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CD17886-60B9-4AA8-AED0-73B7D9A3E07F}">
  <a:tblStyle styleId="{BCD17886-60B9-4AA8-AED0-73B7D9A3E0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30ad26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30ad26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ddebf823_0_10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ddebf823_0_10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1b40c88c_0_2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8d1b40c88c_0_2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8d1b40c88c_0_2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d1b40c88c_0_6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8d1b40c88c_0_6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8d1b40c88c_0_6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1b40c88c_0_8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8d1b40c88c_0_8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8d1b40c88c_0_8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1b40c88c_0_9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8d1b40c88c_0_9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8d1b40c88c_0_9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30ad26a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30ad26a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1257300" y="664609"/>
            <a:ext cx="157734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1257300" y="2738438"/>
            <a:ext cx="15773400" cy="6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>
            <a:lvl1pPr indent="-400050" lvl="0" marL="4572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1F3864"/>
              </a:buClr>
              <a:buSzPts val="2700"/>
              <a:buChar char="●"/>
              <a:defRPr/>
            </a:lvl1pPr>
            <a:lvl2pPr indent="-400050" lvl="1" marL="91440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2pPr>
            <a:lvl3pPr indent="-400050" lvl="2" marL="137160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3pPr>
            <a:lvl4pPr indent="-40005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4pPr>
            <a:lvl5pPr indent="-40005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1F3864"/>
              </a:buClr>
              <a:buSzPts val="2700"/>
              <a:buChar char="–"/>
              <a:defRPr/>
            </a:lvl5pPr>
            <a:lvl6pPr indent="-40005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6pPr>
            <a:lvl7pPr indent="-40005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7pPr>
            <a:lvl8pPr indent="-400050" lvl="7" marL="36576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/>
            </a:lvl8pPr>
            <a:lvl9pPr indent="-400050" lvl="8" marL="4114800" rtl="0" algn="l">
              <a:lnSpc>
                <a:spcPct val="90000"/>
              </a:lnSpc>
              <a:spcBef>
                <a:spcPts val="800"/>
              </a:spcBef>
              <a:spcAft>
                <a:spcPts val="400"/>
              </a:spcAft>
              <a:buClr>
                <a:schemeClr val="dk1"/>
              </a:buClr>
              <a:buSzPts val="2700"/>
              <a:buChar char="–"/>
              <a:defRPr/>
            </a:lvl9pPr>
          </a:lstStyle>
          <a:p/>
        </p:txBody>
      </p:sp>
      <p:sp>
        <p:nvSpPr>
          <p:cNvPr id="78" name="Google Shape;78;p14"/>
          <p:cNvSpPr/>
          <p:nvPr/>
        </p:nvSpPr>
        <p:spPr>
          <a:xfrm>
            <a:off x="0" y="9553353"/>
            <a:ext cx="18288000" cy="733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idx="4294967295" type="ctrTitle"/>
          </p:nvPr>
        </p:nvSpPr>
        <p:spPr>
          <a:xfrm>
            <a:off x="917950" y="2279350"/>
            <a:ext cx="15492300" cy="372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2705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700"/>
              <a:buChar char="-"/>
            </a:pPr>
            <a:r>
              <a:rPr lang="en-GB">
                <a:solidFill>
                  <a:srgbClr val="4B3241"/>
                </a:solidFill>
              </a:rPr>
              <a:t>Saying what people can and must do</a:t>
            </a:r>
            <a:endParaRPr>
              <a:solidFill>
                <a:srgbClr val="4B3241"/>
              </a:solidFill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5000"/>
              <a:buChar char="-"/>
            </a:pPr>
            <a:r>
              <a:rPr lang="en-GB" sz="5000">
                <a:solidFill>
                  <a:srgbClr val="4B3241"/>
                </a:solidFill>
              </a:rPr>
              <a:t> </a:t>
            </a:r>
            <a:r>
              <a:rPr i="1" lang="en-GB" sz="5000">
                <a:solidFill>
                  <a:srgbClr val="4B3241"/>
                </a:solidFill>
              </a:rPr>
              <a:t>PODER and DEBER (singular persons)</a:t>
            </a:r>
            <a:endParaRPr>
              <a:solidFill>
                <a:srgbClr val="4B324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200">
              <a:solidFill>
                <a:srgbClr val="4B3241"/>
              </a:solidFill>
            </a:endParaRPr>
          </a:p>
        </p:txBody>
      </p:sp>
      <p:sp>
        <p:nvSpPr>
          <p:cNvPr id="89" name="Google Shape;89;p16"/>
          <p:cNvSpPr txBox="1"/>
          <p:nvPr>
            <p:ph idx="4294967295" type="subTitle"/>
          </p:nvPr>
        </p:nvSpPr>
        <p:spPr>
          <a:xfrm>
            <a:off x="611967" y="1298217"/>
            <a:ext cx="10967700" cy="105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 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90" name="Google Shape;90;p16"/>
          <p:cNvSpPr txBox="1"/>
          <p:nvPr>
            <p:ph idx="4294967295" type="subTitle"/>
          </p:nvPr>
        </p:nvSpPr>
        <p:spPr>
          <a:xfrm>
            <a:off x="611967" y="8583655"/>
            <a:ext cx="7426500" cy="82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Se</a:t>
            </a: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ñ</a:t>
            </a: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orita Allinson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7"/>
          <p:cNvGraphicFramePr/>
          <p:nvPr/>
        </p:nvGraphicFramePr>
        <p:xfrm>
          <a:off x="3024650" y="1551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{BCD17886-60B9-4AA8-AED0-73B7D9A3E07F}</a:tableStyleId>
              </a:tblPr>
              <a:tblGrid>
                <a:gridCol w="4246400"/>
                <a:gridCol w="6575525"/>
              </a:tblGrid>
              <a:tr h="803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pedir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ask for, asking for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preguntar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ask, asking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cambiar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change, changing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jugar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play, playing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 favor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favour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compañero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classmate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participar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participate, participating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 material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material</a:t>
                      </a:r>
                      <a:endParaRPr/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sacar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take out, taking out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1808018" y="3405186"/>
            <a:ext cx="14021400" cy="8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[can| to be able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4557255" y="5042511"/>
            <a:ext cx="8122500" cy="2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puede</a:t>
            </a:r>
            <a:endParaRPr b="1" sz="17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4557255" y="7631607"/>
            <a:ext cx="8901600" cy="8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[s/he can | s/he is able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8"/>
          <p:cNvSpPr txBox="1"/>
          <p:nvPr>
            <p:ph type="title"/>
          </p:nvPr>
        </p:nvSpPr>
        <p:spPr>
          <a:xfrm>
            <a:off x="731733" y="1691364"/>
            <a:ext cx="157734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300"/>
              <a:buFont typeface="Century Gothic"/>
              <a:buNone/>
            </a:pPr>
            <a:r>
              <a:rPr lang="en-GB" sz="17000">
                <a:solidFill>
                  <a:schemeClr val="dk2"/>
                </a:solidFill>
              </a:rPr>
              <a:t>poder</a:t>
            </a:r>
            <a:br>
              <a:rPr lang="en-GB" sz="12700">
                <a:solidFill>
                  <a:schemeClr val="dk2"/>
                </a:solidFill>
              </a:rPr>
            </a:br>
            <a:endParaRPr sz="56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1520083" y="1277731"/>
            <a:ext cx="157734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300"/>
              <a:buFont typeface="Century Gothic"/>
              <a:buNone/>
            </a:pPr>
            <a:r>
              <a:rPr lang="en-GB" sz="17000">
                <a:solidFill>
                  <a:schemeClr val="dk2"/>
                </a:solidFill>
              </a:rPr>
              <a:t>puedes</a:t>
            </a:r>
            <a:endParaRPr sz="17000">
              <a:solidFill>
                <a:schemeClr val="dk2"/>
              </a:solidFill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4557255" y="3266076"/>
            <a:ext cx="9501900" cy="16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[you can | you are able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0" y="6059148"/>
            <a:ext cx="18288000" cy="117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¿</a:t>
            </a:r>
            <a:r>
              <a:rPr b="1" lang="en-GB" sz="6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Puedes</a:t>
            </a:r>
            <a:r>
              <a:rPr lang="en-GB" sz="6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trabajar con un compañero? </a:t>
            </a:r>
            <a:endParaRPr sz="7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292094" y="7513393"/>
            <a:ext cx="180321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</a:t>
            </a: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</a:t>
            </a: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with a classmate?]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/>
        </p:nvSpPr>
        <p:spPr>
          <a:xfrm>
            <a:off x="1808018" y="3405186"/>
            <a:ext cx="14021400" cy="8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[I must | I have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4557255" y="5042511"/>
            <a:ext cx="8122500" cy="2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debe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4557255" y="7631607"/>
            <a:ext cx="8901600" cy="8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[s/he must | s/he has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0"/>
          <p:cNvSpPr txBox="1"/>
          <p:nvPr>
            <p:ph type="title"/>
          </p:nvPr>
        </p:nvSpPr>
        <p:spPr>
          <a:xfrm>
            <a:off x="5478711" y="1116466"/>
            <a:ext cx="72009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7300"/>
              <a:buFont typeface="Century Gothic"/>
              <a:buNone/>
            </a:pPr>
            <a:r>
              <a:rPr lang="en-GB" sz="17000">
                <a:solidFill>
                  <a:schemeClr val="dk2"/>
                </a:solidFill>
              </a:rPr>
              <a:t>debo</a:t>
            </a:r>
            <a:endParaRPr sz="17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/>
        </p:nvSpPr>
        <p:spPr>
          <a:xfrm>
            <a:off x="5246899" y="1142418"/>
            <a:ext cx="8122500" cy="279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debes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1"/>
          <p:cNvSpPr txBox="1"/>
          <p:nvPr/>
        </p:nvSpPr>
        <p:spPr>
          <a:xfrm>
            <a:off x="4557255" y="3527673"/>
            <a:ext cx="9501900" cy="161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[you must | you have to]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1"/>
          <p:cNvSpPr txBox="1"/>
          <p:nvPr/>
        </p:nvSpPr>
        <p:spPr>
          <a:xfrm>
            <a:off x="292094" y="7513393"/>
            <a:ext cx="18032100" cy="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[You </a:t>
            </a: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must / have to </a:t>
            </a: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arrive early to class].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1"/>
          <p:cNvSpPr txBox="1"/>
          <p:nvPr>
            <p:ph type="title"/>
          </p:nvPr>
        </p:nvSpPr>
        <p:spPr>
          <a:xfrm>
            <a:off x="1421377" y="5540411"/>
            <a:ext cx="157734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00"/>
              </a:buClr>
              <a:buSzPts val="6800"/>
              <a:buFont typeface="Century Gothic"/>
              <a:buNone/>
            </a:pPr>
            <a:r>
              <a:rPr lang="en-GB" sz="6500">
                <a:solidFill>
                  <a:schemeClr val="dk2"/>
                </a:solidFill>
              </a:rPr>
              <a:t>Debes llegar temprano a clase.</a:t>
            </a:r>
            <a:endParaRPr sz="41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468475" y="324250"/>
            <a:ext cx="16452000" cy="8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Summary</a:t>
            </a:r>
            <a:endParaRPr sz="4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2"/>
              </a:solidFill>
            </a:endParaRPr>
          </a:p>
          <a:p>
            <a:pPr indent="-762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AutoNum type="arabicPeriod"/>
            </a:pPr>
            <a:r>
              <a:rPr lang="en-GB" sz="4800">
                <a:solidFill>
                  <a:schemeClr val="dk2"/>
                </a:solidFill>
              </a:rPr>
              <a:t>The verb poder means ‘_________________’</a:t>
            </a:r>
            <a:endParaRPr sz="4800">
              <a:solidFill>
                <a:schemeClr val="dk2"/>
              </a:solidFill>
            </a:endParaRPr>
          </a:p>
          <a:p>
            <a:pPr indent="-762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AutoNum type="arabicPeriod"/>
            </a:pPr>
            <a:r>
              <a:rPr lang="en-GB" sz="4800">
                <a:solidFill>
                  <a:schemeClr val="dk2"/>
                </a:solidFill>
              </a:rPr>
              <a:t>‘To have to/must’ is  ‘____________________’.  </a:t>
            </a:r>
            <a:endParaRPr sz="4800">
              <a:solidFill>
                <a:schemeClr val="dk2"/>
              </a:solidFill>
            </a:endParaRPr>
          </a:p>
          <a:p>
            <a:pPr indent="-762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AutoNum type="arabicPeriod"/>
            </a:pPr>
            <a:r>
              <a:rPr lang="en-GB" sz="4800">
                <a:solidFill>
                  <a:schemeClr val="dk2"/>
                </a:solidFill>
              </a:rPr>
              <a:t>Deber and poder must be followed by the   </a:t>
            </a:r>
            <a:r>
              <a:rPr i="1" lang="en-GB" sz="4800">
                <a:solidFill>
                  <a:schemeClr val="dk2"/>
                </a:solidFill>
              </a:rPr>
              <a:t>____________________ </a:t>
            </a:r>
            <a:r>
              <a:rPr lang="en-GB" sz="4800">
                <a:solidFill>
                  <a:schemeClr val="dk2"/>
                </a:solidFill>
              </a:rPr>
              <a:t>form of the verb.</a:t>
            </a:r>
            <a:endParaRPr sz="4800">
              <a:solidFill>
                <a:schemeClr val="dk2"/>
              </a:solidFill>
            </a:endParaRPr>
          </a:p>
          <a:p>
            <a:pPr indent="-762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AutoNum type="arabicPeriod"/>
            </a:pPr>
            <a:r>
              <a:rPr lang="en-GB" sz="4800">
                <a:solidFill>
                  <a:schemeClr val="dk2"/>
                </a:solidFill>
              </a:rPr>
              <a:t>‘Puedes preguntar’ is ‘______________’.</a:t>
            </a:r>
            <a:endParaRPr sz="4800">
              <a:solidFill>
                <a:schemeClr val="dk2"/>
              </a:solidFill>
            </a:endParaRPr>
          </a:p>
          <a:p>
            <a:pPr indent="-7620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AutoNum type="arabicPeriod"/>
            </a:pPr>
            <a:r>
              <a:rPr lang="en-GB" sz="4800">
                <a:solidFill>
                  <a:schemeClr val="dk2"/>
                </a:solidFill>
              </a:rPr>
              <a:t>‘Debe cambiar’ is _____________</a:t>
            </a:r>
            <a:br>
              <a:rPr lang="en-GB" sz="4800">
                <a:solidFill>
                  <a:schemeClr val="dk2"/>
                </a:solidFill>
              </a:rPr>
            </a:br>
            <a:r>
              <a:rPr lang="en-GB" sz="4800">
                <a:solidFill>
                  <a:schemeClr val="dk2"/>
                </a:solidFill>
              </a:rPr>
              <a:t>  </a:t>
            </a:r>
            <a:endParaRPr i="1" sz="4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4800">
              <a:solidFill>
                <a:schemeClr val="dk2"/>
              </a:solidFill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8783775" y="1754700"/>
            <a:ext cx="59064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can/to be able to</a:t>
            </a:r>
            <a:endParaRPr b="1"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7528325" y="2876300"/>
            <a:ext cx="6912900" cy="78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deber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139" name="Google Shape;139;p22"/>
          <p:cNvSpPr txBox="1"/>
          <p:nvPr/>
        </p:nvSpPr>
        <p:spPr>
          <a:xfrm>
            <a:off x="8212925" y="5187725"/>
            <a:ext cx="55437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‘you can ask’.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140" name="Google Shape;140;p22"/>
          <p:cNvSpPr txBox="1"/>
          <p:nvPr/>
        </p:nvSpPr>
        <p:spPr>
          <a:xfrm>
            <a:off x="7027150" y="5950500"/>
            <a:ext cx="65691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‘he/she must change’.</a:t>
            </a:r>
            <a:endParaRPr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2"/>
          <p:cNvSpPr txBox="1"/>
          <p:nvPr/>
        </p:nvSpPr>
        <p:spPr>
          <a:xfrm>
            <a:off x="1236950" y="4360600"/>
            <a:ext cx="6294000" cy="889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infinitive</a:t>
            </a:r>
            <a:endParaRPr sz="4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