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Medium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B52D84-9FA3-4694-A8F7-D542C9B6BE9B}">
  <a:tblStyle styleId="{B2B52D84-9FA3-4694-A8F7-D542C9B6BE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MontserratSemiBold-bold.fntdata"/><Relationship Id="rId27" Type="http://schemas.openxmlformats.org/officeDocument/2006/relationships/font" Target="fonts/MontserratSemiBol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SemiBol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regular.fntdata"/><Relationship Id="rId30" Type="http://schemas.openxmlformats.org/officeDocument/2006/relationships/font" Target="fonts/MontserratSemiBold-bold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bold.fntdata"/><Relationship Id="rId13" Type="http://schemas.openxmlformats.org/officeDocument/2006/relationships/slide" Target="slides/slide7.xml"/><Relationship Id="rId35" Type="http://schemas.openxmlformats.org/officeDocument/2006/relationships/font" Target="fonts/MontserratMedium-regular.fntdata"/><Relationship Id="rId12" Type="http://schemas.openxmlformats.org/officeDocument/2006/relationships/slide" Target="slides/slide6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9.xml"/><Relationship Id="rId37" Type="http://schemas.openxmlformats.org/officeDocument/2006/relationships/font" Target="fonts/MontserratMedium-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Medium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MontserratMedium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20c6e5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20c6e5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cfa9b85b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cfa9b85b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cfa9b85b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cfa9b85b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eb6c515e9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eb6c515e9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e20c6e5b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e20c6e5b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dcefcac80_0_8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dcefcac80_0_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eb6e19bd4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eb6e19bd4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e20c6e5b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e20c6e5b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dcefcac80_0_8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dcefcac80_0_8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ca086813e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ca086813e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ca086813e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ca086813e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eb6c515e9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eb6c515e9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dcefcac80_0_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8dcefcac80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a08681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ca08681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dcefcac80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dcefcac80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cefcac80_0_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cefcac80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ca086813e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ca086813e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dcefcac80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dcefcac80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ca086813e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ca086813e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cfa9b85b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cfa9b85b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458975" y="1438150"/>
            <a:ext cx="79671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B3241"/>
                </a:solidFill>
              </a:rPr>
              <a:t>Guided Writing: Higher </a:t>
            </a:r>
            <a:endParaRPr sz="26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600">
                <a:solidFill>
                  <a:srgbClr val="4B3241"/>
                </a:solidFill>
              </a:rPr>
              <a:t>Unit 4: Free time</a:t>
            </a:r>
            <a:endParaRPr i="1" sz="26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300">
                <a:solidFill>
                  <a:srgbClr val="4B3241"/>
                </a:solidFill>
              </a:rPr>
              <a:t>150-word style question</a:t>
            </a:r>
            <a:endParaRPr i="1" sz="23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300">
                <a:solidFill>
                  <a:srgbClr val="4B3241"/>
                </a:solidFill>
              </a:rPr>
              <a:t>BORDER</a:t>
            </a:r>
            <a:endParaRPr i="1" sz="23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300">
                <a:solidFill>
                  <a:srgbClr val="4B3241"/>
                </a:solidFill>
              </a:rPr>
              <a:t>Verb accuracy</a:t>
            </a:r>
            <a:endParaRPr i="1" sz="23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700">
                <a:solidFill>
                  <a:srgbClr val="4B3241"/>
                </a:solidFill>
              </a:rPr>
              <a:t>Señorita Woodburn</a:t>
            </a:r>
            <a:endParaRPr sz="17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/>
          <p:nvPr/>
        </p:nvSpPr>
        <p:spPr>
          <a:xfrm>
            <a:off x="6031375" y="1884113"/>
            <a:ext cx="616200" cy="71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6730825" y="3025250"/>
            <a:ext cx="1761000" cy="7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6541700" y="3412138"/>
            <a:ext cx="1950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458975" y="3412150"/>
            <a:ext cx="17610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are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3788650" y="549863"/>
            <a:ext cx="13596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has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1091700" y="0"/>
            <a:ext cx="6611700" cy="48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Other key verbs: common mistakes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126125" y="3468850"/>
            <a:ext cx="2426700" cy="6057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3155094" y="1884125"/>
            <a:ext cx="2833800" cy="1007100"/>
          </a:xfrm>
          <a:prstGeom prst="flowChartConnector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son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3"/>
          <p:cNvSpPr/>
          <p:nvPr/>
        </p:nvSpPr>
        <p:spPr>
          <a:xfrm rot="-2451550">
            <a:off x="2407785" y="2815661"/>
            <a:ext cx="925402" cy="482372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/>
          <p:nvPr/>
        </p:nvSpPr>
        <p:spPr>
          <a:xfrm>
            <a:off x="6031375" y="1884113"/>
            <a:ext cx="616200" cy="71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6730825" y="3025250"/>
            <a:ext cx="1761000" cy="7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6541700" y="3412138"/>
            <a:ext cx="1950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458975" y="3412150"/>
            <a:ext cx="17610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are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3314650" y="617350"/>
            <a:ext cx="1950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are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1091700" y="0"/>
            <a:ext cx="6611700" cy="48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Other key verbs: common mistakes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6250225" y="3350500"/>
            <a:ext cx="2426700" cy="6057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2758669" y="1816725"/>
            <a:ext cx="2833800" cy="1007100"/>
          </a:xfrm>
          <a:prstGeom prst="flowChartConnector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soy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4"/>
          <p:cNvSpPr/>
          <p:nvPr/>
        </p:nvSpPr>
        <p:spPr>
          <a:xfrm rot="-3946106">
            <a:off x="5161667" y="2490048"/>
            <a:ext cx="616190" cy="1336065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352875" y="216925"/>
            <a:ext cx="8825400" cy="7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Escribes </a:t>
            </a:r>
            <a:r>
              <a:rPr lang="en-GB" sz="2400" u="sng">
                <a:solidFill>
                  <a:schemeClr val="dk2"/>
                </a:solidFill>
              </a:rPr>
              <a:t>un blog </a:t>
            </a:r>
            <a:r>
              <a:rPr lang="en-GB" sz="2400">
                <a:solidFill>
                  <a:schemeClr val="dk2"/>
                </a:solidFill>
              </a:rPr>
              <a:t>sobre </a:t>
            </a:r>
            <a:r>
              <a:rPr lang="en-GB" sz="2400" u="sng">
                <a:solidFill>
                  <a:schemeClr val="dk2"/>
                </a:solidFill>
              </a:rPr>
              <a:t>la importancia del deporte </a:t>
            </a:r>
            <a:r>
              <a:rPr lang="en-GB" sz="2400">
                <a:solidFill>
                  <a:schemeClr val="dk2"/>
                </a:solidFill>
              </a:rPr>
              <a:t>para la gente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02" name="Google Shape;202;p25"/>
          <p:cNvSpPr txBox="1"/>
          <p:nvPr>
            <p:ph idx="1" type="body"/>
          </p:nvPr>
        </p:nvSpPr>
        <p:spPr>
          <a:xfrm>
            <a:off x="399300" y="1235050"/>
            <a:ext cx="8825400" cy="24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Menciona: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-GB" sz="2400"/>
              <a:t>un evento deportivo en que te gustaría participar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 sz="2400"/>
              <a:t>A sporting event in which you would like to participate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type="title"/>
          </p:nvPr>
        </p:nvSpPr>
        <p:spPr>
          <a:xfrm>
            <a:off x="-75" y="254525"/>
            <a:ext cx="9144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evento deportivo en que te gustaría participar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1476725" y="1270600"/>
            <a:ext cx="6889800" cy="22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Char char="-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sporting event that you would like to participate in 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(the Olympics; the premier league; the commonwealth games)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Char char="-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a reason why it appeals to you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Char char="-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Talk about your love for sports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763575"/>
            <a:ext cx="594625" cy="402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idx="1" type="body"/>
          </p:nvPr>
        </p:nvSpPr>
        <p:spPr>
          <a:xfrm>
            <a:off x="945300" y="807450"/>
            <a:ext cx="8070600" cy="35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accent4"/>
                </a:solidFill>
              </a:rPr>
              <a:t>Si tuviera la oportunidad</a:t>
            </a:r>
            <a:r>
              <a:rPr lang="en-GB" sz="2500">
                <a:solidFill>
                  <a:schemeClr val="accent1"/>
                </a:solidFill>
              </a:rPr>
              <a:t>, me gustaría participar en los juegos </a:t>
            </a:r>
            <a:r>
              <a:rPr lang="en-GB" sz="2500">
                <a:solidFill>
                  <a:schemeClr val="accent1"/>
                </a:solidFill>
              </a:rPr>
              <a:t>olímpicos. Sería divertido</a:t>
            </a:r>
            <a:r>
              <a:rPr lang="en-GB" sz="2500">
                <a:solidFill>
                  <a:schemeClr val="accent1"/>
                </a:solidFill>
              </a:rPr>
              <a:t>. </a:t>
            </a:r>
            <a:endParaRPr sz="2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accent2"/>
                </a:solidFill>
              </a:rPr>
              <a:t>Me parece un evento muy emocionante</a:t>
            </a:r>
            <a:r>
              <a:rPr lang="en-GB" sz="2500">
                <a:solidFill>
                  <a:schemeClr val="accent1"/>
                </a:solidFill>
              </a:rPr>
              <a:t> </a:t>
            </a:r>
            <a:r>
              <a:rPr lang="en-GB" sz="2500">
                <a:solidFill>
                  <a:schemeClr val="accent6"/>
                </a:solidFill>
              </a:rPr>
              <a:t>ya que hay muchos participantes y espectadores.</a:t>
            </a:r>
            <a:endParaRPr sz="2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accent2"/>
                </a:solidFill>
              </a:rPr>
              <a:t>Me chifla</a:t>
            </a:r>
            <a:r>
              <a:rPr lang="en-GB" sz="2500">
                <a:solidFill>
                  <a:schemeClr val="accent5"/>
                </a:solidFill>
              </a:rPr>
              <a:t> hacer atletismo en general.</a:t>
            </a:r>
            <a:endParaRPr sz="2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500">
                <a:solidFill>
                  <a:schemeClr val="accent2"/>
                </a:solidFill>
              </a:rPr>
              <a:t>Pienso que</a:t>
            </a:r>
            <a:r>
              <a:rPr lang="en-GB" sz="2500">
                <a:solidFill>
                  <a:schemeClr val="accent5"/>
                </a:solidFill>
              </a:rPr>
              <a:t> soy una persona competitiva. </a:t>
            </a:r>
            <a:endParaRPr sz="2500">
              <a:solidFill>
                <a:schemeClr val="accent5"/>
              </a:solidFill>
            </a:endParaRPr>
          </a:p>
        </p:txBody>
      </p:sp>
      <p:pic>
        <p:nvPicPr>
          <p:cNvPr id="215" name="Google Shape;2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700"/>
            <a:ext cx="716300" cy="46861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7"/>
          <p:cNvSpPr txBox="1"/>
          <p:nvPr/>
        </p:nvSpPr>
        <p:spPr>
          <a:xfrm>
            <a:off x="229350" y="119725"/>
            <a:ext cx="90093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 evento deportivo en que te gustaría participar</a:t>
            </a:r>
            <a:endParaRPr b="1" sz="2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321300" y="206400"/>
            <a:ext cx="8825400" cy="7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Escribes </a:t>
            </a:r>
            <a:r>
              <a:rPr lang="en-GB" sz="2400" u="sng">
                <a:solidFill>
                  <a:schemeClr val="dk2"/>
                </a:solidFill>
              </a:rPr>
              <a:t>un blog</a:t>
            </a:r>
            <a:r>
              <a:rPr lang="en-GB" sz="2400">
                <a:solidFill>
                  <a:schemeClr val="dk2"/>
                </a:solidFill>
              </a:rPr>
              <a:t> sobre </a:t>
            </a:r>
            <a:r>
              <a:rPr lang="en-GB" sz="2400" u="sng">
                <a:solidFill>
                  <a:schemeClr val="dk2"/>
                </a:solidFill>
              </a:rPr>
              <a:t>la importancia del deporte </a:t>
            </a:r>
            <a:r>
              <a:rPr lang="en-GB" sz="2400">
                <a:solidFill>
                  <a:schemeClr val="dk2"/>
                </a:solidFill>
              </a:rPr>
              <a:t>para la gente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22" name="Google Shape;222;p28"/>
          <p:cNvSpPr txBox="1"/>
          <p:nvPr>
            <p:ph idx="1" type="body"/>
          </p:nvPr>
        </p:nvSpPr>
        <p:spPr>
          <a:xfrm>
            <a:off x="367725" y="1224525"/>
            <a:ext cx="8203200" cy="24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Menciona: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-GB" sz="2400" u="sng"/>
              <a:t>los beneficios</a:t>
            </a:r>
            <a:r>
              <a:rPr lang="en-GB" sz="2400"/>
              <a:t> de practicar </a:t>
            </a:r>
            <a:r>
              <a:rPr lang="en-GB" sz="2400" u="sng"/>
              <a:t>deporte</a:t>
            </a:r>
            <a:endParaRPr sz="2400" u="sng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 sz="2400" u="sng"/>
              <a:t>The benefits</a:t>
            </a:r>
            <a:r>
              <a:rPr lang="en-GB" sz="2400"/>
              <a:t> of doing </a:t>
            </a:r>
            <a:r>
              <a:rPr lang="en-GB" sz="2400" u="sng"/>
              <a:t>sport</a:t>
            </a:r>
            <a:endParaRPr sz="2400" u="sng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title"/>
          </p:nvPr>
        </p:nvSpPr>
        <p:spPr>
          <a:xfrm>
            <a:off x="1505100" y="69575"/>
            <a:ext cx="6133800" cy="7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los beneficios de practicar deporte</a:t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1243950" y="877625"/>
            <a:ext cx="6656100" cy="22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-"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skills sports can teach you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-"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health benefits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-"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Examples of sport you do or used to do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-"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thing you like the most about doing sports/the benefits for you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50" y="445025"/>
            <a:ext cx="594625" cy="402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1203300" y="680500"/>
            <a:ext cx="7880700" cy="39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</a:rPr>
              <a:t>Hay muchos beneficios de practicar deporte.</a:t>
            </a:r>
            <a:endParaRPr sz="2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5"/>
                </a:solidFill>
              </a:rPr>
              <a:t>Por ejemplo, se puede trabajar en equipo y aprender nuevas habilidades.</a:t>
            </a:r>
            <a:endParaRPr sz="22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5"/>
                </a:solidFill>
              </a:rPr>
              <a:t>En el pasado siempre yo </a:t>
            </a:r>
            <a:r>
              <a:rPr lang="en-GB" sz="2200">
                <a:solidFill>
                  <a:schemeClr val="accent5"/>
                </a:solidFill>
              </a:rPr>
              <a:t>hacía remo y piragüismo y me encantaban.</a:t>
            </a:r>
            <a:endParaRPr sz="22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4"/>
                </a:solidFill>
              </a:rPr>
              <a:t>Lo que más me encanta</a:t>
            </a:r>
            <a:r>
              <a:rPr lang="en-GB" sz="2200">
                <a:solidFill>
                  <a:schemeClr val="accent2"/>
                </a:solidFill>
              </a:rPr>
              <a:t> de hacer deporte es que </a:t>
            </a:r>
            <a:r>
              <a:rPr lang="en-GB" sz="2200">
                <a:solidFill>
                  <a:schemeClr val="accent6"/>
                </a:solidFill>
              </a:rPr>
              <a:t>me ayuda a ganar más confianza.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5"/>
                </a:solidFill>
              </a:rPr>
              <a:t>En general, lo más importante es ser activo.</a:t>
            </a:r>
            <a:endParaRPr sz="22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</a:endParaRPr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5" y="228700"/>
            <a:ext cx="716300" cy="46861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 txBox="1"/>
          <p:nvPr/>
        </p:nvSpPr>
        <p:spPr>
          <a:xfrm>
            <a:off x="1070675" y="101075"/>
            <a:ext cx="80133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os beneficios de practicar deporte</a:t>
            </a:r>
            <a:endParaRPr b="1"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2464650" y="285225"/>
            <a:ext cx="4214700" cy="5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Expressions worth stealing!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242" name="Google Shape;242;p31"/>
          <p:cNvGraphicFramePr/>
          <p:nvPr/>
        </p:nvGraphicFramePr>
        <p:xfrm>
          <a:off x="1465775" y="161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{B2B52D84-9FA3-4694-A8F7-D542C9B6BE9B}</a:tableStyleId>
              </a:tblPr>
              <a:tblGrid>
                <a:gridCol w="3537875"/>
                <a:gridCol w="3078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general</a:t>
                      </a:r>
                      <a:endParaRPr sz="2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general</a:t>
                      </a:r>
                      <a:endParaRPr sz="2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 ejemplo</a:t>
                      </a:r>
                      <a:endParaRPr sz="2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 example</a:t>
                      </a:r>
                      <a:endParaRPr sz="2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ambi</a:t>
                      </a: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</a:t>
                      </a:r>
                      <a:endParaRPr sz="2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lso</a:t>
                      </a:r>
                      <a:endParaRPr sz="2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</a:t>
                      </a: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á</a:t>
                      </a: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sz="2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r>
                        <a:rPr lang="en-GB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urthermore </a:t>
                      </a:r>
                      <a:endParaRPr sz="2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3" name="Google Shape;243;p31"/>
          <p:cNvSpPr txBox="1"/>
          <p:nvPr>
            <p:ph type="title"/>
          </p:nvPr>
        </p:nvSpPr>
        <p:spPr>
          <a:xfrm>
            <a:off x="2208725" y="952238"/>
            <a:ext cx="5753100" cy="5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Phrases that make your work flow ...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/>
          <p:nvPr>
            <p:ph type="title"/>
          </p:nvPr>
        </p:nvSpPr>
        <p:spPr>
          <a:xfrm>
            <a:off x="2464650" y="0"/>
            <a:ext cx="4214700" cy="5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Expressions worth stealing!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249" name="Google Shape;249;p32"/>
          <p:cNvGraphicFramePr/>
          <p:nvPr/>
        </p:nvGraphicFramePr>
        <p:xfrm>
          <a:off x="38925" y="84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{B2B52D84-9FA3-4694-A8F7-D542C9B6BE9B}</a:tableStyleId>
              </a:tblPr>
              <a:tblGrid>
                <a:gridCol w="4533075"/>
                <a:gridCol w="44556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ienso que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think that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parece ...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seems (to me) ...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tuviera la oportunidad … 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(+ the conditional)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 I had the opportunity (I would …)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más (importante/esencial/beneficioso) es ...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 most (important/essential/beneficial) thing is ...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 que más (me gusta/encanta/chifla) de ……… es ….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 thing I (like/love) the most is ...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0" name="Google Shape;250;p32"/>
          <p:cNvSpPr txBox="1"/>
          <p:nvPr>
            <p:ph type="title"/>
          </p:nvPr>
        </p:nvSpPr>
        <p:spPr>
          <a:xfrm>
            <a:off x="2185250" y="445013"/>
            <a:ext cx="5753100" cy="5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Giving opinions in a sophisticated way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321300" y="206400"/>
            <a:ext cx="8825400" cy="7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Escribes </a:t>
            </a:r>
            <a:r>
              <a:rPr lang="en-GB" sz="2400" u="sng">
                <a:solidFill>
                  <a:schemeClr val="dk2"/>
                </a:solidFill>
              </a:rPr>
              <a:t>un blog</a:t>
            </a:r>
            <a:r>
              <a:rPr lang="en-GB" sz="2400">
                <a:solidFill>
                  <a:schemeClr val="dk2"/>
                </a:solidFill>
              </a:rPr>
              <a:t> sobre </a:t>
            </a:r>
            <a:r>
              <a:rPr lang="en-GB" sz="2400" u="sng">
                <a:solidFill>
                  <a:schemeClr val="dk2"/>
                </a:solidFill>
              </a:rPr>
              <a:t>la importancia del deporte </a:t>
            </a:r>
            <a:r>
              <a:rPr lang="en-GB" sz="2400">
                <a:solidFill>
                  <a:schemeClr val="dk2"/>
                </a:solidFill>
              </a:rPr>
              <a:t>para la gente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Write a </a:t>
            </a:r>
            <a:r>
              <a:rPr lang="en-GB" sz="2400" u="sng">
                <a:solidFill>
                  <a:schemeClr val="dk2"/>
                </a:solidFill>
              </a:rPr>
              <a:t>blog</a:t>
            </a:r>
            <a:r>
              <a:rPr lang="en-GB" sz="2400">
                <a:solidFill>
                  <a:schemeClr val="dk2"/>
                </a:solidFill>
              </a:rPr>
              <a:t> about the i</a:t>
            </a:r>
            <a:r>
              <a:rPr lang="en-GB" sz="2400" u="sng">
                <a:solidFill>
                  <a:schemeClr val="dk2"/>
                </a:solidFill>
              </a:rPr>
              <a:t>mportance of sport</a:t>
            </a:r>
            <a:r>
              <a:rPr lang="en-GB" sz="2400">
                <a:solidFill>
                  <a:schemeClr val="dk2"/>
                </a:solidFill>
              </a:rPr>
              <a:t> for 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people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>
            <p:ph type="title"/>
          </p:nvPr>
        </p:nvSpPr>
        <p:spPr>
          <a:xfrm>
            <a:off x="1118525" y="311375"/>
            <a:ext cx="5504100" cy="5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los deportes que hacías en el pasado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</a:rPr>
              <a:t>(the sports that you used to do in the past)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266700" y="265312"/>
            <a:ext cx="725700" cy="216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3"/>
          <p:cNvSpPr/>
          <p:nvPr/>
        </p:nvSpPr>
        <p:spPr>
          <a:xfrm>
            <a:off x="266700" y="2627512"/>
            <a:ext cx="725700" cy="216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3"/>
          <p:cNvSpPr txBox="1"/>
          <p:nvPr>
            <p:ph type="title"/>
          </p:nvPr>
        </p:nvSpPr>
        <p:spPr>
          <a:xfrm>
            <a:off x="1156475" y="2627488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</a:t>
            </a:r>
            <a:r>
              <a:rPr lang="en-GB"/>
              <a:t>os deportes que haces ahora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</a:rPr>
              <a:t>(the sports that you do now)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259" name="Google Shape;259;p33"/>
          <p:cNvSpPr/>
          <p:nvPr/>
        </p:nvSpPr>
        <p:spPr>
          <a:xfrm>
            <a:off x="6622725" y="0"/>
            <a:ext cx="2521200" cy="1851600"/>
          </a:xfrm>
          <a:prstGeom prst="wedgeRectCallout">
            <a:avLst>
              <a:gd fmla="val 47401" name="adj1"/>
              <a:gd fmla="val 7450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The sports you used to do in the past (list a few)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Why you used to like doing them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A sport that you do now to contrast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33"/>
          <p:cNvSpPr/>
          <p:nvPr/>
        </p:nvSpPr>
        <p:spPr>
          <a:xfrm>
            <a:off x="6622727" y="2434203"/>
            <a:ext cx="2521200" cy="1779600"/>
          </a:xfrm>
          <a:prstGeom prst="wedgeRectCallout">
            <a:avLst>
              <a:gd fmla="val -50000" name="adj1"/>
              <a:gd fmla="val 81433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A sport you do now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Why you like doing it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A sport you used to do OR would like to do in the future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1" name="Google Shape;2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63" y="445025"/>
            <a:ext cx="594625" cy="402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1618875" y="340025"/>
            <a:ext cx="6604200" cy="555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Basic answer to the bullet point</a:t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2395775" y="1094050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Opinion </a:t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653675" y="3954275"/>
            <a:ext cx="6604200" cy="555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Relevance</a:t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2451425" y="3217963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Elaborate language :)</a:t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440350" y="2512138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Development</a:t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2430750" y="1790400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Reason </a:t>
            </a:r>
            <a:endParaRPr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675350" y="1499225"/>
            <a:ext cx="528000" cy="555600"/>
          </a:xfrm>
          <a:prstGeom prst="rect">
            <a:avLst/>
          </a:prstGeom>
          <a:noFill/>
          <a:ln cap="flat" cmpd="sng" w="9525">
            <a:solidFill>
              <a:srgbClr val="FA9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675350" y="2146925"/>
            <a:ext cx="528000" cy="555600"/>
          </a:xfrm>
          <a:prstGeom prst="rect">
            <a:avLst/>
          </a:prstGeom>
          <a:noFill/>
          <a:ln cap="flat" cmpd="sng" w="9525">
            <a:solidFill>
              <a:srgbClr val="FA9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675350" y="2794625"/>
            <a:ext cx="528000" cy="555600"/>
          </a:xfrm>
          <a:prstGeom prst="rect">
            <a:avLst/>
          </a:prstGeom>
          <a:noFill/>
          <a:ln cap="flat" cmpd="sng" w="9525">
            <a:solidFill>
              <a:srgbClr val="FA9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76200"/>
            <a:ext cx="716300" cy="4686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6"/>
          <p:cNvCxnSpPr/>
          <p:nvPr/>
        </p:nvCxnSpPr>
        <p:spPr>
          <a:xfrm>
            <a:off x="1196050" y="242500"/>
            <a:ext cx="0" cy="451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17"/>
          <p:cNvGraphicFramePr/>
          <p:nvPr/>
        </p:nvGraphicFramePr>
        <p:xfrm>
          <a:off x="458975" y="15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{B2B52D84-9FA3-4694-A8F7-D542C9B6BE9B}</a:tableStyleId>
              </a:tblPr>
              <a:tblGrid>
                <a:gridCol w="2493175"/>
                <a:gridCol w="5095175"/>
              </a:tblGrid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Infinitive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do something, doing something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hacer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do, doing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jugar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play, playing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go, going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gustar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like, liking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chiflar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love, be crazy about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be, being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>
            <a:off x="715550" y="1066800"/>
            <a:ext cx="8227500" cy="1545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950000" y="1464300"/>
            <a:ext cx="1860600" cy="673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Past (imperfect)</a:t>
            </a:r>
            <a:endParaRPr sz="2200"/>
          </a:p>
        </p:txBody>
      </p:sp>
      <p:sp>
        <p:nvSpPr>
          <p:cNvPr id="113" name="Google Shape;113;p18"/>
          <p:cNvSpPr/>
          <p:nvPr/>
        </p:nvSpPr>
        <p:spPr>
          <a:xfrm>
            <a:off x="3479700" y="1541325"/>
            <a:ext cx="1860600" cy="596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sz="2200"/>
          </a:p>
        </p:txBody>
      </p:sp>
      <p:sp>
        <p:nvSpPr>
          <p:cNvPr id="114" name="Google Shape;114;p18"/>
          <p:cNvSpPr/>
          <p:nvPr/>
        </p:nvSpPr>
        <p:spPr>
          <a:xfrm>
            <a:off x="6266025" y="1541325"/>
            <a:ext cx="1899000" cy="596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Conditional</a:t>
            </a:r>
            <a:endParaRPr sz="2200"/>
          </a:p>
        </p:txBody>
      </p:sp>
      <p:sp>
        <p:nvSpPr>
          <p:cNvPr id="115" name="Google Shape;115;p18"/>
          <p:cNvSpPr txBox="1"/>
          <p:nvPr/>
        </p:nvSpPr>
        <p:spPr>
          <a:xfrm>
            <a:off x="996650" y="280150"/>
            <a:ext cx="74262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Montserrat"/>
                <a:ea typeface="Montserrat"/>
                <a:cs typeface="Montserrat"/>
                <a:sym typeface="Montserrat"/>
              </a:rPr>
              <a:t>Using Multiple Tenses Together - AR/ER/IR VERBS.  “I”</a:t>
            </a:r>
            <a:br>
              <a:rPr b="1" lang="en-GB" sz="2300">
                <a:latin typeface="Montserrat"/>
                <a:ea typeface="Montserrat"/>
                <a:cs typeface="Montserrat"/>
                <a:sym typeface="Montserrat"/>
              </a:rPr>
            </a:br>
            <a:endParaRPr b="1"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1722950" y="2437525"/>
            <a:ext cx="314700" cy="673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818000" y="3410750"/>
            <a:ext cx="21246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stem + 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aba	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ía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597000" y="3349725"/>
            <a:ext cx="16260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stem + 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7138825" y="2500575"/>
            <a:ext cx="314700" cy="673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6266025" y="3349725"/>
            <a:ext cx="22368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nfinitive + 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ía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1" name="Google Shape;121;p18"/>
          <p:cNvCxnSpPr/>
          <p:nvPr/>
        </p:nvCxnSpPr>
        <p:spPr>
          <a:xfrm flipH="1">
            <a:off x="831625" y="2437775"/>
            <a:ext cx="8700" cy="22293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8"/>
          <p:cNvCxnSpPr/>
          <p:nvPr/>
        </p:nvCxnSpPr>
        <p:spPr>
          <a:xfrm flipH="1">
            <a:off x="2805325" y="2437775"/>
            <a:ext cx="8700" cy="22293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8"/>
          <p:cNvCxnSpPr/>
          <p:nvPr/>
        </p:nvCxnSpPr>
        <p:spPr>
          <a:xfrm flipH="1">
            <a:off x="5848725" y="2437775"/>
            <a:ext cx="8700" cy="22293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4" name="Google Shape;124;p18"/>
          <p:cNvSpPr/>
          <p:nvPr/>
        </p:nvSpPr>
        <p:spPr>
          <a:xfrm>
            <a:off x="4252650" y="2406963"/>
            <a:ext cx="314700" cy="673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733800" y="1181963"/>
            <a:ext cx="8227500" cy="1545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950000" y="1648525"/>
            <a:ext cx="1860600" cy="6732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Past (imperfect)</a:t>
            </a:r>
            <a:endParaRPr sz="2200"/>
          </a:p>
        </p:txBody>
      </p:sp>
      <p:sp>
        <p:nvSpPr>
          <p:cNvPr id="131" name="Google Shape;131;p19"/>
          <p:cNvSpPr/>
          <p:nvPr/>
        </p:nvSpPr>
        <p:spPr>
          <a:xfrm>
            <a:off x="3479700" y="1656563"/>
            <a:ext cx="1860600" cy="596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sz="2200"/>
          </a:p>
        </p:txBody>
      </p:sp>
      <p:sp>
        <p:nvSpPr>
          <p:cNvPr id="132" name="Google Shape;132;p19"/>
          <p:cNvSpPr/>
          <p:nvPr/>
        </p:nvSpPr>
        <p:spPr>
          <a:xfrm>
            <a:off x="6266025" y="1656563"/>
            <a:ext cx="1899000" cy="5961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Conditional</a:t>
            </a:r>
            <a:endParaRPr sz="2200"/>
          </a:p>
        </p:txBody>
      </p:sp>
      <p:sp>
        <p:nvSpPr>
          <p:cNvPr id="133" name="Google Shape;133;p19"/>
          <p:cNvSpPr txBox="1"/>
          <p:nvPr/>
        </p:nvSpPr>
        <p:spPr>
          <a:xfrm>
            <a:off x="182700" y="0"/>
            <a:ext cx="8778600" cy="11820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REMEMBER!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The past imperfect and conditional endings for ‘I’ and ‘he/she’ are the same.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1722950" y="2437525"/>
            <a:ext cx="314700" cy="6732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818000" y="3410750"/>
            <a:ext cx="21246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stem + 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aba	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ía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3597000" y="3349725"/>
            <a:ext cx="16260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stem + 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7138825" y="2500575"/>
            <a:ext cx="314700" cy="6732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6266025" y="3349725"/>
            <a:ext cx="22368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Infinitive + 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ía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9" name="Google Shape;139;p19"/>
          <p:cNvCxnSpPr/>
          <p:nvPr/>
        </p:nvCxnSpPr>
        <p:spPr>
          <a:xfrm flipH="1">
            <a:off x="831625" y="2437775"/>
            <a:ext cx="8700" cy="22293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19"/>
          <p:cNvCxnSpPr/>
          <p:nvPr/>
        </p:nvCxnSpPr>
        <p:spPr>
          <a:xfrm flipH="1">
            <a:off x="2805325" y="2437775"/>
            <a:ext cx="8700" cy="22293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9"/>
          <p:cNvCxnSpPr/>
          <p:nvPr/>
        </p:nvCxnSpPr>
        <p:spPr>
          <a:xfrm flipH="1">
            <a:off x="5848725" y="2437775"/>
            <a:ext cx="8700" cy="22293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2" name="Google Shape;142;p19"/>
          <p:cNvSpPr/>
          <p:nvPr/>
        </p:nvSpPr>
        <p:spPr>
          <a:xfrm>
            <a:off x="4252650" y="2406963"/>
            <a:ext cx="314700" cy="6732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8" name="Google Shape;148;p20"/>
          <p:cNvSpPr txBox="1"/>
          <p:nvPr>
            <p:ph type="title"/>
          </p:nvPr>
        </p:nvSpPr>
        <p:spPr>
          <a:xfrm>
            <a:off x="458975" y="1402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</a:rPr>
              <a:t>Using verbs in multiple tenses</a:t>
            </a:r>
            <a:endParaRPr sz="2600">
              <a:solidFill>
                <a:schemeClr val="dk2"/>
              </a:solidFill>
            </a:endParaRPr>
          </a:p>
        </p:txBody>
      </p:sp>
      <p:graphicFrame>
        <p:nvGraphicFramePr>
          <p:cNvPr id="149" name="Google Shape;149;p20"/>
          <p:cNvGraphicFramePr/>
          <p:nvPr/>
        </p:nvGraphicFramePr>
        <p:xfrm>
          <a:off x="148463" y="636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{B2B52D84-9FA3-4694-A8F7-D542C9B6BE9B}</a:tableStyleId>
              </a:tblPr>
              <a:tblGrid>
                <a:gridCol w="2574500"/>
                <a:gridCol w="2557775"/>
                <a:gridCol w="1333775"/>
                <a:gridCol w="2376975"/>
              </a:tblGrid>
              <a:tr h="623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Infinitive</a:t>
                      </a:r>
                      <a:endParaRPr sz="20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Past (imperfect)</a:t>
                      </a:r>
                      <a:endParaRPr sz="21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Present</a:t>
                      </a:r>
                      <a:endParaRPr sz="21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Conditional</a:t>
                      </a:r>
                      <a:endParaRPr sz="21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jugar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play</a:t>
                      </a:r>
                      <a:endParaRPr sz="1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used to play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 used to play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play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play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 would play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1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o be</a:t>
                      </a:r>
                      <a:endParaRPr i="1" sz="1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(characteristics)</a:t>
                      </a:r>
                      <a:endParaRPr i="1" sz="1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was</a:t>
                      </a:r>
                      <a:b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(I was)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would be</a:t>
                      </a:r>
                      <a:b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(I would be)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gustar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like</a:t>
                      </a:r>
                      <a:endParaRPr i="1" sz="1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used to like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like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like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5" name="Google Shape;155;p21"/>
          <p:cNvSpPr txBox="1"/>
          <p:nvPr>
            <p:ph type="title"/>
          </p:nvPr>
        </p:nvSpPr>
        <p:spPr>
          <a:xfrm>
            <a:off x="150475" y="377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</a:rPr>
              <a:t>Using verbs in multiple tenses</a:t>
            </a:r>
            <a:endParaRPr sz="2600">
              <a:solidFill>
                <a:schemeClr val="dk2"/>
              </a:solidFill>
            </a:endParaRPr>
          </a:p>
        </p:txBody>
      </p:sp>
      <p:graphicFrame>
        <p:nvGraphicFramePr>
          <p:cNvPr id="156" name="Google Shape;156;p21"/>
          <p:cNvGraphicFramePr/>
          <p:nvPr/>
        </p:nvGraphicFramePr>
        <p:xfrm>
          <a:off x="150488" y="445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{B2B52D84-9FA3-4694-A8F7-D542C9B6BE9B}</a:tableStyleId>
              </a:tblPr>
              <a:tblGrid>
                <a:gridCol w="2200750"/>
                <a:gridCol w="2688625"/>
                <a:gridCol w="1513725"/>
                <a:gridCol w="2439900"/>
              </a:tblGrid>
              <a:tr h="623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Infinitive</a:t>
                      </a:r>
                      <a:endParaRPr sz="20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Past (imperfect)</a:t>
                      </a:r>
                      <a:endParaRPr sz="21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Present</a:t>
                      </a:r>
                      <a:endParaRPr sz="21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Conditional</a:t>
                      </a:r>
                      <a:endParaRPr sz="21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2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jugar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play</a:t>
                      </a:r>
                      <a:endParaRPr sz="1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jugaba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used to play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 used to play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juego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play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jugaría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play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he/she would play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1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</a:t>
                      </a: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o be</a:t>
                      </a:r>
                      <a:endParaRPr i="1" sz="1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(characteristics)</a:t>
                      </a:r>
                      <a:endParaRPr i="1" sz="1800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era</a:t>
                      </a:r>
                      <a:endParaRPr b="1"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was</a:t>
                      </a:r>
                      <a:b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(I was)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</a:t>
                      </a:r>
                      <a:endParaRPr b="1"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sería</a:t>
                      </a:r>
                      <a:endParaRPr b="1" i="1" sz="1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would be</a:t>
                      </a:r>
                      <a:b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(I would be)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gustar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like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 gustaba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used to like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 gusta</a:t>
                      </a:r>
                      <a:endParaRPr b="1"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like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b="1"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gustaría</a:t>
                      </a:r>
                      <a:endParaRPr b="1"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like</a:t>
                      </a:r>
                      <a:endParaRPr i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6031375" y="1884113"/>
            <a:ext cx="616200" cy="71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3671950" y="2645000"/>
            <a:ext cx="1593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finden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6730825" y="3025250"/>
            <a:ext cx="1761000" cy="7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1091700" y="0"/>
            <a:ext cx="6611700" cy="48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Other key verbs: common mistakes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6541700" y="3412138"/>
            <a:ext cx="1950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has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458975" y="3412150"/>
            <a:ext cx="17610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are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3212250" y="581400"/>
            <a:ext cx="30435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is/are 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3134300" y="613200"/>
            <a:ext cx="2426700" cy="6057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2930744" y="2068200"/>
            <a:ext cx="2833800" cy="1007100"/>
          </a:xfrm>
          <a:prstGeom prst="flowChartConnector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hay</a:t>
            </a:r>
            <a:endParaRPr b="1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4027600" y="1284950"/>
            <a:ext cx="399600" cy="7191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