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56A60D-CF19-43DA-947D-112F42F343B4}">
  <a:tblStyle styleId="{4856A60D-CF19-43DA-947D-112F42F343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114df8b5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114df8b5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114df8b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114df8b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114df8b5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114df8b5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cf733f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dcf733f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9dd524a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9dd524a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2219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Discussing accommodation and associated problems [3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Discussing problems with accommodation</a:t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James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86" name="Google Shape;86;p15"/>
          <p:cNvSpPr/>
          <p:nvPr/>
        </p:nvSpPr>
        <p:spPr>
          <a:xfrm>
            <a:off x="5761276" y="398023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7297600" y="176595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[a]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251500" y="7128900"/>
            <a:ext cx="57072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8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lt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84025" y="4610700"/>
            <a:ext cx="38874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ng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134525" y="28763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nke </a:t>
            </a:r>
            <a:endParaRPr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134525" y="7503900"/>
            <a:ext cx="49491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nn</a:t>
            </a:r>
            <a:endParaRPr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551" y="4472475"/>
            <a:ext cx="1934100" cy="215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1" y="2342300"/>
            <a:ext cx="40195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64251" y="890050"/>
            <a:ext cx="196215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18451" y="4925500"/>
            <a:ext cx="19621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653625" y="6859450"/>
            <a:ext cx="300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5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5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sz="5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[guest]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3" name="Google Shape;103;p16"/>
          <p:cNvSpPr/>
          <p:nvPr/>
        </p:nvSpPr>
        <p:spPr>
          <a:xfrm>
            <a:off x="5629063" y="3770782"/>
            <a:ext cx="6293400" cy="5203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336500" y="1387700"/>
            <a:ext cx="3615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[au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5931125" y="7128900"/>
            <a:ext cx="53370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GB" sz="8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1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0" y="5361150"/>
            <a:ext cx="4890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</a:t>
            </a:r>
            <a:endParaRPr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2157225" y="812600"/>
            <a:ext cx="45300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660950" y="4748025"/>
            <a:ext cx="43125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en-GB" sz="6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endParaRPr sz="6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[exact(ly)]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425" y="4611900"/>
            <a:ext cx="32004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251" y="2590500"/>
            <a:ext cx="32004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73876" y="1878200"/>
            <a:ext cx="32004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15151" y="6878475"/>
            <a:ext cx="3619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{4856A60D-CF19-43DA-947D-112F42F343B4}</a:tableStyleId>
              </a:tblPr>
              <a:tblGrid>
                <a:gridCol w="7984650"/>
                <a:gridCol w="651940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habe … übernachtet.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stayed 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diesem Gasthaus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this guest house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Zimmer war...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room was 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 gab 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 was/were...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schrecklich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terrible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altmodisch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old fashioned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schmutzig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dirty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WLAN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wifi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Lärm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noise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nie wieder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never again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845400" y="1938900"/>
            <a:ext cx="16452000" cy="7509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458975" y="445025"/>
            <a:ext cx="13068000" cy="814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Demonstrative articles -  Summary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013850" y="6790375"/>
            <a:ext cx="14671200" cy="17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77700" y="1481700"/>
            <a:ext cx="171846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Demonstrative articles in German can be translated as “this” or “these”.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follow the same pattern as the definite article (der, die, das).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948300" y="3657600"/>
            <a:ext cx="26334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045450" y="3630300"/>
            <a:ext cx="5548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948300" y="4827900"/>
            <a:ext cx="301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961450" y="4800600"/>
            <a:ext cx="4776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917950" y="6126125"/>
            <a:ext cx="49638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962500" y="6072750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91795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85800" y="6365550"/>
            <a:ext cx="153273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in sentences: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Dieser Campingplatz</a:t>
            </a:r>
            <a:r>
              <a:rPr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ist fantastisch. = This campsite is fantastic.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Diese Jugendherberge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sehr billig. = This youth hostel is very cheap.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b="1" lang="en-GB"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Dieses Gasthaus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teuer. = This guest house is expensive.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8" name="Google Shape;138;p18"/>
          <p:cNvGraphicFramePr/>
          <p:nvPr/>
        </p:nvGraphicFramePr>
        <p:xfrm>
          <a:off x="845400" y="264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{4856A60D-CF19-43DA-947D-112F42F343B4}</a:tableStyleId>
              </a:tblPr>
              <a:tblGrid>
                <a:gridCol w="2813700"/>
                <a:gridCol w="3165025"/>
                <a:gridCol w="3165025"/>
                <a:gridCol w="3165025"/>
                <a:gridCol w="3165025"/>
              </a:tblGrid>
              <a:tr h="8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1" sz="3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</a:t>
                      </a:r>
                      <a:endParaRPr b="1"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nominative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accusative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diesen</a:t>
                      </a:r>
                      <a:endParaRPr b="1" sz="3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</a:t>
                      </a:r>
                      <a:endParaRPr b="1"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diesem</a:t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diesen</a:t>
                      </a:r>
                      <a:endParaRPr b="1"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genitive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dieses</a:t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dieser</a:t>
                      </a:r>
                      <a:endParaRPr b="1" sz="30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6575" y="984668"/>
            <a:ext cx="1734250" cy="1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4294967295" type="title"/>
          </p:nvPr>
        </p:nvSpPr>
        <p:spPr>
          <a:xfrm>
            <a:off x="917950" y="895100"/>
            <a:ext cx="16452000" cy="8923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Discussing accommodation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A demonstrative adjective in German means = 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 stayed ... =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In this youth hostel =  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It was old fashioned.  =</a:t>
            </a:r>
            <a:endParaRPr sz="4800">
              <a:solidFill>
                <a:schemeClr val="dk2"/>
              </a:solidFill>
            </a:endParaRPr>
          </a:p>
          <a:p>
            <a:pPr indent="-762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AutoNum type="arabicPeriod"/>
            </a:pPr>
            <a:r>
              <a:rPr lang="en-GB" sz="4800">
                <a:solidFill>
                  <a:schemeClr val="dk2"/>
                </a:solidFill>
              </a:rPr>
              <a:t>There was no wifi. =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chemeClr val="dk2"/>
              </a:solidFill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 flipH="1" rot="10800000">
            <a:off x="2024825" y="3675625"/>
            <a:ext cx="4323900" cy="24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5823725" y="4725825"/>
            <a:ext cx="6730800" cy="47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9"/>
          <p:cNvCxnSpPr/>
          <p:nvPr/>
        </p:nvCxnSpPr>
        <p:spPr>
          <a:xfrm flipH="1" rot="10800000">
            <a:off x="9030125" y="5847588"/>
            <a:ext cx="7152300" cy="18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9"/>
          <p:cNvCxnSpPr/>
          <p:nvPr/>
        </p:nvCxnSpPr>
        <p:spPr>
          <a:xfrm>
            <a:off x="8401450" y="8186650"/>
            <a:ext cx="8123100" cy="57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9"/>
          <p:cNvCxnSpPr/>
          <p:nvPr/>
        </p:nvCxnSpPr>
        <p:spPr>
          <a:xfrm flipH="1" rot="10800000">
            <a:off x="9195900" y="7080725"/>
            <a:ext cx="6400500" cy="23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9"/>
          <p:cNvSpPr txBox="1"/>
          <p:nvPr/>
        </p:nvSpPr>
        <p:spPr>
          <a:xfrm>
            <a:off x="2024825" y="2666825"/>
            <a:ext cx="37989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this or these.</a:t>
            </a:r>
            <a:endParaRPr b="1" sz="3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39150" y="4032225"/>
            <a:ext cx="64005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Ich habe … übernachtet.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8820000" y="5143500"/>
            <a:ext cx="7152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 dieser Jugendherberge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9272100" y="6188325"/>
            <a:ext cx="5163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war altmodisch.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623575" y="7332250"/>
            <a:ext cx="67308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Es gab kein WLAN. </a:t>
            </a:r>
            <a:endParaRPr b="1" sz="36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