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981D5E9-42B8-4679-868C-39DC28EE32BE}">
  <a:tblStyle styleId="{5981D5E9-42B8-4679-868C-39DC28EE32BE}"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b3501c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b3501c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3d2097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3d2097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4758524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4758524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dd4b301b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dd4b301b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c958a39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c958a39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c6f586cc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c6f586cc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421525" y="2199450"/>
            <a:ext cx="169485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Egypt</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3 of 4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Did tensions over Africa make a European war more likely?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Dawson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solidFill>
                  <a:srgbClr val="000000"/>
                </a:solidFill>
              </a:rPr>
              <a:t>Egypt is a country in the North-East of Africa, and it was a source of tension between Britain and France. The French had been in control of another North African country, Algeria, since before the Scramble for Africa. As a result the French wanted to spread their influence into Egypt. In the 1850s the French started discussions with the leader of Egypt and Sudan, Isma’il Pasha, about building a </a:t>
            </a:r>
            <a:r>
              <a:rPr b="1" lang="en-GB" sz="3600">
                <a:solidFill>
                  <a:srgbClr val="000000"/>
                </a:solidFill>
              </a:rPr>
              <a:t>trade route</a:t>
            </a:r>
            <a:r>
              <a:rPr lang="en-GB" sz="3600">
                <a:solidFill>
                  <a:srgbClr val="000000"/>
                </a:solidFill>
              </a:rPr>
              <a:t> through Egypt. At first, the British opposed it and criticised the French being involved in the project. In 1869 the project was finished, and a route, named the </a:t>
            </a:r>
            <a:r>
              <a:rPr b="1" lang="en-GB" sz="3600">
                <a:solidFill>
                  <a:srgbClr val="000000"/>
                </a:solidFill>
              </a:rPr>
              <a:t>Suez Canal, </a:t>
            </a:r>
            <a:r>
              <a:rPr lang="en-GB" sz="3600">
                <a:solidFill>
                  <a:srgbClr val="000000"/>
                </a:solidFill>
              </a:rPr>
              <a:t>was opened under French control. It was an extremely valuable trading route. </a:t>
            </a:r>
            <a:endParaRPr sz="3600">
              <a:solidFill>
                <a:srgbClr val="000000"/>
              </a:solidFill>
            </a:endParaRPr>
          </a:p>
          <a:p>
            <a:pPr indent="0" lvl="0" marL="0" rtl="0" algn="l">
              <a:lnSpc>
                <a:spcPct val="115000"/>
              </a:lnSpc>
              <a:spcBef>
                <a:spcPts val="1200"/>
              </a:spcBef>
              <a:spcAft>
                <a:spcPts val="0"/>
              </a:spcAft>
              <a:buNone/>
            </a:pPr>
            <a:r>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3600">
                <a:solidFill>
                  <a:srgbClr val="000000"/>
                </a:solidFill>
              </a:rPr>
              <a:t>After initially criticising the project, the British realised that the Suez Canal would also be valuable to them. Britain’s biggest </a:t>
            </a:r>
            <a:r>
              <a:rPr b="1" lang="en-GB" sz="3600">
                <a:solidFill>
                  <a:srgbClr val="000000"/>
                </a:solidFill>
              </a:rPr>
              <a:t>colony</a:t>
            </a:r>
            <a:r>
              <a:rPr lang="en-GB" sz="3600">
                <a:solidFill>
                  <a:srgbClr val="000000"/>
                </a:solidFill>
              </a:rPr>
              <a:t> at this time was India, and they made huge amounts of money from trade with them. The Suez Canal was a much quicker route for British steamships to get to India. Therefore, when the Egyptian leader Pasha had some financial problems in the 1870s, the British began to get involved. In 1875, Pasha was in severe financial trouble and was forced to sell his </a:t>
            </a:r>
            <a:r>
              <a:rPr b="1" lang="en-GB" sz="3600">
                <a:solidFill>
                  <a:srgbClr val="000000"/>
                </a:solidFill>
              </a:rPr>
              <a:t>shares</a:t>
            </a:r>
            <a:r>
              <a:rPr lang="en-GB" sz="3600">
                <a:solidFill>
                  <a:srgbClr val="000000"/>
                </a:solidFill>
              </a:rPr>
              <a:t> in the Suez Canal. By this time Britain had realised how valuable it was and bought the shares. This now meant that the British and French were in joint control of the canal. This joint-ownership then  caused tension over which country had the most influence. Lord Salisbury (a future Prime Minister), famously said that sharing the canal with the French was the only option which would avoid war.  </a:t>
            </a:r>
            <a:endParaRPr sz="3600">
              <a:solidFill>
                <a:srgbClr val="000000"/>
              </a:solidFill>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71700" y="522525"/>
            <a:ext cx="17870100" cy="85041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3600">
                <a:solidFill>
                  <a:srgbClr val="000000"/>
                </a:solidFill>
              </a:rPr>
              <a:t>British and French involvement in Egypt became stronger when Egypt’s leader, Pasha, ran into further financial difficulties. Britain and France took joint financial control of the country while Isma’il Pasha was forced to </a:t>
            </a:r>
            <a:r>
              <a:rPr b="1" lang="en-GB" sz="3600">
                <a:solidFill>
                  <a:srgbClr val="000000"/>
                </a:solidFill>
              </a:rPr>
              <a:t>abdicate</a:t>
            </a:r>
            <a:r>
              <a:rPr lang="en-GB" sz="3600">
                <a:solidFill>
                  <a:srgbClr val="000000"/>
                </a:solidFill>
              </a:rPr>
              <a:t>. The British and French supervised the rule of his eldest son Tewfik Pasha – but were still in competition for influence.  This did not solve the problem, and there were revolts against Tewfik in both Egypt and in Sudan. These revolts led Tewfik to ask the British for help. As a result of this, in 1882 Britain took political control of Egypt in order to protect their access to the Suez Canal. This increased the tension and rivalry between Britain and France. It is also believed that this action by the British caused lots of other European nations to seek political power in Africa. So, the British </a:t>
            </a:r>
            <a:r>
              <a:rPr b="1" lang="en-GB" sz="3600">
                <a:solidFill>
                  <a:srgbClr val="000000"/>
                </a:solidFill>
              </a:rPr>
              <a:t>occupation</a:t>
            </a:r>
            <a:r>
              <a:rPr lang="en-GB" sz="3600">
                <a:solidFill>
                  <a:srgbClr val="000000"/>
                </a:solidFill>
              </a:rPr>
              <a:t> of Egypt is thought of as one of the causes of the ‘Scramble for Africa.’ </a:t>
            </a:r>
            <a:endParaRPr sz="3600">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3400">
                <a:solidFill>
                  <a:srgbClr val="000000"/>
                </a:solidFill>
              </a:rPr>
              <a:t>Although Britain and France were </a:t>
            </a:r>
            <a:r>
              <a:rPr b="1" lang="en-GB" sz="3400">
                <a:solidFill>
                  <a:srgbClr val="000000"/>
                </a:solidFill>
              </a:rPr>
              <a:t>rivals</a:t>
            </a:r>
            <a:r>
              <a:rPr lang="en-GB" sz="3400">
                <a:solidFill>
                  <a:srgbClr val="000000"/>
                </a:solidFill>
              </a:rPr>
              <a:t> in Egypt, by the time the First World War began, they were </a:t>
            </a:r>
            <a:r>
              <a:rPr b="1" lang="en-GB" sz="3400">
                <a:solidFill>
                  <a:srgbClr val="000000"/>
                </a:solidFill>
              </a:rPr>
              <a:t>allies</a:t>
            </a:r>
            <a:r>
              <a:rPr lang="en-GB" sz="3400">
                <a:solidFill>
                  <a:srgbClr val="000000"/>
                </a:solidFill>
              </a:rPr>
              <a:t>. One of the reasons for this is that they were forced to make some agreements after almost going to war in North Africa. In the 19</a:t>
            </a:r>
            <a:r>
              <a:rPr baseline="30000" lang="en-GB" sz="3400">
                <a:solidFill>
                  <a:srgbClr val="000000"/>
                </a:solidFill>
              </a:rPr>
              <a:t>th </a:t>
            </a:r>
            <a:r>
              <a:rPr lang="en-GB" sz="3400">
                <a:solidFill>
                  <a:srgbClr val="000000"/>
                </a:solidFill>
              </a:rPr>
              <a:t>Century, the leader of Egypt also claimed to rule a neighbouring country, the Sudan. This meant that the British believed that their influence over Egypt extended to the Sudan. However, the French also wanted influence there. While the French wanted to expand their empire from West to East Africa, the British wanted to expand theirs from North to South. They crossed paths in the Sudan – and both tried to claim it for themselves! In 1898 their armies met in a small town called Fashoda, and it looked like they were going to go to war. Both nations began the process of getting ready for war before an agreement was reached. In 1899 they came to a </a:t>
            </a:r>
            <a:r>
              <a:rPr b="1" lang="en-GB" sz="3400">
                <a:solidFill>
                  <a:srgbClr val="000000"/>
                </a:solidFill>
              </a:rPr>
              <a:t>compromise</a:t>
            </a:r>
            <a:r>
              <a:rPr lang="en-GB" sz="3400">
                <a:solidFill>
                  <a:srgbClr val="000000"/>
                </a:solidFill>
              </a:rPr>
              <a:t> – France recognised British possession of Egypt and Sudan, while Britain recognised French influence in Morocco. </a:t>
            </a:r>
            <a:endParaRPr sz="3400"/>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9"/>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solidFill>
                  <a:srgbClr val="000000"/>
                </a:solidFill>
              </a:rPr>
              <a:t>So, after years of tension over North Africa, Britain and France settled their differences. This new relationship was cemented in 1904 when Britain and France formed an alliance, known as the Entente Cordiale. They made a series of agreements which showed a significant improvement in their relationship. One of the reasons that they did this was because they didn’t want to go to war with one another, but also because they were starting to be alarmed by the increasing power of Germany. Signing an alliance between them was a way of keeping Germany’s power in check. </a:t>
            </a:r>
            <a:endParaRPr sz="3600">
              <a:solidFill>
                <a:srgbClr val="000000"/>
              </a:solidFill>
            </a:endParaRPr>
          </a:p>
          <a:p>
            <a:pPr indent="0" lvl="0" marL="0" rtl="0" algn="l">
              <a:lnSpc>
                <a:spcPct val="115000"/>
              </a:lnSpc>
              <a:spcBef>
                <a:spcPts val="1200"/>
              </a:spcBef>
              <a:spcAft>
                <a:spcPts val="0"/>
              </a:spcAft>
              <a:buNone/>
            </a:pPr>
            <a:r>
              <a:t/>
            </a:r>
            <a:endParaRPr sz="3600"/>
          </a:p>
        </p:txBody>
      </p:sp>
      <p:sp>
        <p:nvSpPr>
          <p:cNvPr id="118" name="Google Shape;118;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250800" y="386000"/>
            <a:ext cx="177864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Glossary</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GB" sz="3200"/>
              <a:t>Trade route: </a:t>
            </a:r>
            <a:r>
              <a:rPr b="0" lang="en-GB" sz="3200"/>
              <a:t>A way through which goods can be carried to trade with other countries.</a:t>
            </a:r>
            <a:endParaRPr b="0" sz="3200"/>
          </a:p>
          <a:p>
            <a:pPr indent="0" lvl="0" marL="0" rtl="0" algn="l">
              <a:spcBef>
                <a:spcPts val="0"/>
              </a:spcBef>
              <a:spcAft>
                <a:spcPts val="0"/>
              </a:spcAft>
              <a:buNone/>
            </a:pPr>
            <a:r>
              <a:rPr lang="en-GB" sz="3200"/>
              <a:t>Suez Canal: </a:t>
            </a:r>
            <a:r>
              <a:rPr b="0" lang="en-GB" sz="3200"/>
              <a:t>A man-made trade route, which connected the Mediterranean and the Red Sea, via Egypt.</a:t>
            </a:r>
            <a:endParaRPr b="0" sz="3200"/>
          </a:p>
          <a:p>
            <a:pPr indent="0" lvl="0" marL="0" rtl="0" algn="l">
              <a:spcBef>
                <a:spcPts val="0"/>
              </a:spcBef>
              <a:spcAft>
                <a:spcPts val="0"/>
              </a:spcAft>
              <a:buNone/>
            </a:pPr>
            <a:r>
              <a:rPr lang="en-GB" sz="3200"/>
              <a:t>Colony: </a:t>
            </a:r>
            <a:r>
              <a:rPr b="0" lang="en-GB" sz="3200"/>
              <a:t>A country which is under control of another country. In this case, India was under control of the British.</a:t>
            </a:r>
            <a:endParaRPr b="0" sz="3200"/>
          </a:p>
          <a:p>
            <a:pPr indent="0" lvl="0" marL="0" rtl="0" algn="l">
              <a:spcBef>
                <a:spcPts val="0"/>
              </a:spcBef>
              <a:spcAft>
                <a:spcPts val="0"/>
              </a:spcAft>
              <a:buNone/>
            </a:pPr>
            <a:r>
              <a:rPr lang="en-GB" sz="3200"/>
              <a:t>Shares: </a:t>
            </a:r>
            <a:r>
              <a:rPr b="0" lang="en-GB" sz="3200"/>
              <a:t>A portion of something owned with others. In this case, Egypt and France both shared ownership of the Suez Canal, and then Britain bought shares from Egypt. This made them part owners.</a:t>
            </a:r>
            <a:endParaRPr b="0" sz="3200"/>
          </a:p>
          <a:p>
            <a:pPr indent="0" lvl="0" marL="0" rtl="0" algn="l">
              <a:spcBef>
                <a:spcPts val="0"/>
              </a:spcBef>
              <a:spcAft>
                <a:spcPts val="0"/>
              </a:spcAft>
              <a:buNone/>
            </a:pPr>
            <a:r>
              <a:rPr lang="en-GB" sz="3200"/>
              <a:t>Rivals: </a:t>
            </a:r>
            <a:r>
              <a:rPr b="0" lang="en-GB" sz="3200"/>
              <a:t>Those</a:t>
            </a:r>
            <a:r>
              <a:rPr b="0" lang="en-GB" sz="3200"/>
              <a:t> who are in competition with one another. </a:t>
            </a:r>
            <a:endParaRPr b="0" sz="3200"/>
          </a:p>
          <a:p>
            <a:pPr indent="0" lvl="0" marL="0" rtl="0" algn="l">
              <a:spcBef>
                <a:spcPts val="0"/>
              </a:spcBef>
              <a:spcAft>
                <a:spcPts val="0"/>
              </a:spcAft>
              <a:buNone/>
            </a:pPr>
            <a:r>
              <a:rPr lang="en-GB" sz="3200"/>
              <a:t>Allies: </a:t>
            </a:r>
            <a:r>
              <a:rPr b="0" lang="en-GB" sz="3200"/>
              <a:t>Those who work together. </a:t>
            </a:r>
            <a:endParaRPr b="0" sz="3200"/>
          </a:p>
          <a:p>
            <a:pPr indent="0" lvl="0" marL="0" rtl="0" algn="l">
              <a:spcBef>
                <a:spcPts val="0"/>
              </a:spcBef>
              <a:spcAft>
                <a:spcPts val="0"/>
              </a:spcAft>
              <a:buNone/>
            </a:pPr>
            <a:r>
              <a:rPr lang="en-GB" sz="3200"/>
              <a:t>Compromise: </a:t>
            </a:r>
            <a:r>
              <a:rPr b="0" lang="en-GB" sz="3200"/>
              <a:t>Coming to a shared agreement.</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p:txBody>
      </p:sp>
      <p:sp>
        <p:nvSpPr>
          <p:cNvPr id="124" name="Google Shape;124;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271650" y="386000"/>
            <a:ext cx="177447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100"/>
              <a:t>Comprehension questions:</a:t>
            </a:r>
            <a:endParaRPr sz="3100"/>
          </a:p>
          <a:p>
            <a:pPr indent="0" lvl="0" marL="0" rtl="0" algn="l">
              <a:spcBef>
                <a:spcPts val="0"/>
              </a:spcBef>
              <a:spcAft>
                <a:spcPts val="0"/>
              </a:spcAft>
              <a:buNone/>
            </a:pPr>
            <a:r>
              <a:t/>
            </a:r>
            <a:endParaRPr b="0" sz="3100"/>
          </a:p>
          <a:p>
            <a:pPr indent="-425450" lvl="0" marL="457200" rtl="0" algn="l">
              <a:spcBef>
                <a:spcPts val="0"/>
              </a:spcBef>
              <a:spcAft>
                <a:spcPts val="0"/>
              </a:spcAft>
              <a:buSzPts val="3100"/>
              <a:buAutoNum type="arabicPeriod"/>
            </a:pPr>
            <a:r>
              <a:rPr b="0" lang="en-GB" sz="3100"/>
              <a:t>Where is Egypt located?</a:t>
            </a:r>
            <a:endParaRPr b="0" sz="3100"/>
          </a:p>
          <a:p>
            <a:pPr indent="-425450" lvl="0" marL="457200" rtl="0" algn="l">
              <a:spcBef>
                <a:spcPts val="0"/>
              </a:spcBef>
              <a:spcAft>
                <a:spcPts val="0"/>
              </a:spcAft>
              <a:buSzPts val="3100"/>
              <a:buAutoNum type="arabicPeriod"/>
            </a:pPr>
            <a:r>
              <a:rPr b="0" lang="en-GB" sz="3100"/>
              <a:t>What did the French discuss with the Egyptian leader? </a:t>
            </a:r>
            <a:endParaRPr b="0" sz="3100"/>
          </a:p>
          <a:p>
            <a:pPr indent="-425450" lvl="0" marL="457200" rtl="0" algn="l">
              <a:spcBef>
                <a:spcPts val="0"/>
              </a:spcBef>
              <a:spcAft>
                <a:spcPts val="0"/>
              </a:spcAft>
              <a:buSzPts val="3100"/>
              <a:buAutoNum type="arabicPeriod"/>
            </a:pPr>
            <a:r>
              <a:rPr b="0" lang="en-GB" sz="3100"/>
              <a:t>How did Britain’s view on this project change over time?</a:t>
            </a:r>
            <a:endParaRPr b="0" sz="3100"/>
          </a:p>
          <a:p>
            <a:pPr indent="-425450" lvl="0" marL="457200" rtl="0" algn="l">
              <a:spcBef>
                <a:spcPts val="0"/>
              </a:spcBef>
              <a:spcAft>
                <a:spcPts val="0"/>
              </a:spcAft>
              <a:buSzPts val="3100"/>
              <a:buAutoNum type="arabicPeriod"/>
            </a:pPr>
            <a:r>
              <a:rPr b="0" lang="en-GB" sz="3100"/>
              <a:t>What happened in 1882? </a:t>
            </a:r>
            <a:endParaRPr b="0" sz="3100"/>
          </a:p>
          <a:p>
            <a:pPr indent="-425450" lvl="0" marL="457200" rtl="0" algn="l">
              <a:spcBef>
                <a:spcPts val="0"/>
              </a:spcBef>
              <a:spcAft>
                <a:spcPts val="0"/>
              </a:spcAft>
              <a:buSzPts val="3100"/>
              <a:buAutoNum type="arabicPeriod"/>
            </a:pPr>
            <a:r>
              <a:rPr b="0" lang="en-GB" sz="3100"/>
              <a:t>How did Britain and France’s relationship change after 1882?</a:t>
            </a:r>
            <a:r>
              <a:rPr b="0" lang="en-GB" sz="3100"/>
              <a:t> </a:t>
            </a:r>
            <a:endParaRPr b="0" sz="3100"/>
          </a:p>
          <a:p>
            <a:pPr indent="-425450" lvl="0" marL="457200" rtl="0" algn="l">
              <a:spcBef>
                <a:spcPts val="0"/>
              </a:spcBef>
              <a:spcAft>
                <a:spcPts val="0"/>
              </a:spcAft>
              <a:buSzPts val="3100"/>
              <a:buAutoNum type="arabicPeriod"/>
            </a:pPr>
            <a:r>
              <a:rPr b="0" lang="en-GB" sz="3100"/>
              <a:t>Why did Britain and France nearly go to war? </a:t>
            </a:r>
            <a:endParaRPr b="0" sz="3100"/>
          </a:p>
          <a:p>
            <a:pPr indent="-425450" lvl="0" marL="457200" rtl="0" algn="l">
              <a:spcBef>
                <a:spcPts val="0"/>
              </a:spcBef>
              <a:spcAft>
                <a:spcPts val="0"/>
              </a:spcAft>
              <a:buSzPts val="3100"/>
              <a:buAutoNum type="arabicPeriod"/>
            </a:pPr>
            <a:r>
              <a:rPr b="0" lang="en-GB" sz="3100"/>
              <a:t>What did Britain and France do in 1904 and why? </a:t>
            </a:r>
            <a:endParaRPr b="0" sz="3100"/>
          </a:p>
          <a:p>
            <a:pPr indent="0" lvl="0" marL="457200" rtl="0" algn="l">
              <a:spcBef>
                <a:spcPts val="0"/>
              </a:spcBef>
              <a:spcAft>
                <a:spcPts val="0"/>
              </a:spcAft>
              <a:buNone/>
            </a:pPr>
            <a:r>
              <a:t/>
            </a:r>
            <a:endParaRPr b="0" sz="3100"/>
          </a:p>
          <a:p>
            <a:pPr indent="0" lvl="0" marL="0" rtl="0" algn="l">
              <a:spcBef>
                <a:spcPts val="0"/>
              </a:spcBef>
              <a:spcAft>
                <a:spcPts val="0"/>
              </a:spcAft>
              <a:buNone/>
            </a:pPr>
            <a:r>
              <a:rPr b="0" lang="en-GB" sz="3100"/>
              <a:t>Challenge: Describe how the relationship between Britain and France changed over time.</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Sentence starter: At first, Britain and France’s relationship was… For example…</a:t>
            </a:r>
            <a:endParaRPr b="0" sz="3100"/>
          </a:p>
          <a:p>
            <a:pPr indent="0" lvl="0" marL="0" rtl="0" algn="l">
              <a:spcBef>
                <a:spcPts val="0"/>
              </a:spcBef>
              <a:spcAft>
                <a:spcPts val="0"/>
              </a:spcAft>
              <a:buNone/>
            </a:pPr>
            <a:r>
              <a:rPr b="0" lang="en-GB" sz="3100"/>
              <a:t>This changed however because… This meant that… </a:t>
            </a:r>
            <a:endParaRPr b="0" sz="31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sz="4600"/>
          </a:p>
          <a:p>
            <a:pPr indent="0" lvl="0" marL="0" rtl="0" algn="l">
              <a:spcBef>
                <a:spcPts val="0"/>
              </a:spcBef>
              <a:spcAft>
                <a:spcPts val="0"/>
              </a:spcAft>
              <a:buNone/>
            </a:pPr>
            <a:r>
              <a:t/>
            </a:r>
            <a:endParaRPr sz="4600"/>
          </a:p>
          <a:p>
            <a:pPr indent="0" lvl="0" marL="0" rtl="0" algn="l">
              <a:spcBef>
                <a:spcPts val="0"/>
              </a:spcBef>
              <a:spcAft>
                <a:spcPts val="0"/>
              </a:spcAft>
              <a:buNone/>
            </a:pPr>
            <a:r>
              <a:t/>
            </a:r>
            <a:endParaRPr/>
          </a:p>
          <a:p>
            <a:pPr indent="0" lvl="0" marL="0" rtl="0" algn="l">
              <a:spcBef>
                <a:spcPts val="0"/>
              </a:spcBef>
              <a:spcAft>
                <a:spcPts val="0"/>
              </a:spcAft>
              <a:buNone/>
            </a:pPr>
            <a:r>
              <a:t/>
            </a:r>
            <a:endParaRPr b="0"/>
          </a:p>
          <a:p>
            <a:pPr indent="0" lvl="0" marL="0" rtl="0" algn="l">
              <a:spcBef>
                <a:spcPts val="0"/>
              </a:spcBef>
              <a:spcAft>
                <a:spcPts val="0"/>
              </a:spcAft>
              <a:buNone/>
            </a:pPr>
            <a:r>
              <a:t/>
            </a:r>
            <a:endParaRPr sz="4600"/>
          </a:p>
        </p:txBody>
      </p:sp>
      <p:sp>
        <p:nvSpPr>
          <p:cNvPr id="130" name="Google Shape;130;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 calcmode="lin" valueType="num">
                                      <p:cBhvr additive="base">
                                        <p:cTn dur="1000"/>
                                        <p:tgtEl>
                                          <p:spTgt spid="12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 st="1"/>
                                            </p:txEl>
                                          </p:spTgt>
                                        </p:tgtEl>
                                        <p:attrNameLst>
                                          <p:attrName>style.visibility</p:attrName>
                                        </p:attrNameLst>
                                      </p:cBhvr>
                                      <p:to>
                                        <p:strVal val="visible"/>
                                      </p:to>
                                    </p:set>
                                    <p:anim calcmode="lin" valueType="num">
                                      <p:cBhvr additive="base">
                                        <p:cTn dur="1000"/>
                                        <p:tgtEl>
                                          <p:spTgt spid="12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2" st="2"/>
                                            </p:txEl>
                                          </p:spTgt>
                                        </p:tgtEl>
                                        <p:attrNameLst>
                                          <p:attrName>style.visibility</p:attrName>
                                        </p:attrNameLst>
                                      </p:cBhvr>
                                      <p:to>
                                        <p:strVal val="visible"/>
                                      </p:to>
                                    </p:set>
                                    <p:anim calcmode="lin" valueType="num">
                                      <p:cBhvr additive="base">
                                        <p:cTn dur="1000"/>
                                        <p:tgtEl>
                                          <p:spTgt spid="12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3" st="3"/>
                                            </p:txEl>
                                          </p:spTgt>
                                        </p:tgtEl>
                                        <p:attrNameLst>
                                          <p:attrName>style.visibility</p:attrName>
                                        </p:attrNameLst>
                                      </p:cBhvr>
                                      <p:to>
                                        <p:strVal val="visible"/>
                                      </p:to>
                                    </p:set>
                                    <p:anim calcmode="lin" valueType="num">
                                      <p:cBhvr additive="base">
                                        <p:cTn dur="1000"/>
                                        <p:tgtEl>
                                          <p:spTgt spid="12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4" st="4"/>
                                            </p:txEl>
                                          </p:spTgt>
                                        </p:tgtEl>
                                        <p:attrNameLst>
                                          <p:attrName>style.visibility</p:attrName>
                                        </p:attrNameLst>
                                      </p:cBhvr>
                                      <p:to>
                                        <p:strVal val="visible"/>
                                      </p:to>
                                    </p:set>
                                    <p:anim calcmode="lin" valueType="num">
                                      <p:cBhvr additive="base">
                                        <p:cTn dur="1000"/>
                                        <p:tgtEl>
                                          <p:spTgt spid="12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5" st="5"/>
                                            </p:txEl>
                                          </p:spTgt>
                                        </p:tgtEl>
                                        <p:attrNameLst>
                                          <p:attrName>style.visibility</p:attrName>
                                        </p:attrNameLst>
                                      </p:cBhvr>
                                      <p:to>
                                        <p:strVal val="visible"/>
                                      </p:to>
                                    </p:set>
                                    <p:anim calcmode="lin" valueType="num">
                                      <p:cBhvr additive="base">
                                        <p:cTn dur="1000"/>
                                        <p:tgtEl>
                                          <p:spTgt spid="129">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6" st="6"/>
                                            </p:txEl>
                                          </p:spTgt>
                                        </p:tgtEl>
                                        <p:attrNameLst>
                                          <p:attrName>style.visibility</p:attrName>
                                        </p:attrNameLst>
                                      </p:cBhvr>
                                      <p:to>
                                        <p:strVal val="visible"/>
                                      </p:to>
                                    </p:set>
                                    <p:anim calcmode="lin" valueType="num">
                                      <p:cBhvr additive="base">
                                        <p:cTn dur="1000"/>
                                        <p:tgtEl>
                                          <p:spTgt spid="129">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7" st="7"/>
                                            </p:txEl>
                                          </p:spTgt>
                                        </p:tgtEl>
                                        <p:attrNameLst>
                                          <p:attrName>style.visibility</p:attrName>
                                        </p:attrNameLst>
                                      </p:cBhvr>
                                      <p:to>
                                        <p:strVal val="visible"/>
                                      </p:to>
                                    </p:set>
                                    <p:anim calcmode="lin" valueType="num">
                                      <p:cBhvr additive="base">
                                        <p:cTn dur="1000"/>
                                        <p:tgtEl>
                                          <p:spTgt spid="129">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8" st="8"/>
                                            </p:txEl>
                                          </p:spTgt>
                                        </p:tgtEl>
                                        <p:attrNameLst>
                                          <p:attrName>style.visibility</p:attrName>
                                        </p:attrNameLst>
                                      </p:cBhvr>
                                      <p:to>
                                        <p:strVal val="visible"/>
                                      </p:to>
                                    </p:set>
                                    <p:anim calcmode="lin" valueType="num">
                                      <p:cBhvr additive="base">
                                        <p:cTn dur="1000"/>
                                        <p:tgtEl>
                                          <p:spTgt spid="129">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9" st="9"/>
                                            </p:txEl>
                                          </p:spTgt>
                                        </p:tgtEl>
                                        <p:attrNameLst>
                                          <p:attrName>style.visibility</p:attrName>
                                        </p:attrNameLst>
                                      </p:cBhvr>
                                      <p:to>
                                        <p:strVal val="visible"/>
                                      </p:to>
                                    </p:set>
                                    <p:anim calcmode="lin" valueType="num">
                                      <p:cBhvr additive="base">
                                        <p:cTn dur="1000"/>
                                        <p:tgtEl>
                                          <p:spTgt spid="129">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0" st="10"/>
                                            </p:txEl>
                                          </p:spTgt>
                                        </p:tgtEl>
                                        <p:attrNameLst>
                                          <p:attrName>style.visibility</p:attrName>
                                        </p:attrNameLst>
                                      </p:cBhvr>
                                      <p:to>
                                        <p:strVal val="visible"/>
                                      </p:to>
                                    </p:set>
                                    <p:anim calcmode="lin" valueType="num">
                                      <p:cBhvr additive="base">
                                        <p:cTn dur="1000"/>
                                        <p:tgtEl>
                                          <p:spTgt spid="129">
                                            <p:txEl>
                                              <p:pRg end="10" st="1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1" st="11"/>
                                            </p:txEl>
                                          </p:spTgt>
                                        </p:tgtEl>
                                        <p:attrNameLst>
                                          <p:attrName>style.visibility</p:attrName>
                                        </p:attrNameLst>
                                      </p:cBhvr>
                                      <p:to>
                                        <p:strVal val="visible"/>
                                      </p:to>
                                    </p:set>
                                    <p:anim calcmode="lin" valueType="num">
                                      <p:cBhvr additive="base">
                                        <p:cTn dur="1000"/>
                                        <p:tgtEl>
                                          <p:spTgt spid="129">
                                            <p:txEl>
                                              <p:pRg end="11" st="1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2" st="12"/>
                                            </p:txEl>
                                          </p:spTgt>
                                        </p:tgtEl>
                                        <p:attrNameLst>
                                          <p:attrName>style.visibility</p:attrName>
                                        </p:attrNameLst>
                                      </p:cBhvr>
                                      <p:to>
                                        <p:strVal val="visible"/>
                                      </p:to>
                                    </p:set>
                                    <p:anim calcmode="lin" valueType="num">
                                      <p:cBhvr additive="base">
                                        <p:cTn dur="1000"/>
                                        <p:tgtEl>
                                          <p:spTgt spid="129">
                                            <p:txEl>
                                              <p:pRg end="12" st="1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3" st="13"/>
                                            </p:txEl>
                                          </p:spTgt>
                                        </p:tgtEl>
                                        <p:attrNameLst>
                                          <p:attrName>style.visibility</p:attrName>
                                        </p:attrNameLst>
                                      </p:cBhvr>
                                      <p:to>
                                        <p:strVal val="visible"/>
                                      </p:to>
                                    </p:set>
                                    <p:anim calcmode="lin" valueType="num">
                                      <p:cBhvr additive="base">
                                        <p:cTn dur="1000"/>
                                        <p:tgtEl>
                                          <p:spTgt spid="129">
                                            <p:txEl>
                                              <p:pRg end="13" st="1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4" st="14"/>
                                            </p:txEl>
                                          </p:spTgt>
                                        </p:tgtEl>
                                        <p:attrNameLst>
                                          <p:attrName>style.visibility</p:attrName>
                                        </p:attrNameLst>
                                      </p:cBhvr>
                                      <p:to>
                                        <p:strVal val="visible"/>
                                      </p:to>
                                    </p:set>
                                    <p:anim calcmode="lin" valueType="num">
                                      <p:cBhvr additive="base">
                                        <p:cTn dur="1000"/>
                                        <p:tgtEl>
                                          <p:spTgt spid="129">
                                            <p:txEl>
                                              <p:pRg end="14" st="1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5" st="15"/>
                                            </p:txEl>
                                          </p:spTgt>
                                        </p:tgtEl>
                                        <p:attrNameLst>
                                          <p:attrName>style.visibility</p:attrName>
                                        </p:attrNameLst>
                                      </p:cBhvr>
                                      <p:to>
                                        <p:strVal val="visible"/>
                                      </p:to>
                                    </p:set>
                                    <p:anim calcmode="lin" valueType="num">
                                      <p:cBhvr additive="base">
                                        <p:cTn dur="1000"/>
                                        <p:tgtEl>
                                          <p:spTgt spid="129">
                                            <p:txEl>
                                              <p:pRg end="15" st="1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6" st="16"/>
                                            </p:txEl>
                                          </p:spTgt>
                                        </p:tgtEl>
                                        <p:attrNameLst>
                                          <p:attrName>style.visibility</p:attrName>
                                        </p:attrNameLst>
                                      </p:cBhvr>
                                      <p:to>
                                        <p:strVal val="visible"/>
                                      </p:to>
                                    </p:set>
                                    <p:anim calcmode="lin" valueType="num">
                                      <p:cBhvr additive="base">
                                        <p:cTn dur="1000"/>
                                        <p:tgtEl>
                                          <p:spTgt spid="129">
                                            <p:txEl>
                                              <p:pRg end="16" st="1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7" st="17"/>
                                            </p:txEl>
                                          </p:spTgt>
                                        </p:tgtEl>
                                        <p:attrNameLst>
                                          <p:attrName>style.visibility</p:attrName>
                                        </p:attrNameLst>
                                      </p:cBhvr>
                                      <p:to>
                                        <p:strVal val="visible"/>
                                      </p:to>
                                    </p:set>
                                    <p:anim calcmode="lin" valueType="num">
                                      <p:cBhvr additive="base">
                                        <p:cTn dur="1000"/>
                                        <p:tgtEl>
                                          <p:spTgt spid="129">
                                            <p:txEl>
                                              <p:pRg end="17" st="1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8" st="18"/>
                                            </p:txEl>
                                          </p:spTgt>
                                        </p:tgtEl>
                                        <p:attrNameLst>
                                          <p:attrName>style.visibility</p:attrName>
                                        </p:attrNameLst>
                                      </p:cBhvr>
                                      <p:to>
                                        <p:strVal val="visible"/>
                                      </p:to>
                                    </p:set>
                                    <p:anim calcmode="lin" valueType="num">
                                      <p:cBhvr additive="base">
                                        <p:cTn dur="1000"/>
                                        <p:tgtEl>
                                          <p:spTgt spid="129">
                                            <p:txEl>
                                              <p:pRg end="18" st="1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9" st="19"/>
                                            </p:txEl>
                                          </p:spTgt>
                                        </p:tgtEl>
                                        <p:attrNameLst>
                                          <p:attrName>style.visibility</p:attrName>
                                        </p:attrNameLst>
                                      </p:cBhvr>
                                      <p:to>
                                        <p:strVal val="visible"/>
                                      </p:to>
                                    </p:set>
                                    <p:anim calcmode="lin" valueType="num">
                                      <p:cBhvr additive="base">
                                        <p:cTn dur="1000"/>
                                        <p:tgtEl>
                                          <p:spTgt spid="129">
                                            <p:txEl>
                                              <p:pRg end="19" st="1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20" st="20"/>
                                            </p:txEl>
                                          </p:spTgt>
                                        </p:tgtEl>
                                        <p:attrNameLst>
                                          <p:attrName>style.visibility</p:attrName>
                                        </p:attrNameLst>
                                      </p:cBhvr>
                                      <p:to>
                                        <p:strVal val="visible"/>
                                      </p:to>
                                    </p:set>
                                    <p:anim calcmode="lin" valueType="num">
                                      <p:cBhvr additive="base">
                                        <p:cTn dur="1000"/>
                                        <p:tgtEl>
                                          <p:spTgt spid="129">
                                            <p:txEl>
                                              <p:pRg end="20" st="2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21" st="21"/>
                                            </p:txEl>
                                          </p:spTgt>
                                        </p:tgtEl>
                                        <p:attrNameLst>
                                          <p:attrName>style.visibility</p:attrName>
                                        </p:attrNameLst>
                                      </p:cBhvr>
                                      <p:to>
                                        <p:strVal val="visible"/>
                                      </p:to>
                                    </p:set>
                                    <p:anim calcmode="lin" valueType="num">
                                      <p:cBhvr additive="base">
                                        <p:cTn dur="1000"/>
                                        <p:tgtEl>
                                          <p:spTgt spid="129">
                                            <p:txEl>
                                              <p:pRg end="21" st="2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22" st="22"/>
                                            </p:txEl>
                                          </p:spTgt>
                                        </p:tgtEl>
                                        <p:attrNameLst>
                                          <p:attrName>style.visibility</p:attrName>
                                        </p:attrNameLst>
                                      </p:cBhvr>
                                      <p:to>
                                        <p:strVal val="visible"/>
                                      </p:to>
                                    </p:set>
                                    <p:anim calcmode="lin" valueType="num">
                                      <p:cBhvr additive="base">
                                        <p:cTn dur="1000"/>
                                        <p:tgtEl>
                                          <p:spTgt spid="129">
                                            <p:txEl>
                                              <p:pRg end="22" st="2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36" name="Google Shape;136;p22"/>
          <p:cNvGraphicFramePr/>
          <p:nvPr/>
        </p:nvGraphicFramePr>
        <p:xfrm>
          <a:off x="704875" y="3066075"/>
          <a:ext cx="3000000" cy="3000000"/>
        </p:xfrm>
        <a:graphic>
          <a:graphicData uri="http://schemas.openxmlformats.org/drawingml/2006/table">
            <a:tbl>
              <a:tblPr>
                <a:noFill/>
                <a:tableStyleId>{5981D5E9-42B8-4679-868C-39DC28EE32BE}</a:tableStyleId>
              </a:tblPr>
              <a:tblGrid>
                <a:gridCol w="11575025"/>
                <a:gridCol w="4955400"/>
              </a:tblGrid>
              <a:tr h="8581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632275">
                <a:tc>
                  <a:txBody>
                    <a:bodyPr/>
                    <a:lstStyle/>
                    <a:p>
                      <a:pPr indent="0" lvl="0" marL="0" rtl="0" algn="l">
                        <a:lnSpc>
                          <a:spcPct val="140000"/>
                        </a:lnSpc>
                        <a:spcBef>
                          <a:spcPts val="0"/>
                        </a:spcBef>
                        <a:spcAft>
                          <a:spcPts val="0"/>
                        </a:spcAft>
                        <a:buNone/>
                      </a:pPr>
                      <a:r>
                        <a:rPr i="1" lang="en-GB" sz="3200">
                          <a:latin typeface="Montserrat"/>
                          <a:ea typeface="Montserrat"/>
                          <a:cs typeface="Montserrat"/>
                          <a:sym typeface="Montserrat"/>
                        </a:rPr>
                        <a:t>The cartoon shows…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Details in the cartoon which tell me this are…</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This might mean…</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I know… which supports what it shows in the cartoon because…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Britain</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France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Competing</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Fashoda</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Conflict </a:t>
                      </a:r>
                      <a:endParaRPr sz="3200">
                        <a:latin typeface="Montserrat"/>
                        <a:ea typeface="Montserrat"/>
                        <a:cs typeface="Montserrat"/>
                        <a:sym typeface="Montserrat"/>
                      </a:endParaRPr>
                    </a:p>
                  </a:txBody>
                  <a:tcPr marT="127000" marB="127000" marR="127000" marL="127000"/>
                </a:tc>
              </a:tr>
            </a:tbl>
          </a:graphicData>
        </a:graphic>
      </p:graphicFrame>
      <p:sp>
        <p:nvSpPr>
          <p:cNvPr id="137" name="Google Shape;137;p22"/>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b="1" lang="en-GB" sz="3000">
                <a:solidFill>
                  <a:srgbClr val="4B3241"/>
                </a:solidFill>
                <a:latin typeface="Montserrat"/>
                <a:ea typeface="Montserrat"/>
                <a:cs typeface="Montserrat"/>
                <a:sym typeface="Montserrat"/>
              </a:rPr>
              <a:t>Use your knowledge from today’s lesson to explain the message of the cartoon</a:t>
            </a:r>
            <a:endParaRPr b="1" sz="3000">
              <a:latin typeface="Montserrat"/>
              <a:ea typeface="Montserrat"/>
              <a:cs typeface="Montserrat"/>
              <a:sym typeface="Montserrat"/>
            </a:endParaRPr>
          </a:p>
          <a:p>
            <a:pPr indent="0" lvl="0" marL="0" rtl="0" algn="l">
              <a:lnSpc>
                <a:spcPct val="140000"/>
              </a:lnSpc>
              <a:spcBef>
                <a:spcPts val="0"/>
              </a:spcBef>
              <a:spcAft>
                <a:spcPts val="0"/>
              </a:spcAft>
              <a:buNone/>
            </a:pPr>
            <a:r>
              <a:rPr lang="en-GB" sz="2800">
                <a:solidFill>
                  <a:srgbClr val="222222"/>
                </a:solidFill>
                <a:latin typeface="Montserrat"/>
                <a:ea typeface="Montserrat"/>
                <a:cs typeface="Montserrat"/>
                <a:sym typeface="Montserrat"/>
              </a:rPr>
              <a:t>Use the sentence starters and key words below to help you</a:t>
            </a:r>
            <a:endParaRPr sz="28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