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0141D77-3F62-4EF4-A2BA-92DD3D5C5D49}">
  <a:tblStyle styleId="{10141D77-3F62-4EF4-A2BA-92DD3D5C5D4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773b87395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773b87395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773b873956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773b873956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603cdb515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8603cdb515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773b873956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773b873956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73b873956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773b873956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0" name="Google Shape;70;p11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71" name="Google Shape;71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39" name="Google Shape;39;p7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2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sz="2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sz="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idx="4294967295" type="ctrTitle"/>
          </p:nvPr>
        </p:nvSpPr>
        <p:spPr>
          <a:xfrm>
            <a:off x="459000" y="1507950"/>
            <a:ext cx="8226000" cy="2127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Decimals and measures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Convert between standard units of mass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chemeClr val="dk2"/>
                </a:solidFill>
              </a:rPr>
              <a:t>Mathematic</a:t>
            </a:r>
            <a:r>
              <a:rPr lang="en-GB">
                <a:solidFill>
                  <a:schemeClr val="dk2"/>
                </a:solidFill>
              </a:rPr>
              <a:t>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1" type="subTitle"/>
          </p:nvPr>
        </p:nvSpPr>
        <p:spPr>
          <a:xfrm>
            <a:off x="458975" y="445025"/>
            <a:ext cx="3128400" cy="453300"/>
          </a:xfrm>
          <a:prstGeom prst="rect">
            <a:avLst/>
          </a:prstGeom>
          <a:solidFill>
            <a:schemeClr val="lt1"/>
          </a:solidFill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Question 1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89" name="Google Shape;89;p15"/>
          <p:cNvGraphicFramePr/>
          <p:nvPr/>
        </p:nvGraphicFramePr>
        <p:xfrm>
          <a:off x="4086725" y="8983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{10141D77-3F62-4EF4-A2BA-92DD3D5C5D49}</a:tableStyleId>
              </a:tblPr>
              <a:tblGrid>
                <a:gridCol w="2063000"/>
                <a:gridCol w="20630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Grams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Kilograms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solidFill>
                      <a:srgbClr val="B4A7D6"/>
                    </a:solidFill>
                  </a:tcPr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817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276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0.254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0.72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156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0.874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0.6234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</a:tr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305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0.3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  <p:sp>
        <p:nvSpPr>
          <p:cNvPr id="90" name="Google Shape;90;p15"/>
          <p:cNvSpPr txBox="1"/>
          <p:nvPr/>
        </p:nvSpPr>
        <p:spPr>
          <a:xfrm>
            <a:off x="396200" y="1099725"/>
            <a:ext cx="2716800" cy="1506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Complete the table converting between grams and kilograms.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/>
          <p:nvPr>
            <p:ph idx="1" type="subTitle"/>
          </p:nvPr>
        </p:nvSpPr>
        <p:spPr>
          <a:xfrm>
            <a:off x="458975" y="445025"/>
            <a:ext cx="3128400" cy="453300"/>
          </a:xfrm>
          <a:prstGeom prst="rect">
            <a:avLst/>
          </a:prstGeom>
          <a:solidFill>
            <a:schemeClr val="lt1"/>
          </a:solidFill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Question 2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6" name="Google Shape;96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7" name="Google Shape;9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52900" y="1645000"/>
            <a:ext cx="2295525" cy="155257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6"/>
          <p:cNvSpPr txBox="1"/>
          <p:nvPr/>
        </p:nvSpPr>
        <p:spPr>
          <a:xfrm>
            <a:off x="458975" y="1438150"/>
            <a:ext cx="5193900" cy="2722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An eight week old puppy is put on the scales.</a:t>
            </a:r>
            <a:endParaRPr sz="17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Six months later, the puppy weighs 8.7 kg more.</a:t>
            </a:r>
            <a:endParaRPr sz="17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is the mass of the puppy now in </a:t>
            </a:r>
            <a:r>
              <a:rPr b="1" lang="en-GB" sz="17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grams</a:t>
            </a:r>
            <a:r>
              <a:rPr lang="en-GB" sz="17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?</a:t>
            </a:r>
            <a:endParaRPr sz="17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/>
          <p:nvPr>
            <p:ph idx="1" type="subTitle"/>
          </p:nvPr>
        </p:nvSpPr>
        <p:spPr>
          <a:xfrm>
            <a:off x="458975" y="445025"/>
            <a:ext cx="3128400" cy="453300"/>
          </a:xfrm>
          <a:prstGeom prst="rect">
            <a:avLst/>
          </a:prstGeom>
          <a:solidFill>
            <a:schemeClr val="lt1"/>
          </a:solidFill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Question 3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4" name="Google Shape;104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05" name="Google Shape;10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43525" y="1687450"/>
            <a:ext cx="2295525" cy="1552575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7"/>
          <p:cNvSpPr txBox="1"/>
          <p:nvPr/>
        </p:nvSpPr>
        <p:spPr>
          <a:xfrm>
            <a:off x="458975" y="1181525"/>
            <a:ext cx="4734000" cy="300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 pirate finds some gold bars. He needs to know how many grams of gold he has in order to sell.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He weighs </a:t>
            </a:r>
            <a:r>
              <a:rPr b="1"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one third </a:t>
            </a: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of the bars.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is the total mass of the bars in </a:t>
            </a:r>
            <a:r>
              <a:rPr b="1"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grams</a:t>
            </a: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?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/>
          <p:nvPr>
            <p:ph idx="1" type="subTitle"/>
          </p:nvPr>
        </p:nvSpPr>
        <p:spPr>
          <a:xfrm>
            <a:off x="458975" y="445025"/>
            <a:ext cx="3128400" cy="453300"/>
          </a:xfrm>
          <a:prstGeom prst="rect">
            <a:avLst/>
          </a:prstGeom>
          <a:solidFill>
            <a:schemeClr val="lt1"/>
          </a:solidFill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Question 4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2" name="Google Shape;112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3" name="Google Shape;113;p18"/>
          <p:cNvSpPr txBox="1"/>
          <p:nvPr/>
        </p:nvSpPr>
        <p:spPr>
          <a:xfrm>
            <a:off x="458975" y="1071750"/>
            <a:ext cx="6283500" cy="300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 have been tracking</a:t>
            </a: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the weight of my new kitten, Apricat.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At the end of week one, </a:t>
            </a: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Apricat</a:t>
            </a: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had gained 380 g.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At the end of the second week, he gained 0.09 kg.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At the end of the third week, he had gained 0.27 kg.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Apricat </a:t>
            </a: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now weighs 2.01 kg. 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was his weight at the beginning in grams?</a:t>
            </a:r>
            <a:endParaRPr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