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10287000" cx="18288000"/>
  <p:notesSz cx="6858000" cy="9144000"/>
  <p:embeddedFontLst>
    <p:embeddedFont>
      <p:font typeface="Montserrat SemiBold"/>
      <p:regular r:id="rId13"/>
      <p:bold r:id="rId14"/>
      <p:italic r:id="rId15"/>
      <p:boldItalic r:id="rId16"/>
    </p:embeddedFont>
    <p:embeddedFont>
      <p:font typeface="Montserrat"/>
      <p:regular r:id="rId17"/>
      <p:bold r:id="rId18"/>
      <p:italic r:id="rId19"/>
      <p:boldItalic r:id="rId20"/>
    </p:embeddedFont>
    <p:embeddedFont>
      <p:font typeface="Montserrat Medium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Italic.fntdata"/><Relationship Id="rId11" Type="http://schemas.openxmlformats.org/officeDocument/2006/relationships/slide" Target="slides/slide7.xml"/><Relationship Id="rId22" Type="http://schemas.openxmlformats.org/officeDocument/2006/relationships/font" Target="fonts/MontserratMedium-bold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regular.fntdata"/><Relationship Id="rId13" Type="http://schemas.openxmlformats.org/officeDocument/2006/relationships/font" Target="fonts/MontserratSemiBold-regular.fntdata"/><Relationship Id="rId24" Type="http://schemas.openxmlformats.org/officeDocument/2006/relationships/font" Target="fonts/MontserratMedium-boldItalic.fntdata"/><Relationship Id="rId12" Type="http://schemas.openxmlformats.org/officeDocument/2006/relationships/slide" Target="slides/slide8.xml"/><Relationship Id="rId23" Type="http://schemas.openxmlformats.org/officeDocument/2006/relationships/font" Target="fonts/MontserratMedium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SemiBold-italic.fntdata"/><Relationship Id="rId14" Type="http://schemas.openxmlformats.org/officeDocument/2006/relationships/font" Target="fonts/MontserratSemiBold-bold.fntdata"/><Relationship Id="rId17" Type="http://schemas.openxmlformats.org/officeDocument/2006/relationships/font" Target="fonts/Montserrat-regular.fntdata"/><Relationship Id="rId16" Type="http://schemas.openxmlformats.org/officeDocument/2006/relationships/font" Target="fonts/MontserratSemiBold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24da7195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24da7195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24da71950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24da71950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24da71950_0_1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24da71950_0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24da71950_0_1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24da71950_0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824da71950_0_2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824da71950_0_2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824da71950_0_2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824da71950_0_2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824da71950_0_2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824da71950_0_2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8acd18b945_9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8acd18b945_9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432900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Gestation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8000" y="4573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Biology - Key Stage 3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Reproduction - Lesson 3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Wyatt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917950" y="892800"/>
            <a:ext cx="91164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Describe the key processes involved in making a baby.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Ovulation -	_____________________________________________________________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Sexual Intercourse -	_____________________________________________________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Ejaculation -	___________________________________________________________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Fertilisation -	___________________________________________________________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Implantation -		_________________________________________________________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Gestation -	_____________________________________________________________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3500"/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type="title"/>
          </p:nvPr>
        </p:nvSpPr>
        <p:spPr>
          <a:xfrm>
            <a:off x="917950" y="892800"/>
            <a:ext cx="91164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Compare how sperm cells and egg cells are able to move.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5" name="Google Shape;95;p16"/>
          <p:cNvSpPr txBox="1"/>
          <p:nvPr>
            <p:ph idx="1" type="body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How do sperm cells move through the male and female reproductive systems?	_________________________________________________________________________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_________________________________________________________________________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How do egg cells move through the oviduct?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_________________________________________________________________________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3500"/>
              <a:t>_________________________________________________________________________</a:t>
            </a:r>
            <a:endParaRPr sz="3500"/>
          </a:p>
        </p:txBody>
      </p:sp>
      <p:sp>
        <p:nvSpPr>
          <p:cNvPr id="96" name="Google Shape;96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/>
          <p:nvPr>
            <p:ph type="title"/>
          </p:nvPr>
        </p:nvSpPr>
        <p:spPr>
          <a:xfrm>
            <a:off x="917950" y="892800"/>
            <a:ext cx="154395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Explain the different roles of the placenta and umbilical cord. Use the diagram to help.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2" name="Google Shape;102;p17"/>
          <p:cNvSpPr txBox="1"/>
          <p:nvPr>
            <p:ph idx="1" type="body"/>
          </p:nvPr>
        </p:nvSpPr>
        <p:spPr>
          <a:xfrm>
            <a:off x="917950" y="2876300"/>
            <a:ext cx="100542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3500"/>
          </a:p>
        </p:txBody>
      </p:sp>
      <p:sp>
        <p:nvSpPr>
          <p:cNvPr id="103" name="Google Shape;103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4" name="Google Shape;104;p17"/>
          <p:cNvSpPr txBox="1"/>
          <p:nvPr/>
        </p:nvSpPr>
        <p:spPr>
          <a:xfrm>
            <a:off x="14030875" y="2801025"/>
            <a:ext cx="2511000" cy="10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Mother</a:t>
            </a:r>
            <a:endParaRPr sz="3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5" name="Google Shape;105;p17"/>
          <p:cNvSpPr txBox="1"/>
          <p:nvPr/>
        </p:nvSpPr>
        <p:spPr>
          <a:xfrm>
            <a:off x="14124375" y="7940075"/>
            <a:ext cx="2511000" cy="10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Foetus</a:t>
            </a:r>
            <a:endParaRPr sz="3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6" name="Google Shape;106;p17"/>
          <p:cNvSpPr txBox="1"/>
          <p:nvPr/>
        </p:nvSpPr>
        <p:spPr>
          <a:xfrm>
            <a:off x="16281663" y="5213625"/>
            <a:ext cx="3345000" cy="10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Waste</a:t>
            </a:r>
            <a:endParaRPr sz="3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7"/>
          <p:cNvSpPr txBox="1"/>
          <p:nvPr/>
        </p:nvSpPr>
        <p:spPr>
          <a:xfrm rot="5400000">
            <a:off x="13025663" y="5213625"/>
            <a:ext cx="3533400" cy="10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Placenta and umbilical cord</a:t>
            </a:r>
            <a:endParaRPr sz="3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8" name="Google Shape;108;p17"/>
          <p:cNvSpPr/>
          <p:nvPr/>
        </p:nvSpPr>
        <p:spPr>
          <a:xfrm rot="5397953">
            <a:off x="11931453" y="5221377"/>
            <a:ext cx="3526501" cy="7812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D2D2D7"/>
          </a:solidFill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7"/>
          <p:cNvSpPr/>
          <p:nvPr/>
        </p:nvSpPr>
        <p:spPr>
          <a:xfrm rot="-5402047">
            <a:off x="14126778" y="5355077"/>
            <a:ext cx="3526501" cy="7812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D2D2D7"/>
          </a:solidFill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7"/>
          <p:cNvSpPr txBox="1"/>
          <p:nvPr/>
        </p:nvSpPr>
        <p:spPr>
          <a:xfrm>
            <a:off x="11665744" y="4973350"/>
            <a:ext cx="1742700" cy="10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Food</a:t>
            </a:r>
            <a:endParaRPr sz="3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>
            <p:ph type="title"/>
          </p:nvPr>
        </p:nvSpPr>
        <p:spPr>
          <a:xfrm>
            <a:off x="917950" y="2011100"/>
            <a:ext cx="134787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</a:rPr>
              <a:t>Describe the key processes involved in making a baby. </a:t>
            </a:r>
            <a:endParaRPr sz="3500">
              <a:solidFill>
                <a:schemeClr val="dk2"/>
              </a:solidFill>
            </a:endParaRPr>
          </a:p>
        </p:txBody>
      </p:sp>
      <p:sp>
        <p:nvSpPr>
          <p:cNvPr id="116" name="Google Shape;116;p18"/>
          <p:cNvSpPr txBox="1"/>
          <p:nvPr>
            <p:ph idx="1" type="body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Ovulation -	an egg is released from the ovary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Sexual Intercourse -	the penis is inserted into the vagina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Ejaculation -	sperm are released from the penis into the vagina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Fertilisation -	the sperm nucleus fuses with the egg nucleus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Implantation -		the embryo embeds itself in the uterus lining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Gestation -	the scientific name for pregnancy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3500"/>
          </a:p>
        </p:txBody>
      </p:sp>
      <p:sp>
        <p:nvSpPr>
          <p:cNvPr id="117" name="Google Shape;117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8" name="Google Shape;118;p18"/>
          <p:cNvSpPr txBox="1"/>
          <p:nvPr/>
        </p:nvSpPr>
        <p:spPr>
          <a:xfrm>
            <a:off x="838200" y="699450"/>
            <a:ext cx="42927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/>
          <p:nvPr>
            <p:ph type="title"/>
          </p:nvPr>
        </p:nvSpPr>
        <p:spPr>
          <a:xfrm>
            <a:off x="838200" y="2004375"/>
            <a:ext cx="138987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</a:rPr>
              <a:t>Compare how sperm cells and egg cells are able to move.</a:t>
            </a:r>
            <a:endParaRPr sz="3500">
              <a:solidFill>
                <a:schemeClr val="dk2"/>
              </a:solidFill>
            </a:endParaRPr>
          </a:p>
        </p:txBody>
      </p:sp>
      <p:sp>
        <p:nvSpPr>
          <p:cNvPr id="124" name="Google Shape;124;p19"/>
          <p:cNvSpPr txBox="1"/>
          <p:nvPr>
            <p:ph idx="1" type="body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How do sperm cells move through the male and female reproductive systems?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Sperm cells have 2 adaptations for movement. They have a tail for swimming and they have mitochondria for respiration which provides the energy needed for swimming.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How do egg cells move through the oviduct?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Cilia are small hairs in the oviduct that waft to push the egg through.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3500"/>
          </a:p>
        </p:txBody>
      </p:sp>
      <p:sp>
        <p:nvSpPr>
          <p:cNvPr id="125" name="Google Shape;125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6" name="Google Shape;126;p19"/>
          <p:cNvSpPr txBox="1"/>
          <p:nvPr/>
        </p:nvSpPr>
        <p:spPr>
          <a:xfrm>
            <a:off x="838200" y="699450"/>
            <a:ext cx="42927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0"/>
          <p:cNvSpPr txBox="1"/>
          <p:nvPr>
            <p:ph type="title"/>
          </p:nvPr>
        </p:nvSpPr>
        <p:spPr>
          <a:xfrm>
            <a:off x="838200" y="1725750"/>
            <a:ext cx="154395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</a:rPr>
              <a:t>Explain the different roles of the placenta and umbilical cord. Use the diagram to help.</a:t>
            </a:r>
            <a:endParaRPr sz="3500">
              <a:solidFill>
                <a:schemeClr val="dk2"/>
              </a:solidFill>
            </a:endParaRPr>
          </a:p>
        </p:txBody>
      </p:sp>
      <p:sp>
        <p:nvSpPr>
          <p:cNvPr id="132" name="Google Shape;132;p20"/>
          <p:cNvSpPr txBox="1"/>
          <p:nvPr>
            <p:ph idx="1" type="body"/>
          </p:nvPr>
        </p:nvSpPr>
        <p:spPr>
          <a:xfrm>
            <a:off x="917950" y="2952500"/>
            <a:ext cx="100542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The placenta and umbilical cord connect the mother and the baby.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The mother provides the foetus with nutrients and oxygen by passing them through the placenta and umbilical cord.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3500"/>
              <a:t>Waste is removed from the foetus, such as carbon dioxide and urea, and goes to the mother who can remove it.</a:t>
            </a:r>
            <a:endParaRPr sz="3500"/>
          </a:p>
        </p:txBody>
      </p:sp>
      <p:sp>
        <p:nvSpPr>
          <p:cNvPr id="133" name="Google Shape;133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4" name="Google Shape;134;p20"/>
          <p:cNvSpPr txBox="1"/>
          <p:nvPr/>
        </p:nvSpPr>
        <p:spPr>
          <a:xfrm>
            <a:off x="14030875" y="2801025"/>
            <a:ext cx="2511000" cy="10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Mother</a:t>
            </a:r>
            <a:endParaRPr sz="3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5" name="Google Shape;135;p20"/>
          <p:cNvSpPr txBox="1"/>
          <p:nvPr/>
        </p:nvSpPr>
        <p:spPr>
          <a:xfrm>
            <a:off x="14124375" y="7940075"/>
            <a:ext cx="2511000" cy="10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Foetus</a:t>
            </a:r>
            <a:endParaRPr sz="3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6" name="Google Shape;136;p20"/>
          <p:cNvSpPr txBox="1"/>
          <p:nvPr/>
        </p:nvSpPr>
        <p:spPr>
          <a:xfrm>
            <a:off x="16281663" y="5213625"/>
            <a:ext cx="3345000" cy="10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Waste</a:t>
            </a:r>
            <a:endParaRPr sz="3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7" name="Google Shape;137;p20"/>
          <p:cNvSpPr txBox="1"/>
          <p:nvPr/>
        </p:nvSpPr>
        <p:spPr>
          <a:xfrm rot="5400000">
            <a:off x="13025663" y="5213625"/>
            <a:ext cx="3533400" cy="10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Placenta and umbilical cord</a:t>
            </a:r>
            <a:endParaRPr sz="3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8" name="Google Shape;138;p20"/>
          <p:cNvSpPr/>
          <p:nvPr/>
        </p:nvSpPr>
        <p:spPr>
          <a:xfrm rot="5397953">
            <a:off x="11931453" y="5221377"/>
            <a:ext cx="3526501" cy="7812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D2D2D7"/>
          </a:solidFill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0"/>
          <p:cNvSpPr/>
          <p:nvPr/>
        </p:nvSpPr>
        <p:spPr>
          <a:xfrm rot="-5402047">
            <a:off x="14126778" y="5355077"/>
            <a:ext cx="3526501" cy="7812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D2D2D7"/>
          </a:solidFill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0"/>
          <p:cNvSpPr txBox="1"/>
          <p:nvPr/>
        </p:nvSpPr>
        <p:spPr>
          <a:xfrm>
            <a:off x="11665744" y="4973350"/>
            <a:ext cx="1742700" cy="10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Food</a:t>
            </a:r>
            <a:endParaRPr sz="3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1" name="Google Shape;141;p20"/>
          <p:cNvSpPr txBox="1"/>
          <p:nvPr/>
        </p:nvSpPr>
        <p:spPr>
          <a:xfrm>
            <a:off x="838200" y="699450"/>
            <a:ext cx="42927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1"/>
          <p:cNvSpPr txBox="1"/>
          <p:nvPr>
            <p:ph type="title"/>
          </p:nvPr>
        </p:nvSpPr>
        <p:spPr>
          <a:xfrm>
            <a:off x="980500" y="1118650"/>
            <a:ext cx="16894500" cy="8192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6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6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6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Share your work with Oak National</a:t>
            </a:r>
            <a:endParaRPr b="1" i="0" sz="6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3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i="0" lang="en-GB" sz="35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If you'd like to, please ask your parent or carer to share your work on </a:t>
            </a:r>
            <a:r>
              <a:rPr b="1" i="0" lang="en-GB" sz="35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Instagram</a:t>
            </a:r>
            <a:r>
              <a:rPr i="0" lang="en-GB" sz="35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b="1" i="0" lang="en-GB" sz="35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Facebook</a:t>
            </a:r>
            <a:r>
              <a:rPr i="0" lang="en-GB" sz="35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 or </a:t>
            </a:r>
            <a:r>
              <a:rPr b="1" i="0" lang="en-GB" sz="35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Twitter</a:t>
            </a:r>
            <a:r>
              <a:rPr i="0" lang="en-GB" sz="35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 tagging </a:t>
            </a:r>
            <a:r>
              <a:rPr b="1" i="0" lang="en-GB" sz="35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@OakNational</a:t>
            </a:r>
            <a:r>
              <a:rPr i="0" lang="en-GB" sz="35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 and </a:t>
            </a:r>
            <a:r>
              <a:rPr b="1" i="0" lang="en-GB" sz="35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#LearnwithOak</a:t>
            </a:r>
            <a:endParaRPr b="1" i="0" sz="35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