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10287000" cx="18288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22" Type="http://schemas.openxmlformats.org/officeDocument/2006/relationships/font" Target="fonts/MontserratMedium-bold.fntdata"/><Relationship Id="rId10" Type="http://schemas.openxmlformats.org/officeDocument/2006/relationships/slide" Target="slides/slide6.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8.xml"/><Relationship Id="rId23" Type="http://schemas.openxmlformats.org/officeDocument/2006/relationships/font" Target="fonts/MontserratMedium-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408596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408596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663db55e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663db55e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bb5c0dc25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bb5c0dc25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bedb404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bedb404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bb5c0dc25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bb5c0dc25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8bedb404c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8bedb404c0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bc21d4b4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bc21d4b4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8becef5ce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8becef5ce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Worksheet:</a:t>
            </a:r>
            <a:endParaRPr>
              <a:solidFill>
                <a:srgbClr val="4B3241"/>
              </a:solidFill>
            </a:endParaRPr>
          </a:p>
          <a:p>
            <a:pPr indent="-254000" lvl="0" marL="254000" rtl="0" algn="l">
              <a:spcBef>
                <a:spcPts val="400"/>
              </a:spcBef>
              <a:spcAft>
                <a:spcPts val="0"/>
              </a:spcAft>
              <a:buNone/>
            </a:pPr>
            <a:r>
              <a:rPr lang="en-GB">
                <a:solidFill>
                  <a:srgbClr val="4B3241"/>
                </a:solidFill>
              </a:rPr>
              <a:t>Why did most Germans feel ‘stabbed in the back’?</a:t>
            </a:r>
            <a:endParaRPr>
              <a:solidFill>
                <a:srgbClr val="4B3241"/>
              </a:solidFill>
            </a:endParaRPr>
          </a:p>
          <a:p>
            <a:pPr indent="0" lvl="0" marL="0" marR="0" rtl="0" algn="l">
              <a:lnSpc>
                <a:spcPct val="115000"/>
              </a:lnSpc>
              <a:spcBef>
                <a:spcPts val="300"/>
              </a:spcBef>
              <a:spcAft>
                <a:spcPts val="0"/>
              </a:spcAft>
              <a:buNone/>
            </a:pPr>
            <a:r>
              <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 Weimar and Nazi Germany</a:t>
            </a:r>
            <a:endParaRPr>
              <a:solidFill>
                <a:srgbClr val="4B3241"/>
              </a:solidFill>
            </a:endParaRPr>
          </a:p>
          <a:p>
            <a:pPr indent="0" lvl="0" marL="0" rtl="0" algn="l">
              <a:spcBef>
                <a:spcPts val="2000"/>
              </a:spcBef>
              <a:spcAft>
                <a:spcPts val="0"/>
              </a:spcAft>
              <a:buNone/>
            </a:pPr>
            <a:r>
              <a:rPr lang="en-GB">
                <a:solidFill>
                  <a:srgbClr val="4B3241"/>
                </a:solidFill>
              </a:rPr>
              <a:t>Lesson 4</a:t>
            </a:r>
            <a:endParaRPr>
              <a:solidFill>
                <a:srgbClr val="4B3241"/>
              </a:solidFill>
            </a:endParaRPr>
          </a:p>
          <a:p>
            <a:pPr indent="0" lvl="0" marL="0" rtl="0" algn="l">
              <a:spcBef>
                <a:spcPts val="2000"/>
              </a:spcBef>
              <a:spcAft>
                <a:spcPts val="2000"/>
              </a:spcAft>
              <a:buNone/>
            </a:pPr>
            <a:r>
              <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 McNally</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7" name="Google Shape;87;p15"/>
          <p:cNvSpPr txBox="1"/>
          <p:nvPr>
            <p:ph idx="1" type="body"/>
          </p:nvPr>
        </p:nvSpPr>
        <p:spPr>
          <a:xfrm>
            <a:off x="459250" y="1503575"/>
            <a:ext cx="16929600" cy="7335000"/>
          </a:xfrm>
          <a:prstGeom prst="rect">
            <a:avLst/>
          </a:prstGeom>
          <a:ln>
            <a:noFill/>
          </a:ln>
        </p:spPr>
        <p:txBody>
          <a:bodyPr anchorCtr="0" anchor="t" bIns="0" lIns="0" spcFirstLastPara="1" rIns="0" wrap="square" tIns="0">
            <a:noAutofit/>
          </a:bodyPr>
          <a:lstStyle/>
          <a:p>
            <a:pPr indent="0" lvl="0" marL="0" rtl="0" algn="l">
              <a:spcBef>
                <a:spcPts val="0"/>
              </a:spcBef>
              <a:spcAft>
                <a:spcPts val="0"/>
              </a:spcAft>
              <a:buNone/>
            </a:pPr>
            <a:r>
              <a:rPr b="1" lang="en-GB" sz="3800">
                <a:solidFill>
                  <a:schemeClr val="accent3"/>
                </a:solidFill>
              </a:rPr>
              <a:t>The Paris Peace Conference</a:t>
            </a:r>
            <a:r>
              <a:rPr b="1" lang="en-GB" sz="3800">
                <a:solidFill>
                  <a:schemeClr val="accent4"/>
                </a:solidFill>
              </a:rPr>
              <a:t> </a:t>
            </a:r>
            <a:r>
              <a:rPr lang="en-GB" sz="3800">
                <a:solidFill>
                  <a:srgbClr val="000000"/>
                </a:solidFill>
              </a:rPr>
              <a:t>was the formal meeting of the </a:t>
            </a:r>
            <a:r>
              <a:rPr b="1" lang="en-GB" sz="3800">
                <a:solidFill>
                  <a:schemeClr val="accent3"/>
                </a:solidFill>
              </a:rPr>
              <a:t>Allied Powers</a:t>
            </a:r>
            <a:r>
              <a:rPr lang="en-GB" sz="3800">
                <a:solidFill>
                  <a:srgbClr val="000000"/>
                </a:solidFill>
              </a:rPr>
              <a:t> after World War One. The aim was to discuss peace terms for Germany. The meeting was dominated by the </a:t>
            </a:r>
            <a:r>
              <a:rPr b="1" lang="en-GB" sz="3800">
                <a:solidFill>
                  <a:schemeClr val="accent3"/>
                </a:solidFill>
              </a:rPr>
              <a:t>‘Big Four’</a:t>
            </a:r>
            <a:r>
              <a:rPr lang="en-GB" sz="3800">
                <a:solidFill>
                  <a:srgbClr val="000000"/>
                </a:solidFill>
              </a:rPr>
              <a:t> (France, America, Britain and Italy) who all had differing aims for a settlement with Germany.</a:t>
            </a:r>
            <a:endParaRPr sz="3800">
              <a:solidFill>
                <a:srgbClr val="000000"/>
              </a:solidFill>
            </a:endParaRPr>
          </a:p>
          <a:p>
            <a:pPr indent="0" lvl="0" marL="0" rtl="0" algn="l">
              <a:spcBef>
                <a:spcPts val="2000"/>
              </a:spcBef>
              <a:spcAft>
                <a:spcPts val="0"/>
              </a:spcAft>
              <a:buNone/>
            </a:pPr>
            <a:r>
              <a:rPr lang="en-GB" sz="3800">
                <a:solidFill>
                  <a:srgbClr val="000000"/>
                </a:solidFill>
              </a:rPr>
              <a:t>France wanted </a:t>
            </a:r>
            <a:r>
              <a:rPr b="1" lang="en-GB" sz="3800">
                <a:solidFill>
                  <a:schemeClr val="accent5"/>
                </a:solidFill>
              </a:rPr>
              <a:t>revenge</a:t>
            </a:r>
            <a:r>
              <a:rPr lang="en-GB" sz="3800">
                <a:solidFill>
                  <a:srgbClr val="000000"/>
                </a:solidFill>
              </a:rPr>
              <a:t> and wanted the harshest terms for Germany.</a:t>
            </a:r>
            <a:endParaRPr sz="3800">
              <a:solidFill>
                <a:srgbClr val="000000"/>
              </a:solidFill>
            </a:endParaRPr>
          </a:p>
          <a:p>
            <a:pPr indent="0" lvl="0" marL="0" rtl="0" algn="l">
              <a:spcBef>
                <a:spcPts val="2000"/>
              </a:spcBef>
              <a:spcAft>
                <a:spcPts val="0"/>
              </a:spcAft>
              <a:buNone/>
            </a:pPr>
            <a:r>
              <a:rPr lang="en-GB" sz="3800">
                <a:solidFill>
                  <a:srgbClr val="000000"/>
                </a:solidFill>
              </a:rPr>
              <a:t>Britain wanted to make Germany pay but also wanted to be able to trade with Germany in the future. </a:t>
            </a:r>
            <a:endParaRPr sz="3800">
              <a:solidFill>
                <a:srgbClr val="000000"/>
              </a:solidFill>
            </a:endParaRPr>
          </a:p>
          <a:p>
            <a:pPr indent="0" lvl="0" marL="0" rtl="0" algn="l">
              <a:spcBef>
                <a:spcPts val="2000"/>
              </a:spcBef>
              <a:spcAft>
                <a:spcPts val="0"/>
              </a:spcAft>
              <a:buNone/>
            </a:pPr>
            <a:r>
              <a:rPr lang="en-GB" sz="3800">
                <a:solidFill>
                  <a:srgbClr val="000000"/>
                </a:solidFill>
              </a:rPr>
              <a:t>America wanted a lasting peace and wanted a </a:t>
            </a:r>
            <a:r>
              <a:rPr b="1" lang="en-GB" sz="3800">
                <a:solidFill>
                  <a:schemeClr val="accent5"/>
                </a:solidFill>
              </a:rPr>
              <a:t>moderate</a:t>
            </a:r>
            <a:r>
              <a:rPr lang="en-GB" sz="3800">
                <a:solidFill>
                  <a:srgbClr val="000000"/>
                </a:solidFill>
              </a:rPr>
              <a:t> settlement.   </a:t>
            </a:r>
            <a:endParaRPr sz="3800">
              <a:solidFill>
                <a:srgbClr val="000000"/>
              </a:solidFill>
            </a:endParaRPr>
          </a:p>
          <a:p>
            <a:pPr indent="0" lvl="0" marL="0" rtl="0" algn="l">
              <a:spcBef>
                <a:spcPts val="2000"/>
              </a:spcBef>
              <a:spcAft>
                <a:spcPts val="2000"/>
              </a:spcAft>
              <a:buNone/>
            </a:pPr>
            <a:r>
              <a:t/>
            </a:r>
            <a:endParaRPr sz="3500"/>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9" name="Google Shape;89;p15"/>
          <p:cNvSpPr txBox="1"/>
          <p:nvPr>
            <p:ph type="title"/>
          </p:nvPr>
        </p:nvSpPr>
        <p:spPr>
          <a:xfrm>
            <a:off x="936800" y="286075"/>
            <a:ext cx="13201200" cy="855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The Paris Peace Conference</a:t>
            </a:r>
            <a:endParaRPr u="sng">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5" name="Google Shape;95;p16"/>
          <p:cNvSpPr txBox="1"/>
          <p:nvPr>
            <p:ph idx="1" type="body"/>
          </p:nvPr>
        </p:nvSpPr>
        <p:spPr>
          <a:xfrm>
            <a:off x="918000" y="1989275"/>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500">
                <a:solidFill>
                  <a:schemeClr val="accent5"/>
                </a:solidFill>
              </a:rPr>
              <a:t>War Guilt</a:t>
            </a:r>
            <a:r>
              <a:rPr b="1" lang="en-GB" sz="3500"/>
              <a:t> </a:t>
            </a:r>
            <a:r>
              <a:rPr lang="en-GB" sz="3500"/>
              <a:t>- </a:t>
            </a:r>
            <a:r>
              <a:rPr b="1" lang="en-GB" sz="3500">
                <a:solidFill>
                  <a:schemeClr val="accent4"/>
                </a:solidFill>
              </a:rPr>
              <a:t>Article 231</a:t>
            </a:r>
            <a:r>
              <a:rPr lang="en-GB" sz="3500"/>
              <a:t> of the </a:t>
            </a:r>
            <a:r>
              <a:rPr b="1" lang="en-GB" sz="3500">
                <a:solidFill>
                  <a:schemeClr val="accent3"/>
                </a:solidFill>
              </a:rPr>
              <a:t>Treaty of Versailles</a:t>
            </a:r>
            <a:r>
              <a:rPr lang="en-GB" sz="3500"/>
              <a:t> stated that Germany was to blame for causing the First World War. This was humiliating for Germany as publicly stated that its army was in the wrong. It also led to </a:t>
            </a:r>
            <a:r>
              <a:rPr b="1" lang="en-GB" sz="3500">
                <a:solidFill>
                  <a:schemeClr val="accent4"/>
                </a:solidFill>
              </a:rPr>
              <a:t>reparation</a:t>
            </a:r>
            <a:r>
              <a:rPr lang="en-GB" sz="3500"/>
              <a:t> payments in which Germany had to pay for the damage caused to the Allied Powers.</a:t>
            </a:r>
            <a:endParaRPr sz="3500"/>
          </a:p>
          <a:p>
            <a:pPr indent="0" lvl="0" marL="0" rtl="0" algn="l">
              <a:spcBef>
                <a:spcPts val="2000"/>
              </a:spcBef>
              <a:spcAft>
                <a:spcPts val="0"/>
              </a:spcAft>
              <a:buNone/>
            </a:pPr>
            <a:r>
              <a:rPr b="1" lang="en-GB" sz="3500">
                <a:solidFill>
                  <a:schemeClr val="accent5"/>
                </a:solidFill>
              </a:rPr>
              <a:t>Economic</a:t>
            </a:r>
            <a:r>
              <a:rPr lang="en-GB" sz="3500"/>
              <a:t> - Germany were forced to pay the Allies £6.6 billion in </a:t>
            </a:r>
            <a:r>
              <a:rPr b="1" lang="en-GB" sz="3500">
                <a:solidFill>
                  <a:schemeClr val="accent4"/>
                </a:solidFill>
              </a:rPr>
              <a:t>reparations</a:t>
            </a:r>
            <a:r>
              <a:rPr lang="en-GB" sz="3500"/>
              <a:t>. This was an amount they could simply not afford to pay. The French also took the output from the rich Saar coalfields for 15 years. This further weakened the German economy.</a:t>
            </a:r>
            <a:endParaRPr sz="3500"/>
          </a:p>
          <a:p>
            <a:pPr indent="0" lvl="0" marL="0" rtl="0" algn="l">
              <a:spcBef>
                <a:spcPts val="2000"/>
              </a:spcBef>
              <a:spcAft>
                <a:spcPts val="2000"/>
              </a:spcAft>
              <a:buNone/>
            </a:pPr>
            <a:r>
              <a:t/>
            </a:r>
            <a:endParaRPr sz="3500"/>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7" name="Google Shape;97;p16"/>
          <p:cNvSpPr txBox="1"/>
          <p:nvPr>
            <p:ph type="title"/>
          </p:nvPr>
        </p:nvSpPr>
        <p:spPr>
          <a:xfrm>
            <a:off x="917950" y="375700"/>
            <a:ext cx="13201200" cy="781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The Treaty of Versailles</a:t>
            </a:r>
            <a:endParaRPr u="sng">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3" name="Google Shape;103;p17"/>
          <p:cNvSpPr txBox="1"/>
          <p:nvPr>
            <p:ph idx="1" type="body"/>
          </p:nvPr>
        </p:nvSpPr>
        <p:spPr>
          <a:xfrm>
            <a:off x="345000" y="997325"/>
            <a:ext cx="17598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500"/>
              <a:t>Military</a:t>
            </a:r>
            <a:r>
              <a:rPr b="1" lang="en-GB" sz="3500"/>
              <a:t> </a:t>
            </a:r>
            <a:r>
              <a:rPr lang="en-GB" sz="3500"/>
              <a:t>- The German army was </a:t>
            </a:r>
            <a:r>
              <a:rPr b="1" lang="en-GB" sz="3500">
                <a:solidFill>
                  <a:schemeClr val="accent5"/>
                </a:solidFill>
              </a:rPr>
              <a:t>banned</a:t>
            </a:r>
            <a:r>
              <a:rPr lang="en-GB" sz="3500"/>
              <a:t> from having any </a:t>
            </a:r>
            <a:r>
              <a:rPr b="1" lang="en-GB" sz="3500">
                <a:solidFill>
                  <a:schemeClr val="accent5"/>
                </a:solidFill>
              </a:rPr>
              <a:t>heavy artillery</a:t>
            </a:r>
            <a:r>
              <a:rPr lang="en-GB" sz="3500"/>
              <a:t> and limited to </a:t>
            </a:r>
            <a:r>
              <a:rPr b="1" lang="en-GB" sz="3500">
                <a:solidFill>
                  <a:schemeClr val="accent5"/>
                </a:solidFill>
              </a:rPr>
              <a:t>100,000 men</a:t>
            </a:r>
            <a:r>
              <a:rPr lang="en-GB" sz="3500"/>
              <a:t>. Their navy was also banned from having any submarines and they were limited to six battleships. In addition, the Germans were banned from having an air force. </a:t>
            </a:r>
            <a:r>
              <a:rPr lang="en-GB" sz="3500"/>
              <a:t>Finally, the Rhineland was </a:t>
            </a:r>
            <a:r>
              <a:rPr b="1" lang="en-GB" sz="3500">
                <a:solidFill>
                  <a:schemeClr val="accent4"/>
                </a:solidFill>
              </a:rPr>
              <a:t>demilitarised</a:t>
            </a:r>
            <a:r>
              <a:rPr lang="en-GB" sz="3500"/>
              <a:t> which meant that Germany could not position their troops in part of their own country. </a:t>
            </a:r>
            <a:endParaRPr sz="3500"/>
          </a:p>
          <a:p>
            <a:pPr indent="0" lvl="0" marL="0" rtl="0" algn="l">
              <a:spcBef>
                <a:spcPts val="2000"/>
              </a:spcBef>
              <a:spcAft>
                <a:spcPts val="2000"/>
              </a:spcAft>
              <a:buNone/>
            </a:pPr>
            <a:r>
              <a:rPr b="1" lang="en-GB" sz="3500"/>
              <a:t>Territory </a:t>
            </a:r>
            <a:r>
              <a:rPr lang="en-GB" sz="3500"/>
              <a:t>- All of Germany’s </a:t>
            </a:r>
            <a:r>
              <a:rPr b="1" lang="en-GB" sz="3500">
                <a:solidFill>
                  <a:schemeClr val="accent5"/>
                </a:solidFill>
              </a:rPr>
              <a:t>colonies</a:t>
            </a:r>
            <a:r>
              <a:rPr lang="en-GB" sz="3500"/>
              <a:t> were given to the Allies. In addition, Germany lost </a:t>
            </a:r>
            <a:r>
              <a:rPr b="1" lang="en-GB" sz="3500">
                <a:solidFill>
                  <a:schemeClr val="accent3"/>
                </a:solidFill>
              </a:rPr>
              <a:t>Alsace and Lorraine</a:t>
            </a:r>
            <a:r>
              <a:rPr lang="en-GB" sz="3500"/>
              <a:t> to France, whilst the port of </a:t>
            </a:r>
            <a:r>
              <a:rPr b="1" lang="en-GB" sz="3500">
                <a:solidFill>
                  <a:schemeClr val="accent3"/>
                </a:solidFill>
              </a:rPr>
              <a:t>Danzig</a:t>
            </a:r>
            <a:r>
              <a:rPr lang="en-GB" sz="3500"/>
              <a:t> was made an international city and no longer part of Germany. </a:t>
            </a:r>
            <a:r>
              <a:rPr lang="en-GB" sz="3500"/>
              <a:t>Land was also given to Poland including </a:t>
            </a:r>
            <a:r>
              <a:rPr b="1" lang="en-GB" sz="3500">
                <a:solidFill>
                  <a:schemeClr val="accent3"/>
                </a:solidFill>
              </a:rPr>
              <a:t>Posen</a:t>
            </a:r>
            <a:r>
              <a:rPr lang="en-GB" sz="3500"/>
              <a:t> and </a:t>
            </a:r>
            <a:r>
              <a:rPr b="1" lang="en-GB" sz="3500">
                <a:solidFill>
                  <a:schemeClr val="accent3"/>
                </a:solidFill>
              </a:rPr>
              <a:t>West Prussia</a:t>
            </a:r>
            <a:r>
              <a:rPr lang="en-GB" sz="3500"/>
              <a:t>. This caused a huge problem as it cut off </a:t>
            </a:r>
            <a:r>
              <a:rPr b="1" lang="en-GB" sz="3500">
                <a:solidFill>
                  <a:schemeClr val="accent3"/>
                </a:solidFill>
              </a:rPr>
              <a:t>East Prussia</a:t>
            </a:r>
            <a:r>
              <a:rPr lang="en-GB" sz="3500"/>
              <a:t> from the rest of Germany. </a:t>
            </a:r>
            <a:endParaRPr sz="3500"/>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8"/>
          <p:cNvSpPr txBox="1"/>
          <p:nvPr>
            <p:ph idx="1" type="body"/>
          </p:nvPr>
        </p:nvSpPr>
        <p:spPr>
          <a:xfrm>
            <a:off x="918000" y="1522050"/>
            <a:ext cx="16452000" cy="7460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The terms of the Treaty of Versailles horrified Germany. They labelled the Treaty as a </a:t>
            </a:r>
            <a:r>
              <a:rPr b="1" i="1" lang="en-GB" sz="3500">
                <a:solidFill>
                  <a:schemeClr val="accent4"/>
                </a:solidFill>
              </a:rPr>
              <a:t>Diktat</a:t>
            </a:r>
            <a:r>
              <a:rPr lang="en-GB" sz="3500"/>
              <a:t>, an enforced/imposed peace on Germany. People lost respect for the Weimar politicians and </a:t>
            </a:r>
            <a:r>
              <a:rPr lang="en-GB" sz="3500"/>
              <a:t>conspiracy</a:t>
            </a:r>
            <a:r>
              <a:rPr lang="en-GB" sz="3500"/>
              <a:t> theories started to spread about the politicians betraying the army.</a:t>
            </a:r>
            <a:endParaRPr sz="3500"/>
          </a:p>
          <a:p>
            <a:pPr indent="0" lvl="0" marL="0" rtl="0" algn="l">
              <a:spcBef>
                <a:spcPts val="2000"/>
              </a:spcBef>
              <a:spcAft>
                <a:spcPts val="0"/>
              </a:spcAft>
              <a:buNone/>
            </a:pPr>
            <a:r>
              <a:rPr lang="en-GB" sz="3500"/>
              <a:t>The </a:t>
            </a:r>
            <a:r>
              <a:rPr b="1" lang="en-GB" sz="3500">
                <a:solidFill>
                  <a:schemeClr val="accent4"/>
                </a:solidFill>
              </a:rPr>
              <a:t>Dolchstoss</a:t>
            </a:r>
            <a:r>
              <a:rPr lang="en-GB" sz="3500"/>
              <a:t> theory was the idea that the German army was not militarily </a:t>
            </a:r>
            <a:r>
              <a:rPr lang="en-GB" sz="3500"/>
              <a:t>defeated</a:t>
            </a:r>
            <a:r>
              <a:rPr lang="en-GB" sz="3500"/>
              <a:t> in WW1. Instead, the German surrender was caused by treasonous politicians who stabbed the army in the back. As a result, they were nicknamed the </a:t>
            </a:r>
            <a:r>
              <a:rPr b="1" lang="en-GB" sz="3500">
                <a:solidFill>
                  <a:schemeClr val="accent4"/>
                </a:solidFill>
              </a:rPr>
              <a:t>November Criminals</a:t>
            </a:r>
            <a:r>
              <a:rPr lang="en-GB" sz="3500">
                <a:solidFill>
                  <a:schemeClr val="accent4"/>
                </a:solidFill>
              </a:rPr>
              <a:t>.</a:t>
            </a:r>
            <a:endParaRPr sz="3500">
              <a:solidFill>
                <a:schemeClr val="accent4"/>
              </a:solidFill>
            </a:endParaRPr>
          </a:p>
          <a:p>
            <a:pPr indent="0" lvl="0" marL="0" rtl="0" algn="l">
              <a:spcBef>
                <a:spcPts val="2000"/>
              </a:spcBef>
              <a:spcAft>
                <a:spcPts val="0"/>
              </a:spcAft>
              <a:buNone/>
            </a:pPr>
            <a:r>
              <a:rPr lang="en-GB" sz="3500"/>
              <a:t>This idea was popular amongst the ex-soldiers who were not blamed for causing WW1. It made the </a:t>
            </a:r>
            <a:r>
              <a:rPr b="1" lang="en-GB" sz="3500">
                <a:solidFill>
                  <a:schemeClr val="accent5"/>
                </a:solidFill>
              </a:rPr>
              <a:t>Weimar Republic</a:t>
            </a:r>
            <a:r>
              <a:rPr lang="en-GB" sz="3500"/>
              <a:t> extremely unpopular.</a:t>
            </a:r>
            <a:r>
              <a:rPr b="1" i="1" lang="en-GB" sz="3500"/>
              <a:t> </a:t>
            </a:r>
            <a:endParaRPr sz="3500"/>
          </a:p>
          <a:p>
            <a:pPr indent="0" lvl="0" marL="0" rtl="0" algn="l">
              <a:spcBef>
                <a:spcPts val="2000"/>
              </a:spcBef>
              <a:spcAft>
                <a:spcPts val="2000"/>
              </a:spcAft>
              <a:buNone/>
            </a:pPr>
            <a:r>
              <a:t/>
            </a:r>
            <a:endParaRPr sz="3500"/>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2" name="Google Shape;112;p18"/>
          <p:cNvSpPr txBox="1"/>
          <p:nvPr>
            <p:ph type="title"/>
          </p:nvPr>
        </p:nvSpPr>
        <p:spPr>
          <a:xfrm>
            <a:off x="917950" y="247100"/>
            <a:ext cx="13201200" cy="946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Dolchstoss</a:t>
            </a:r>
            <a:endParaRPr u="sng">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8" name="Google Shape;118;p19"/>
          <p:cNvSpPr txBox="1"/>
          <p:nvPr>
            <p:ph idx="1" type="body"/>
          </p:nvPr>
        </p:nvSpPr>
        <p:spPr>
          <a:xfrm>
            <a:off x="918000" y="1522050"/>
            <a:ext cx="16452000" cy="7460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Germany was already struggling economically before the </a:t>
            </a:r>
            <a:r>
              <a:rPr b="1" lang="en-GB" sz="3500">
                <a:solidFill>
                  <a:schemeClr val="accent3"/>
                </a:solidFill>
              </a:rPr>
              <a:t>Treaty of Versailles </a:t>
            </a:r>
            <a:r>
              <a:rPr lang="en-GB" sz="3500"/>
              <a:t>and suffering from food shortages. The terms of the treaty made things a lot worse for Germany.</a:t>
            </a:r>
            <a:endParaRPr sz="3500"/>
          </a:p>
          <a:p>
            <a:pPr indent="0" lvl="0" marL="0" rtl="0" algn="l">
              <a:spcBef>
                <a:spcPts val="2000"/>
              </a:spcBef>
              <a:spcAft>
                <a:spcPts val="0"/>
              </a:spcAft>
              <a:buNone/>
            </a:pPr>
            <a:r>
              <a:rPr lang="en-GB" sz="3500"/>
              <a:t>The German army was limited, meaning lots of soldiers lost their jobs and were </a:t>
            </a:r>
            <a:r>
              <a:rPr b="1" lang="en-GB" sz="3500">
                <a:solidFill>
                  <a:schemeClr val="accent5"/>
                </a:solidFill>
              </a:rPr>
              <a:t>unemployed.</a:t>
            </a:r>
            <a:r>
              <a:rPr lang="en-GB" sz="3500"/>
              <a:t> At the same time, the government did not have the money to invest in the welfare of the country. Instead, Germany had to find ways of paying the </a:t>
            </a:r>
            <a:r>
              <a:rPr b="1" lang="en-GB" sz="3500">
                <a:solidFill>
                  <a:schemeClr val="accent4"/>
                </a:solidFill>
              </a:rPr>
              <a:t>reparations</a:t>
            </a:r>
            <a:r>
              <a:rPr lang="en-GB" sz="3500"/>
              <a:t> to the Allies which put a further strain on the economy. </a:t>
            </a:r>
            <a:endParaRPr sz="3500"/>
          </a:p>
          <a:p>
            <a:pPr indent="0" lvl="0" marL="0" rtl="0" algn="l">
              <a:spcBef>
                <a:spcPts val="2000"/>
              </a:spcBef>
              <a:spcAft>
                <a:spcPts val="0"/>
              </a:spcAft>
              <a:buNone/>
            </a:pPr>
            <a:r>
              <a:rPr lang="en-GB" sz="3500"/>
              <a:t>Germany entered a period of ‘depression’ which was categorised by high unemployment and </a:t>
            </a:r>
            <a:r>
              <a:rPr b="1" lang="en-GB" sz="3500">
                <a:solidFill>
                  <a:schemeClr val="accent5"/>
                </a:solidFill>
              </a:rPr>
              <a:t>poverty.</a:t>
            </a:r>
            <a:r>
              <a:rPr lang="en-GB" sz="3500"/>
              <a:t> </a:t>
            </a:r>
            <a:endParaRPr sz="3500"/>
          </a:p>
          <a:p>
            <a:pPr indent="0" lvl="0" marL="0" rtl="0" algn="l">
              <a:spcBef>
                <a:spcPts val="2000"/>
              </a:spcBef>
              <a:spcAft>
                <a:spcPts val="2000"/>
              </a:spcAft>
              <a:buNone/>
            </a:pPr>
            <a:r>
              <a:t/>
            </a:r>
            <a:endParaRPr sz="3500"/>
          </a:p>
        </p:txBody>
      </p:sp>
      <p:sp>
        <p:nvSpPr>
          <p:cNvPr id="119" name="Google Shape;119;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0" name="Google Shape;120;p19"/>
          <p:cNvSpPr txBox="1"/>
          <p:nvPr>
            <p:ph type="title"/>
          </p:nvPr>
        </p:nvSpPr>
        <p:spPr>
          <a:xfrm>
            <a:off x="917950" y="247100"/>
            <a:ext cx="13201200" cy="946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Impact on Germany</a:t>
            </a:r>
            <a:endParaRPr u="sng">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6" name="Google Shape;126;p20"/>
          <p:cNvSpPr txBox="1"/>
          <p:nvPr>
            <p:ph idx="1" type="body"/>
          </p:nvPr>
        </p:nvSpPr>
        <p:spPr>
          <a:xfrm>
            <a:off x="771025" y="14485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000">
                <a:solidFill>
                  <a:schemeClr val="accent4"/>
                </a:solidFill>
              </a:rPr>
              <a:t>Armistice</a:t>
            </a:r>
            <a:r>
              <a:rPr b="1" lang="en-GB" sz="3000"/>
              <a:t> - </a:t>
            </a:r>
            <a:r>
              <a:rPr lang="en-GB" sz="3000"/>
              <a:t>The formal agreement to end the First World War</a:t>
            </a:r>
            <a:endParaRPr sz="3000"/>
          </a:p>
          <a:p>
            <a:pPr indent="0" lvl="0" marL="0" rtl="0" algn="l">
              <a:spcBef>
                <a:spcPts val="2000"/>
              </a:spcBef>
              <a:spcAft>
                <a:spcPts val="0"/>
              </a:spcAft>
              <a:buNone/>
            </a:pPr>
            <a:r>
              <a:rPr b="1" lang="en-GB" sz="3000">
                <a:solidFill>
                  <a:schemeClr val="accent4"/>
                </a:solidFill>
              </a:rPr>
              <a:t>Article 231 </a:t>
            </a:r>
            <a:r>
              <a:rPr lang="en-GB" sz="3000"/>
              <a:t>- The War Guilt clause in the Treaty of Versailles</a:t>
            </a:r>
            <a:endParaRPr sz="3000"/>
          </a:p>
          <a:p>
            <a:pPr indent="0" lvl="0" marL="0" rtl="0" algn="l">
              <a:spcBef>
                <a:spcPts val="2000"/>
              </a:spcBef>
              <a:spcAft>
                <a:spcPts val="0"/>
              </a:spcAft>
              <a:buNone/>
            </a:pPr>
            <a:r>
              <a:rPr b="1" i="1" lang="en-GB" sz="3000">
                <a:solidFill>
                  <a:schemeClr val="accent4"/>
                </a:solidFill>
              </a:rPr>
              <a:t>Diktat </a:t>
            </a:r>
            <a:r>
              <a:rPr b="1" lang="en-GB" sz="3000"/>
              <a:t>- </a:t>
            </a:r>
            <a:r>
              <a:rPr lang="en-GB" sz="3000"/>
              <a:t>An agreement that is imposed on a country rather than negotiated</a:t>
            </a:r>
            <a:endParaRPr sz="3000"/>
          </a:p>
          <a:p>
            <a:pPr indent="0" lvl="0" marL="0" rtl="0" algn="l">
              <a:spcBef>
                <a:spcPts val="2000"/>
              </a:spcBef>
              <a:spcAft>
                <a:spcPts val="0"/>
              </a:spcAft>
              <a:buNone/>
            </a:pPr>
            <a:r>
              <a:rPr b="1" lang="en-GB" sz="3000">
                <a:solidFill>
                  <a:schemeClr val="accent4"/>
                </a:solidFill>
              </a:rPr>
              <a:t>Dolchstoss</a:t>
            </a:r>
            <a:r>
              <a:rPr b="1" lang="en-GB" sz="3000"/>
              <a:t> - </a:t>
            </a:r>
            <a:r>
              <a:rPr lang="en-GB" sz="3000"/>
              <a:t>The belief that the German army was not defeated militarily but betrayed by their politicians</a:t>
            </a:r>
            <a:endParaRPr sz="3000"/>
          </a:p>
          <a:p>
            <a:pPr indent="0" lvl="0" marL="0" rtl="0" algn="l">
              <a:spcBef>
                <a:spcPts val="2000"/>
              </a:spcBef>
              <a:spcAft>
                <a:spcPts val="0"/>
              </a:spcAft>
              <a:buNone/>
            </a:pPr>
            <a:r>
              <a:rPr b="1" lang="en-GB" sz="3000">
                <a:solidFill>
                  <a:schemeClr val="accent4"/>
                </a:solidFill>
              </a:rPr>
              <a:t>November Criminals </a:t>
            </a:r>
            <a:r>
              <a:rPr b="1" lang="en-GB" sz="3000"/>
              <a:t>- </a:t>
            </a:r>
            <a:r>
              <a:rPr lang="en-GB" sz="3000"/>
              <a:t>The nickname given to the politicians who signed the armistice and Treaty of Versailles</a:t>
            </a:r>
            <a:endParaRPr sz="3000"/>
          </a:p>
          <a:p>
            <a:pPr indent="0" lvl="0" marL="0" rtl="0" algn="l">
              <a:spcBef>
                <a:spcPts val="2000"/>
              </a:spcBef>
              <a:spcAft>
                <a:spcPts val="0"/>
              </a:spcAft>
              <a:buNone/>
            </a:pPr>
            <a:r>
              <a:rPr b="1" lang="en-GB" sz="3000">
                <a:solidFill>
                  <a:schemeClr val="accent4"/>
                </a:solidFill>
              </a:rPr>
              <a:t>Reparations</a:t>
            </a:r>
            <a:r>
              <a:rPr b="1" lang="en-GB" sz="3000"/>
              <a:t> - </a:t>
            </a:r>
            <a:r>
              <a:rPr lang="en-GB" sz="3000"/>
              <a:t>Compensation that German had to pay the Allies for damages caused in WW1</a:t>
            </a:r>
            <a:endParaRPr sz="3000"/>
          </a:p>
          <a:p>
            <a:pPr indent="0" lvl="0" marL="0" rtl="0" algn="l">
              <a:spcBef>
                <a:spcPts val="2000"/>
              </a:spcBef>
              <a:spcAft>
                <a:spcPts val="0"/>
              </a:spcAft>
              <a:buNone/>
            </a:pPr>
            <a:r>
              <a:rPr b="1" lang="en-GB" sz="3000">
                <a:solidFill>
                  <a:schemeClr val="accent4"/>
                </a:solidFill>
              </a:rPr>
              <a:t>Unemployment</a:t>
            </a:r>
            <a:r>
              <a:rPr b="1" lang="en-GB" sz="3000"/>
              <a:t> - </a:t>
            </a:r>
            <a:r>
              <a:rPr lang="en-GB" sz="3000"/>
              <a:t>When a person does not have a job </a:t>
            </a:r>
            <a:endParaRPr sz="3000"/>
          </a:p>
          <a:p>
            <a:pPr indent="0" lvl="0" marL="0" rtl="0" algn="l">
              <a:spcBef>
                <a:spcPts val="2000"/>
              </a:spcBef>
              <a:spcAft>
                <a:spcPts val="0"/>
              </a:spcAft>
              <a:buNone/>
            </a:pPr>
            <a:r>
              <a:t/>
            </a:r>
            <a:endParaRPr b="1"/>
          </a:p>
          <a:p>
            <a:pPr indent="0" lvl="0" marL="0" rtl="0" algn="l">
              <a:spcBef>
                <a:spcPts val="2000"/>
              </a:spcBef>
              <a:spcAft>
                <a:spcPts val="2000"/>
              </a:spcAft>
              <a:buNone/>
            </a:pPr>
            <a:r>
              <a:t/>
            </a:r>
            <a:endParaRPr/>
          </a:p>
        </p:txBody>
      </p:sp>
      <p:sp>
        <p:nvSpPr>
          <p:cNvPr id="127" name="Google Shape;127;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8" name="Google Shape;128;p20"/>
          <p:cNvSpPr txBox="1"/>
          <p:nvPr>
            <p:ph type="title"/>
          </p:nvPr>
        </p:nvSpPr>
        <p:spPr>
          <a:xfrm>
            <a:off x="918000" y="192000"/>
            <a:ext cx="13201200" cy="855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solidFill>
                  <a:schemeClr val="dk2"/>
                </a:solidFill>
              </a:rPr>
              <a:t>Glossary </a:t>
            </a:r>
            <a:endParaRPr u="sng">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4" name="Google Shape;134;p21"/>
          <p:cNvSpPr txBox="1"/>
          <p:nvPr>
            <p:ph type="title"/>
          </p:nvPr>
        </p:nvSpPr>
        <p:spPr>
          <a:xfrm>
            <a:off x="917950" y="33290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Comprehension Questions</a:t>
            </a:r>
            <a:endParaRPr sz="5600"/>
          </a:p>
        </p:txBody>
      </p:sp>
      <p:sp>
        <p:nvSpPr>
          <p:cNvPr id="135" name="Google Shape;135;p21"/>
          <p:cNvSpPr txBox="1"/>
          <p:nvPr>
            <p:ph idx="1" type="body"/>
          </p:nvPr>
        </p:nvSpPr>
        <p:spPr>
          <a:xfrm>
            <a:off x="917950" y="1961900"/>
            <a:ext cx="16452000" cy="6876600"/>
          </a:xfrm>
          <a:prstGeom prst="rect">
            <a:avLst/>
          </a:prstGeom>
        </p:spPr>
        <p:txBody>
          <a:bodyPr anchorCtr="0" anchor="t" bIns="0" lIns="0" spcFirstLastPara="1" rIns="0" wrap="square" tIns="0">
            <a:noAutofit/>
          </a:bodyPr>
          <a:lstStyle/>
          <a:p>
            <a:pPr indent="-508000" lvl="0" marL="457200" rtl="0" algn="l">
              <a:lnSpc>
                <a:spcPct val="100000"/>
              </a:lnSpc>
              <a:spcBef>
                <a:spcPts val="0"/>
              </a:spcBef>
              <a:spcAft>
                <a:spcPts val="0"/>
              </a:spcAft>
              <a:buClr>
                <a:srgbClr val="000000"/>
              </a:buClr>
              <a:buSzPts val="4400"/>
              <a:buAutoNum type="arabicPeriod"/>
            </a:pPr>
            <a:r>
              <a:rPr lang="en-GB" sz="4400">
                <a:solidFill>
                  <a:srgbClr val="000000"/>
                </a:solidFill>
              </a:rPr>
              <a:t>What impact did Article 231 have on Germany?</a:t>
            </a:r>
            <a:endParaRPr sz="4400">
              <a:solidFill>
                <a:srgbClr val="000000"/>
              </a:solidFill>
            </a:endParaRPr>
          </a:p>
          <a:p>
            <a:pPr indent="-508000" lvl="0" marL="457200" rtl="0" algn="l">
              <a:lnSpc>
                <a:spcPct val="100000"/>
              </a:lnSpc>
              <a:spcBef>
                <a:spcPts val="0"/>
              </a:spcBef>
              <a:spcAft>
                <a:spcPts val="0"/>
              </a:spcAft>
              <a:buClr>
                <a:srgbClr val="000000"/>
              </a:buClr>
              <a:buSzPts val="4400"/>
              <a:buAutoNum type="arabicPeriod"/>
            </a:pPr>
            <a:r>
              <a:rPr lang="en-GB" sz="4400">
                <a:solidFill>
                  <a:srgbClr val="000000"/>
                </a:solidFill>
              </a:rPr>
              <a:t>Explain why Germany viewed the Treaty of Versailles as a </a:t>
            </a:r>
            <a:r>
              <a:rPr i="1" lang="en-GB" sz="4400">
                <a:solidFill>
                  <a:srgbClr val="000000"/>
                </a:solidFill>
              </a:rPr>
              <a:t>Diktat</a:t>
            </a:r>
            <a:r>
              <a:rPr lang="en-GB" sz="4400">
                <a:solidFill>
                  <a:srgbClr val="000000"/>
                </a:solidFill>
              </a:rPr>
              <a:t>.</a:t>
            </a:r>
            <a:endParaRPr sz="4400">
              <a:solidFill>
                <a:srgbClr val="000000"/>
              </a:solidFill>
            </a:endParaRPr>
          </a:p>
          <a:p>
            <a:pPr indent="-508000" lvl="0" marL="457200" rtl="0" algn="l">
              <a:lnSpc>
                <a:spcPct val="100000"/>
              </a:lnSpc>
              <a:spcBef>
                <a:spcPts val="0"/>
              </a:spcBef>
              <a:spcAft>
                <a:spcPts val="0"/>
              </a:spcAft>
              <a:buClr>
                <a:srgbClr val="000000"/>
              </a:buClr>
              <a:buSzPts val="4400"/>
              <a:buAutoNum type="arabicPeriod"/>
            </a:pPr>
            <a:r>
              <a:rPr lang="en-GB" sz="4400">
                <a:solidFill>
                  <a:srgbClr val="000000"/>
                </a:solidFill>
              </a:rPr>
              <a:t>What was the Dolchstoss theory?</a:t>
            </a:r>
            <a:endParaRPr sz="4400">
              <a:solidFill>
                <a:srgbClr val="000000"/>
              </a:solidFill>
            </a:endParaRPr>
          </a:p>
          <a:p>
            <a:pPr indent="-508000" lvl="0" marL="457200" rtl="0" algn="l">
              <a:lnSpc>
                <a:spcPct val="100000"/>
              </a:lnSpc>
              <a:spcBef>
                <a:spcPts val="0"/>
              </a:spcBef>
              <a:spcAft>
                <a:spcPts val="0"/>
              </a:spcAft>
              <a:buClr>
                <a:srgbClr val="000000"/>
              </a:buClr>
              <a:buSzPts val="4400"/>
              <a:buAutoNum type="arabicPeriod"/>
            </a:pPr>
            <a:r>
              <a:rPr lang="en-GB" sz="4400">
                <a:solidFill>
                  <a:srgbClr val="000000"/>
                </a:solidFill>
              </a:rPr>
              <a:t>Why did Germany go into a economic depression in 1919?</a:t>
            </a:r>
            <a:endParaRPr sz="4400">
              <a:solidFill>
                <a:srgbClr val="000000"/>
              </a:solidFill>
            </a:endParaRPr>
          </a:p>
          <a:p>
            <a:pPr indent="-508000" lvl="0" marL="457200" rtl="0" algn="l">
              <a:lnSpc>
                <a:spcPct val="100000"/>
              </a:lnSpc>
              <a:spcBef>
                <a:spcPts val="0"/>
              </a:spcBef>
              <a:spcAft>
                <a:spcPts val="0"/>
              </a:spcAft>
              <a:buClr>
                <a:srgbClr val="000000"/>
              </a:buClr>
              <a:buSzPts val="4400"/>
              <a:buAutoNum type="arabicPeriod"/>
            </a:pPr>
            <a:r>
              <a:rPr lang="en-GB" sz="4400" u="sng">
                <a:solidFill>
                  <a:srgbClr val="000000"/>
                </a:solidFill>
              </a:rPr>
              <a:t>Challenge question</a:t>
            </a:r>
            <a:r>
              <a:rPr lang="en-GB" sz="4400">
                <a:solidFill>
                  <a:srgbClr val="000000"/>
                </a:solidFill>
              </a:rPr>
              <a:t>: Which of the terms of the Treaty of Versailles had the most significant negative impact on Germany?</a:t>
            </a:r>
            <a:endParaRPr sz="4400">
              <a:solidFill>
                <a:srgbClr val="000000"/>
              </a:solidFill>
            </a:endParaRPr>
          </a:p>
          <a:p>
            <a:pPr indent="0" lvl="0" marL="0" rtl="0" algn="l">
              <a:lnSpc>
                <a:spcPct val="100000"/>
              </a:lnSpc>
              <a:spcBef>
                <a:spcPts val="0"/>
              </a:spcBef>
              <a:spcAft>
                <a:spcPts val="0"/>
              </a:spcAft>
              <a:buNone/>
            </a:pPr>
            <a:r>
              <a:t/>
            </a:r>
            <a:endParaRPr sz="4400">
              <a:solidFill>
                <a:srgbClr val="000000"/>
              </a:solidFill>
            </a:endParaRPr>
          </a:p>
          <a:p>
            <a:pPr indent="0" lvl="0" marL="0" rtl="0" algn="l">
              <a:lnSpc>
                <a:spcPct val="100000"/>
              </a:lnSpc>
              <a:spcBef>
                <a:spcPts val="0"/>
              </a:spcBef>
              <a:spcAft>
                <a:spcPts val="0"/>
              </a:spcAft>
              <a:buNone/>
            </a:pPr>
            <a:r>
              <a:t/>
            </a:r>
            <a:endParaRPr sz="4400">
              <a:solidFill>
                <a:srgbClr val="000000"/>
              </a:solidFill>
            </a:endParaRPr>
          </a:p>
          <a:p>
            <a:pPr indent="0" lvl="0" marL="0" rtl="0" algn="ctr">
              <a:lnSpc>
                <a:spcPct val="100000"/>
              </a:lnSpc>
              <a:spcBef>
                <a:spcPts val="0"/>
              </a:spcBef>
              <a:spcAft>
                <a:spcPts val="0"/>
              </a:spcAft>
              <a:buNone/>
            </a:pPr>
            <a:r>
              <a:t/>
            </a:r>
            <a:endParaRPr b="1" sz="4400">
              <a:solidFill>
                <a:srgbClr val="000000"/>
              </a:solidFill>
            </a:endParaRPr>
          </a:p>
        </p:txBody>
      </p:sp>
      <p:sp>
        <p:nvSpPr>
          <p:cNvPr id="136" name="Google Shape;136;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