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  <p:embeddedFont>
      <p:font typeface="Roboto Mon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17C1ACC-0158-4026-A9FE-AB2B17E67568}">
  <a:tblStyle styleId="{617C1ACC-0158-4026-A9FE-AB2B17E675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MontserratMedium-bold.fntdata"/><Relationship Id="rId21" Type="http://schemas.openxmlformats.org/officeDocument/2006/relationships/font" Target="fonts/MontserratMedium-regular.fntdata"/><Relationship Id="rId24" Type="http://schemas.openxmlformats.org/officeDocument/2006/relationships/font" Target="fonts/MontserratMedium-boldItalic.fntdata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c94393a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c94393a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fbc4d133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fbc4d133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fbc4d133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fbc4d133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fbc4d133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fbc4d133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0245e95d1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90245e95d1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title"/>
          </p:nvPr>
        </p:nvSpPr>
        <p:spPr>
          <a:xfrm>
            <a:off x="917950" y="890050"/>
            <a:ext cx="16742700" cy="99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11</a:t>
            </a:r>
            <a:r>
              <a:rPr lang="en-GB" sz="7000">
                <a:solidFill>
                  <a:srgbClr val="4B3241"/>
                </a:solidFill>
              </a:rPr>
              <a:t>: Assembly language I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Computer systems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Mac Bowley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9108300" cy="96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Assembly language toolbox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0" name="Google Shape;90;p15"/>
          <p:cNvGraphicFramePr/>
          <p:nvPr/>
        </p:nvGraphicFramePr>
        <p:xfrm>
          <a:off x="952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{617C1ACC-0158-4026-A9FE-AB2B17E67568}</a:tableStyleId>
              </a:tblPr>
              <a:tblGrid>
                <a:gridCol w="2690350"/>
                <a:gridCol w="2719325"/>
                <a:gridCol w="7862800"/>
                <a:gridCol w="3110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Command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Mnemonic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Opcode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48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Input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48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Store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48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Load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480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Output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9108300" cy="96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Assembly language toolbox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7" name="Google Shape;97;p16"/>
          <p:cNvGraphicFramePr/>
          <p:nvPr/>
        </p:nvGraphicFramePr>
        <p:xfrm>
          <a:off x="952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{617C1ACC-0158-4026-A9FE-AB2B17E67568}</a:tableStyleId>
              </a:tblPr>
              <a:tblGrid>
                <a:gridCol w="2690350"/>
                <a:gridCol w="2719325"/>
                <a:gridCol w="7862800"/>
                <a:gridCol w="3110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Command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Mnemonic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Opcode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Branch if positive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Branch if zero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Branch always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Add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917950" y="890050"/>
            <a:ext cx="9108300" cy="96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Assembly language toolbox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04" name="Google Shape;104;p17"/>
          <p:cNvGraphicFramePr/>
          <p:nvPr/>
        </p:nvGraphicFramePr>
        <p:xfrm>
          <a:off x="952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{617C1ACC-0158-4026-A9FE-AB2B17E67568}</a:tableStyleId>
              </a:tblPr>
              <a:tblGrid>
                <a:gridCol w="2690350"/>
                <a:gridCol w="2719325"/>
                <a:gridCol w="7862800"/>
                <a:gridCol w="31105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Command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Mnemonic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Description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Opcode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Subtract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Halt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Data</a:t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917950" y="890050"/>
            <a:ext cx="9108300" cy="96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Assembly language toolbox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11" name="Google Shape;111;p18"/>
          <p:cNvGraphicFramePr/>
          <p:nvPr/>
        </p:nvGraphicFramePr>
        <p:xfrm>
          <a:off x="952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{617C1ACC-0158-4026-A9FE-AB2B17E67568}</a:tableStyleId>
              </a:tblPr>
              <a:tblGrid>
                <a:gridCol w="5138950"/>
                <a:gridCol w="3653425"/>
                <a:gridCol w="76250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Python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Assembly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Notes</a:t>
                      </a:r>
                      <a:endParaRPr b="1"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FFFFF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num1 = input()</a:t>
                      </a:r>
                      <a:endParaRPr sz="35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n</a:t>
                      </a:r>
                      <a:r>
                        <a:rPr lang="en-GB" sz="35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um2 = input()</a:t>
                      </a:r>
                      <a:endParaRPr sz="35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1506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5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print(num1 + num2)</a:t>
                      </a:r>
                      <a:endParaRPr sz="35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Analysing assembly language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93761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Have a read through this assembly language program.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Questions:</a:t>
            </a:r>
            <a:endParaRPr sz="3500"/>
          </a:p>
          <a:p>
            <a:pPr indent="-450850" lvl="0" marL="457200" rtl="0" algn="l">
              <a:spcBef>
                <a:spcPts val="200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do you think it will do when it is executed?</a:t>
            </a:r>
            <a:endParaRPr sz="3500"/>
          </a:p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What new commands is it using?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9"/>
          <p:cNvSpPr txBox="1"/>
          <p:nvPr/>
        </p:nvSpPr>
        <p:spPr>
          <a:xfrm>
            <a:off x="917950" y="2683575"/>
            <a:ext cx="7783200" cy="6571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0" lIns="0" spcFirstLastPara="1" rIns="0" wrap="square" tIns="108000">
            <a:noAutofit/>
          </a:bodyPr>
          <a:lstStyle/>
          <a:p>
            <a:pPr indent="277200" lvl="0" marL="15515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277200" lvl="0" marL="15515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277200" lvl="0" marL="15515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Analysing assembly language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93761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Copy the program and paste it into the LMC simulator. Run the program to test your predictions. 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/>
              <a:t>Make notes on the new commands adding to the </a:t>
            </a:r>
            <a:r>
              <a:rPr b="1" lang="en-GB" sz="3500"/>
              <a:t>description</a:t>
            </a:r>
            <a:r>
              <a:rPr lang="en-GB" sz="3500"/>
              <a:t> section of your toolbox.</a:t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/>
        </p:nvSpPr>
        <p:spPr>
          <a:xfrm>
            <a:off x="917950" y="2683575"/>
            <a:ext cx="7783200" cy="65718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0" lIns="0" spcFirstLastPara="1" rIns="0" wrap="square" tIns="108000">
            <a:noAutofit/>
          </a:bodyPr>
          <a:lstStyle/>
          <a:p>
            <a:pPr indent="277200" lvl="0" marL="15515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INP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STA NUM1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INP 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STA NUM2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SUB NUM1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BRP BIGGER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LDA NUM1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45720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277200" lvl="0" marL="15515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BRA END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BIGGER 	LDA NUM2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277200" lvl="0" marL="15515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OUT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END 		HLT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NUM1		DAT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17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NUM2		DAT</a:t>
            </a:r>
            <a:endParaRPr sz="26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