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8D96E51-B89C-4006-BBA2-CF1368D2E8AF}">
  <a:tblStyle styleId="{58D96E51-B89C-4006-BBA2-CF1368D2E8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D7111902-3FC8-4FE0-B8A6-423FE08904F3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6d28c26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6d28c26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4285999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4285999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b4285999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b4285999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b4285999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b4285999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b4285999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b4285999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b4285999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b4285999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b4285999e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b4285999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b4285999e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b4285999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1 - Microscopes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r>
              <a:rPr lang="en-GB">
                <a:solidFill>
                  <a:srgbClr val="4B3241"/>
                </a:solidFill>
              </a:rPr>
              <a:t> - Biology 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Cells, tissues and organs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Wickham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 txBox="1"/>
          <p:nvPr>
            <p:ph idx="4294967295" type="subTitle"/>
          </p:nvPr>
        </p:nvSpPr>
        <p:spPr>
          <a:xfrm>
            <a:off x="917950" y="1974750"/>
            <a:ext cx="3465300" cy="906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Stage</a:t>
            </a:r>
            <a:endParaRPr sz="3500"/>
          </a:p>
        </p:txBody>
      </p:sp>
      <p:sp>
        <p:nvSpPr>
          <p:cNvPr id="89" name="Google Shape;89;p15"/>
          <p:cNvSpPr txBox="1"/>
          <p:nvPr>
            <p:ph idx="4294967295" type="subTitle"/>
          </p:nvPr>
        </p:nvSpPr>
        <p:spPr>
          <a:xfrm>
            <a:off x="917950" y="4619125"/>
            <a:ext cx="3465300" cy="906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Objective lens</a:t>
            </a:r>
            <a:endParaRPr sz="3500"/>
          </a:p>
        </p:txBody>
      </p:sp>
      <p:sp>
        <p:nvSpPr>
          <p:cNvPr id="90" name="Google Shape;90;p15"/>
          <p:cNvSpPr txBox="1"/>
          <p:nvPr>
            <p:ph idx="4294967295" type="subTitle"/>
          </p:nvPr>
        </p:nvSpPr>
        <p:spPr>
          <a:xfrm>
            <a:off x="917950" y="7410150"/>
            <a:ext cx="3465300" cy="906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Eyepiece lens</a:t>
            </a:r>
            <a:endParaRPr sz="3500"/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10186475" y="1579025"/>
            <a:ext cx="6256800" cy="22614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Where the viewer looks through to see the specimen</a:t>
            </a:r>
            <a:endParaRPr sz="3500"/>
          </a:p>
        </p:txBody>
      </p:sp>
      <p:sp>
        <p:nvSpPr>
          <p:cNvPr id="92" name="Google Shape;92;p15"/>
          <p:cNvSpPr txBox="1"/>
          <p:nvPr>
            <p:ph idx="4294967295" type="subTitle"/>
          </p:nvPr>
        </p:nvSpPr>
        <p:spPr>
          <a:xfrm>
            <a:off x="10186475" y="4347150"/>
            <a:ext cx="6256800" cy="1623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Where the slide is clipped down</a:t>
            </a:r>
            <a:endParaRPr sz="3500"/>
          </a:p>
        </p:txBody>
      </p:sp>
      <p:sp>
        <p:nvSpPr>
          <p:cNvPr id="93" name="Google Shape;93;p15"/>
          <p:cNvSpPr txBox="1"/>
          <p:nvPr>
            <p:ph idx="4294967295" type="subTitle"/>
          </p:nvPr>
        </p:nvSpPr>
        <p:spPr>
          <a:xfrm>
            <a:off x="10186475" y="6476875"/>
            <a:ext cx="6256800" cy="22614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The part that changes the magnification of the image</a:t>
            </a:r>
            <a:endParaRPr sz="3500"/>
          </a:p>
        </p:txBody>
      </p:sp>
      <p:sp>
        <p:nvSpPr>
          <p:cNvPr id="94" name="Google Shape;94;p15"/>
          <p:cNvSpPr txBox="1"/>
          <p:nvPr/>
        </p:nvSpPr>
        <p:spPr>
          <a:xfrm>
            <a:off x="975725" y="557550"/>
            <a:ext cx="113184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118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Match the following key words to the definition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6"/>
          <p:cNvSpPr txBox="1"/>
          <p:nvPr>
            <p:ph idx="4294967295" type="subTitle"/>
          </p:nvPr>
        </p:nvSpPr>
        <p:spPr>
          <a:xfrm>
            <a:off x="917950" y="1822350"/>
            <a:ext cx="3845400" cy="906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Coarse focus</a:t>
            </a:r>
            <a:endParaRPr sz="3500"/>
          </a:p>
        </p:txBody>
      </p:sp>
      <p:sp>
        <p:nvSpPr>
          <p:cNvPr id="101" name="Google Shape;101;p16"/>
          <p:cNvSpPr txBox="1"/>
          <p:nvPr>
            <p:ph idx="4294967295" type="subTitle"/>
          </p:nvPr>
        </p:nvSpPr>
        <p:spPr>
          <a:xfrm>
            <a:off x="917950" y="4390525"/>
            <a:ext cx="3845400" cy="906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Mirror</a:t>
            </a:r>
            <a:endParaRPr sz="3500"/>
          </a:p>
        </p:txBody>
      </p:sp>
      <p:sp>
        <p:nvSpPr>
          <p:cNvPr id="102" name="Google Shape;102;p16"/>
          <p:cNvSpPr txBox="1"/>
          <p:nvPr>
            <p:ph idx="4294967295" type="subTitle"/>
          </p:nvPr>
        </p:nvSpPr>
        <p:spPr>
          <a:xfrm>
            <a:off x="917950" y="7410150"/>
            <a:ext cx="3845400" cy="906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Fine focus</a:t>
            </a:r>
            <a:endParaRPr sz="3500"/>
          </a:p>
        </p:txBody>
      </p:sp>
      <p:sp>
        <p:nvSpPr>
          <p:cNvPr id="103" name="Google Shape;103;p16"/>
          <p:cNvSpPr txBox="1"/>
          <p:nvPr>
            <p:ph idx="4294967295" type="subTitle"/>
          </p:nvPr>
        </p:nvSpPr>
        <p:spPr>
          <a:xfrm>
            <a:off x="10186475" y="1579025"/>
            <a:ext cx="6256800" cy="1600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Reflect the light onto the stage</a:t>
            </a:r>
            <a:endParaRPr sz="3500"/>
          </a:p>
        </p:txBody>
      </p:sp>
      <p:sp>
        <p:nvSpPr>
          <p:cNvPr id="104" name="Google Shape;104;p16"/>
          <p:cNvSpPr txBox="1"/>
          <p:nvPr>
            <p:ph idx="4294967295" type="subTitle"/>
          </p:nvPr>
        </p:nvSpPr>
        <p:spPr>
          <a:xfrm>
            <a:off x="10186475" y="4218450"/>
            <a:ext cx="6256800" cy="1600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Moves the stage up and down</a:t>
            </a:r>
            <a:endParaRPr sz="3500"/>
          </a:p>
        </p:txBody>
      </p:sp>
      <p:sp>
        <p:nvSpPr>
          <p:cNvPr id="105" name="Google Shape;105;p16"/>
          <p:cNvSpPr txBox="1"/>
          <p:nvPr>
            <p:ph idx="4294967295" type="subTitle"/>
          </p:nvPr>
        </p:nvSpPr>
        <p:spPr>
          <a:xfrm>
            <a:off x="10186475" y="6857875"/>
            <a:ext cx="6256800" cy="1850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144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Used to make the image clearer</a:t>
            </a:r>
            <a:endParaRPr sz="3500"/>
          </a:p>
        </p:txBody>
      </p:sp>
      <p:sp>
        <p:nvSpPr>
          <p:cNvPr id="106" name="Google Shape;106;p16"/>
          <p:cNvSpPr txBox="1"/>
          <p:nvPr/>
        </p:nvSpPr>
        <p:spPr>
          <a:xfrm>
            <a:off x="975725" y="557550"/>
            <a:ext cx="113184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>
                <a:latin typeface="Montserrat"/>
                <a:ea typeface="Montserrat"/>
                <a:cs typeface="Montserrat"/>
                <a:sym typeface="Montserrat"/>
              </a:rPr>
              <a:t>Match the following key words to the definition</a:t>
            </a:r>
            <a:endParaRPr sz="3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7"/>
          <p:cNvSpPr txBox="1"/>
          <p:nvPr>
            <p:ph idx="4294967295" type="title"/>
          </p:nvPr>
        </p:nvSpPr>
        <p:spPr>
          <a:xfrm>
            <a:off x="917950" y="2352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- put the following in the correct order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3" name="Google Shape;113;p17"/>
          <p:cNvSpPr txBox="1"/>
          <p:nvPr>
            <p:ph idx="4294967295" type="subTitle"/>
          </p:nvPr>
        </p:nvSpPr>
        <p:spPr>
          <a:xfrm>
            <a:off x="917950" y="2199450"/>
            <a:ext cx="6256800" cy="22854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A - adjust the coarse focus to move stage closer to objective lens</a:t>
            </a:r>
            <a:endParaRPr sz="3500"/>
          </a:p>
        </p:txBody>
      </p:sp>
      <p:sp>
        <p:nvSpPr>
          <p:cNvPr id="114" name="Google Shape;114;p17"/>
          <p:cNvSpPr txBox="1"/>
          <p:nvPr>
            <p:ph idx="4294967295" type="subTitle"/>
          </p:nvPr>
        </p:nvSpPr>
        <p:spPr>
          <a:xfrm>
            <a:off x="10279650" y="3087975"/>
            <a:ext cx="6256800" cy="1850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B - prepare your slide and place on the stage</a:t>
            </a:r>
            <a:endParaRPr sz="3500"/>
          </a:p>
        </p:txBody>
      </p:sp>
      <p:sp>
        <p:nvSpPr>
          <p:cNvPr id="115" name="Google Shape;115;p17"/>
          <p:cNvSpPr txBox="1"/>
          <p:nvPr>
            <p:ph idx="4294967295" type="subTitle"/>
          </p:nvPr>
        </p:nvSpPr>
        <p:spPr>
          <a:xfrm>
            <a:off x="4782375" y="6161850"/>
            <a:ext cx="6256800" cy="1850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C - select the lowest objective lens  </a:t>
            </a:r>
            <a:endParaRPr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8"/>
          <p:cNvSpPr txBox="1"/>
          <p:nvPr/>
        </p:nvSpPr>
        <p:spPr>
          <a:xfrm>
            <a:off x="975725" y="752700"/>
            <a:ext cx="13493100" cy="15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Task - Identify the mistakes in the following method for using a microscope 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892100" y="2927200"/>
            <a:ext cx="14831100" cy="57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AutoNum type="arabicPeriod"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Prepare specimen on a piece of plastic 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AutoNum type="arabicPeriod"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Select the highest magnification on the objective lens 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AutoNum type="arabicPeriod"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Move the stage closer to the objective lens using the fine focus knob 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AutoNum type="arabicPeriod"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Look down the nosepiece at the specimen and slowly move the stage away from the objective lens 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-469900" lvl="0" marL="457200" rtl="0" algn="l">
              <a:spcBef>
                <a:spcPts val="0"/>
              </a:spcBef>
              <a:spcAft>
                <a:spcPts val="0"/>
              </a:spcAft>
              <a:buSzPts val="3800"/>
              <a:buFont typeface="Montserrat"/>
              <a:buAutoNum type="arabicPeriod"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Rotate the objective lens to a higher magnification and use the coarse focus to make the image clearer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19"/>
          <p:cNvSpPr txBox="1"/>
          <p:nvPr/>
        </p:nvSpPr>
        <p:spPr>
          <a:xfrm>
            <a:off x="917950" y="890050"/>
            <a:ext cx="12448200" cy="9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Calculating magnification</a:t>
            </a:r>
            <a:endParaRPr sz="2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952500" y="1978150"/>
            <a:ext cx="13186200" cy="11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Montserrat"/>
                <a:ea typeface="Montserrat"/>
                <a:cs typeface="Montserrat"/>
                <a:sym typeface="Montserrat"/>
              </a:rPr>
              <a:t>Overall magnification = eyepiece lens x objective lens</a:t>
            </a: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917950" y="3149050"/>
            <a:ext cx="9757200" cy="18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Calculate the total magnification for the following:</a:t>
            </a:r>
            <a:endParaRPr sz="3800">
              <a:solidFill>
                <a:srgbClr val="6FA8D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31" name="Google Shape;131;p19"/>
          <p:cNvGraphicFramePr/>
          <p:nvPr/>
        </p:nvGraphicFramePr>
        <p:xfrm>
          <a:off x="952500" y="438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{58D96E51-B89C-4006-BBA2-CF1368D2E8AF}</a:tableStyleId>
              </a:tblPr>
              <a:tblGrid>
                <a:gridCol w="4507675"/>
                <a:gridCol w="6156425"/>
                <a:gridCol w="55056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Eyepiece lens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Objective lens 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 magnification</a:t>
                      </a:r>
                      <a:endParaRPr b="1"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1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10x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10x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10x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40x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10x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100x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20x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50x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917950" y="890050"/>
            <a:ext cx="12448200" cy="9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Calculating image size</a:t>
            </a:r>
            <a:endParaRPr sz="2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1282400" y="2258125"/>
            <a:ext cx="12963300" cy="57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latin typeface="Montserrat"/>
                <a:ea typeface="Montserrat"/>
                <a:cs typeface="Montserrat"/>
                <a:sym typeface="Montserrat"/>
              </a:rPr>
              <a:t>Calculate the image size in the following questions: </a:t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Montserrat"/>
              <a:buAutoNum type="alphaLcParenR"/>
            </a:pPr>
            <a:r>
              <a:rPr lang="en-GB" sz="2700">
                <a:latin typeface="Montserrat"/>
                <a:ea typeface="Montserrat"/>
                <a:cs typeface="Montserrat"/>
                <a:sym typeface="Montserrat"/>
              </a:rPr>
              <a:t>If a student uses a microscope which magnifies 200x a 10 mm onion cell. </a:t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Font typeface="Montserrat"/>
              <a:buAutoNum type="alphaLcParenR"/>
            </a:pPr>
            <a:r>
              <a:rPr lang="en-GB" sz="2700">
                <a:latin typeface="Montserrat"/>
                <a:ea typeface="Montserrat"/>
                <a:cs typeface="Montserrat"/>
                <a:sym typeface="Montserrat"/>
              </a:rPr>
              <a:t>A 2.5 mm piece of a flower is placed under a microscope which magnifies 40x </a:t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latin typeface="Montserrat"/>
                <a:ea typeface="Montserrat"/>
                <a:cs typeface="Montserrat"/>
                <a:sym typeface="Montserrat"/>
              </a:rPr>
              <a:t>CHALLENGE: A student uses a microscope which has an eyepiece of 10x and an objective lens of 10x to look at a 5 mm piece of hair. </a:t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4" name="Google Shape;144;p21"/>
          <p:cNvSpPr txBox="1"/>
          <p:nvPr/>
        </p:nvSpPr>
        <p:spPr>
          <a:xfrm>
            <a:off x="1700550" y="1031500"/>
            <a:ext cx="14664000" cy="200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TASK - Put the following in the correct order 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45" name="Google Shape;145;p21"/>
          <p:cNvGraphicFramePr/>
          <p:nvPr/>
        </p:nvGraphicFramePr>
        <p:xfrm>
          <a:off x="5619213" y="7697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{D7111902-3FC8-4FE0-B8A6-423FE08904F3}</a:tableStyleId>
              </a:tblPr>
              <a:tblGrid>
                <a:gridCol w="7697600"/>
              </a:tblGrid>
              <a:tr h="1714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Put the slide onto the stage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46" name="Google Shape;146;p21"/>
          <p:cNvGraphicFramePr/>
          <p:nvPr/>
        </p:nvGraphicFramePr>
        <p:xfrm>
          <a:off x="3814113" y="6551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{D7111902-3FC8-4FE0-B8A6-423FE08904F3}</a:tableStyleId>
              </a:tblPr>
              <a:tblGrid>
                <a:gridCol w="11307775"/>
              </a:tblGrid>
              <a:tr h="1809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Turn the focusing knob to bring the cells into focus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47" name="Google Shape;147;p21"/>
          <p:cNvGraphicFramePr/>
          <p:nvPr/>
        </p:nvGraphicFramePr>
        <p:xfrm>
          <a:off x="5481675" y="23705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{D7111902-3FC8-4FE0-B8A6-423FE08904F3}</a:tableStyleId>
              </a:tblPr>
              <a:tblGrid>
                <a:gridCol w="7324625"/>
              </a:tblGrid>
              <a:tr h="94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Look down the eyepiece lens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48" name="Google Shape;148;p21"/>
          <p:cNvGraphicFramePr/>
          <p:nvPr/>
        </p:nvGraphicFramePr>
        <p:xfrm>
          <a:off x="4382200" y="4471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{D7111902-3FC8-4FE0-B8A6-423FE08904F3}</a:tableStyleId>
              </a:tblPr>
              <a:tblGrid>
                <a:gridCol w="9523600"/>
              </a:tblGrid>
              <a:tr h="523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Turn the objective lens to the lowest power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49" name="Google Shape;149;p21"/>
          <p:cNvGraphicFramePr/>
          <p:nvPr/>
        </p:nvGraphicFramePr>
        <p:xfrm>
          <a:off x="5995550" y="5539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{D7111902-3FC8-4FE0-B8A6-423FE08904F3}</a:tableStyleId>
              </a:tblPr>
              <a:tblGrid>
                <a:gridCol w="6944900"/>
              </a:tblGrid>
              <a:tr h="1809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Move the slide to find some cells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50" name="Google Shape;150;p21"/>
          <p:cNvGraphicFramePr/>
          <p:nvPr/>
        </p:nvGraphicFramePr>
        <p:xfrm>
          <a:off x="3487325" y="3382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{D7111902-3FC8-4FE0-B8A6-423FE08904F3}</a:tableStyleId>
              </a:tblPr>
              <a:tblGrid>
                <a:gridCol w="11961325"/>
              </a:tblGrid>
              <a:tr h="1809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GB" sz="3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Increase the magnification to view the cells in more detail</a:t>
                      </a:r>
                      <a:endParaRPr sz="3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