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4"/>
  </p:sldMasterIdLst>
  <p:notesMasterIdLst>
    <p:notesMasterId r:id="rId5"/>
  </p:notesMasterIdLst>
  <p:sldIdLst>
    <p:sldId id="256" r:id="rId6"/>
    <p:sldId id="257" r:id="rId7"/>
    <p:sldId id="258" r:id="rId8"/>
    <p:sldId id="259" r:id="rId9"/>
    <p:sldId id="260" r:id="rId10"/>
    <p:sldId id="261" r:id="rId11"/>
  </p:sldIdLst>
  <p:sldSz cy="10287000" cx="18288000"/>
  <p:notesSz cx="6858000" cy="9144000"/>
  <p:embeddedFontLst>
    <p:embeddedFont>
      <p:font typeface="Montserrat SemiBold"/>
      <p:regular r:id="rId12"/>
      <p:bold r:id="rId13"/>
      <p:italic r:id="rId14"/>
      <p:boldItalic r:id="rId15"/>
    </p:embeddedFont>
    <p:embeddedFont>
      <p:font typeface="Montserrat"/>
      <p:regular r:id="rId16"/>
      <p:bold r:id="rId17"/>
      <p:italic r:id="rId18"/>
      <p:boldItalic r:id="rId19"/>
    </p:embeddedFont>
    <p:embeddedFont>
      <p:font typeface="Montserrat Medium"/>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5F81FD4-0E2A-41E7-BF42-9F53C627F03D}">
  <a:tblStyle styleId="{85F81FD4-0E2A-41E7-BF42-9F53C627F03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Medium-regular.fntdata"/><Relationship Id="rId11" Type="http://schemas.openxmlformats.org/officeDocument/2006/relationships/slide" Target="slides/slide6.xml"/><Relationship Id="rId22" Type="http://schemas.openxmlformats.org/officeDocument/2006/relationships/font" Target="fonts/MontserratMedium-italic.fntdata"/><Relationship Id="rId10" Type="http://schemas.openxmlformats.org/officeDocument/2006/relationships/slide" Target="slides/slide5.xml"/><Relationship Id="rId21" Type="http://schemas.openxmlformats.org/officeDocument/2006/relationships/font" Target="fonts/MontserratMedium-bold.fntdata"/><Relationship Id="rId13" Type="http://schemas.openxmlformats.org/officeDocument/2006/relationships/font" Target="fonts/MontserratSemiBold-bold.fntdata"/><Relationship Id="rId12" Type="http://schemas.openxmlformats.org/officeDocument/2006/relationships/font" Target="fonts/MontserratSemiBold-regular.fntdata"/><Relationship Id="rId23" Type="http://schemas.openxmlformats.org/officeDocument/2006/relationships/font" Target="fonts/MontserratMedium-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SemiBold-boldItalic.fntdata"/><Relationship Id="rId14" Type="http://schemas.openxmlformats.org/officeDocument/2006/relationships/font" Target="fonts/MontserratSemiBold-italic.fntdata"/><Relationship Id="rId17" Type="http://schemas.openxmlformats.org/officeDocument/2006/relationships/font" Target="fonts/Montserrat-bold.fntdata"/><Relationship Id="rId16" Type="http://schemas.openxmlformats.org/officeDocument/2006/relationships/font" Target="fonts/Montserrat-regular.fntdata"/><Relationship Id="rId5" Type="http://schemas.openxmlformats.org/officeDocument/2006/relationships/notesMaster" Target="notesMasters/notesMaster1.xml"/><Relationship Id="rId19" Type="http://schemas.openxmlformats.org/officeDocument/2006/relationships/font" Target="fonts/Montserrat-boldItalic.fntdata"/><Relationship Id="rId6" Type="http://schemas.openxmlformats.org/officeDocument/2006/relationships/slide" Target="slides/slide1.xml"/><Relationship Id="rId18" Type="http://schemas.openxmlformats.org/officeDocument/2006/relationships/font" Target="fonts/Montserrat-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8debceada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8debceada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8debceada9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8debceada9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8debceada9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8debceada9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8debceada9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8debceada9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8debceada9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8debceada9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8debceada9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8debceada9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78" name="Shape 78"/>
        <p:cNvGrpSpPr/>
        <p:nvPr/>
      </p:nvGrpSpPr>
      <p:grpSpPr>
        <a:xfrm>
          <a:off x="0" y="0"/>
          <a:ext cx="0" cy="0"/>
          <a:chOff x="0" y="0"/>
          <a:chExt cx="0" cy="0"/>
        </a:xfrm>
      </p:grpSpPr>
      <p:sp>
        <p:nvSpPr>
          <p:cNvPr id="79" name="Google Shape;79;p14"/>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solidFill>
                  <a:srgbClr val="4B3241"/>
                </a:solidFill>
              </a:rPr>
              <a:t>Practice Translation: The Anger of Achilles</a:t>
            </a:r>
            <a:endParaRPr>
              <a:solidFill>
                <a:srgbClr val="4B3241"/>
              </a:solidFill>
            </a:endParaRPr>
          </a:p>
          <a:p>
            <a:pPr indent="0" lvl="0" marL="0" marR="0" rtl="0" algn="l">
              <a:lnSpc>
                <a:spcPct val="115000"/>
              </a:lnSpc>
              <a:spcBef>
                <a:spcPts val="0"/>
              </a:spcBef>
              <a:spcAft>
                <a:spcPts val="0"/>
              </a:spcAft>
              <a:buNone/>
            </a:pPr>
            <a:r>
              <a:rPr lang="en-GB">
                <a:solidFill>
                  <a:srgbClr val="4B3241"/>
                </a:solidFill>
              </a:rPr>
              <a:t>Worksheet</a:t>
            </a:r>
            <a:endParaRPr>
              <a:solidFill>
                <a:srgbClr val="4B3241"/>
              </a:solidFill>
            </a:endParaRPr>
          </a:p>
        </p:txBody>
      </p:sp>
      <p:sp>
        <p:nvSpPr>
          <p:cNvPr id="80" name="Google Shape;80;p1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Latin</a:t>
            </a:r>
            <a:endParaRPr>
              <a:solidFill>
                <a:srgbClr val="4B3241"/>
              </a:solidFill>
            </a:endParaRPr>
          </a:p>
        </p:txBody>
      </p:sp>
      <p:sp>
        <p:nvSpPr>
          <p:cNvPr id="81" name="Google Shape;81;p14"/>
          <p:cNvSpPr txBox="1"/>
          <p:nvPr>
            <p:ph idx="4294967295" type="subTitle"/>
          </p:nvPr>
        </p:nvSpPr>
        <p:spPr>
          <a:xfrm>
            <a:off x="917950" y="8210950"/>
            <a:ext cx="7902000" cy="1239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Mr Furber</a:t>
            </a:r>
            <a:endParaRPr>
              <a:solidFill>
                <a:srgbClr val="4B3241"/>
              </a:solidFill>
            </a:endParaRPr>
          </a:p>
        </p:txBody>
      </p:sp>
      <p:sp>
        <p:nvSpPr>
          <p:cNvPr id="82" name="Google Shape;82;p1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88" name="Google Shape;88;p15"/>
          <p:cNvSpPr txBox="1"/>
          <p:nvPr>
            <p:ph type="title"/>
          </p:nvPr>
        </p:nvSpPr>
        <p:spPr>
          <a:xfrm>
            <a:off x="917950" y="427450"/>
            <a:ext cx="13395000" cy="1084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7200">
                <a:solidFill>
                  <a:schemeClr val="dk2"/>
                </a:solidFill>
              </a:rPr>
              <a:t>Core Vocabulary </a:t>
            </a:r>
            <a:endParaRPr sz="7200">
              <a:solidFill>
                <a:schemeClr val="dk2"/>
              </a:solidFill>
            </a:endParaRPr>
          </a:p>
        </p:txBody>
      </p:sp>
      <p:graphicFrame>
        <p:nvGraphicFramePr>
          <p:cNvPr id="89" name="Google Shape;89;p15"/>
          <p:cNvGraphicFramePr/>
          <p:nvPr/>
        </p:nvGraphicFramePr>
        <p:xfrm>
          <a:off x="940300" y="2486650"/>
          <a:ext cx="3000000" cy="3000000"/>
        </p:xfrm>
        <a:graphic>
          <a:graphicData uri="http://schemas.openxmlformats.org/drawingml/2006/table">
            <a:tbl>
              <a:tblPr>
                <a:noFill/>
                <a:tableStyleId>{85F81FD4-0E2A-41E7-BF42-9F53C627F03D}</a:tableStyleId>
              </a:tblPr>
              <a:tblGrid>
                <a:gridCol w="5156650"/>
                <a:gridCol w="2466075"/>
                <a:gridCol w="4110975"/>
                <a:gridCol w="4695950"/>
              </a:tblGrid>
              <a:tr h="672500">
                <a:tc>
                  <a:txBody>
                    <a:bodyPr/>
                    <a:lstStyle/>
                    <a:p>
                      <a:pPr indent="-762000" lvl="0" marL="1143000" rtl="0" algn="l">
                        <a:spcBef>
                          <a:spcPts val="0"/>
                        </a:spcBef>
                        <a:spcAft>
                          <a:spcPts val="0"/>
                        </a:spcAft>
                        <a:buClr>
                          <a:schemeClr val="dk2"/>
                        </a:buClr>
                        <a:buSzPts val="4800"/>
                        <a:buFont typeface="Montserrat"/>
                        <a:buAutoNum type="arabicPeriod"/>
                      </a:pPr>
                      <a:r>
                        <a:rPr i="1" lang="en-GB" sz="4800">
                          <a:solidFill>
                            <a:schemeClr val="dk2"/>
                          </a:solidFill>
                          <a:latin typeface="Montserrat"/>
                          <a:ea typeface="Montserrat"/>
                          <a:cs typeface="Montserrat"/>
                          <a:sym typeface="Montserrat"/>
                        </a:rPr>
                        <a:t>causa</a:t>
                      </a:r>
                      <a:endParaRPr i="1"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cause</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19050">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762000" lvl="0" marL="1143000" rtl="0" algn="l">
                        <a:spcBef>
                          <a:spcPts val="0"/>
                        </a:spcBef>
                        <a:spcAft>
                          <a:spcPts val="0"/>
                        </a:spcAft>
                        <a:buClr>
                          <a:schemeClr val="dk2"/>
                        </a:buClr>
                        <a:buSzPts val="4800"/>
                        <a:buFont typeface="Montserrat"/>
                        <a:buAutoNum type="arabicPeriod" startAt="8"/>
                      </a:pPr>
                      <a:r>
                        <a:rPr i="1" lang="en-GB" sz="4800">
                          <a:solidFill>
                            <a:schemeClr val="dk2"/>
                          </a:solidFill>
                          <a:latin typeface="Montserrat"/>
                          <a:ea typeface="Montserrat"/>
                          <a:cs typeface="Montserrat"/>
                          <a:sym typeface="Montserrat"/>
                        </a:rPr>
                        <a:t>omnis</a:t>
                      </a:r>
                      <a:endParaRPr i="1" sz="4800">
                        <a:solidFill>
                          <a:schemeClr val="dk2"/>
                        </a:solidFill>
                        <a:latin typeface="Montserrat"/>
                        <a:ea typeface="Montserrat"/>
                        <a:cs typeface="Montserrat"/>
                        <a:sym typeface="Montserrat"/>
                      </a:endParaRPr>
                    </a:p>
                  </a:txBody>
                  <a:tcPr marT="72000" marB="0" marR="182850" marL="182850">
                    <a:lnL cap="flat" cmpd="sng" w="19050">
                      <a:solidFill>
                        <a:schemeClr val="dk2"/>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all, every</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r h="679550">
                <a:tc>
                  <a:txBody>
                    <a:bodyPr/>
                    <a:lstStyle/>
                    <a:p>
                      <a:pPr indent="-762000" lvl="0" marL="1143000" rtl="0" algn="l">
                        <a:spcBef>
                          <a:spcPts val="0"/>
                        </a:spcBef>
                        <a:spcAft>
                          <a:spcPts val="0"/>
                        </a:spcAft>
                        <a:buClr>
                          <a:schemeClr val="dk2"/>
                        </a:buClr>
                        <a:buSzPts val="4800"/>
                        <a:buFont typeface="Montserrat"/>
                        <a:buAutoNum type="arabicPeriod" startAt="2"/>
                      </a:pPr>
                      <a:r>
                        <a:rPr i="1" lang="en-GB" sz="4800">
                          <a:solidFill>
                            <a:schemeClr val="dk2"/>
                          </a:solidFill>
                          <a:latin typeface="Montserrat"/>
                          <a:ea typeface="Montserrat"/>
                          <a:cs typeface="Montserrat"/>
                          <a:sym typeface="Montserrat"/>
                        </a:rPr>
                        <a:t>amor</a:t>
                      </a:r>
                      <a:endParaRPr i="1"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love</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19050">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762000" lvl="0" marL="1143000" rtl="0" algn="l">
                        <a:spcBef>
                          <a:spcPts val="0"/>
                        </a:spcBef>
                        <a:spcAft>
                          <a:spcPts val="0"/>
                        </a:spcAft>
                        <a:buClr>
                          <a:schemeClr val="dk2"/>
                        </a:buClr>
                        <a:buSzPts val="4800"/>
                        <a:buFont typeface="Montserrat"/>
                        <a:buAutoNum type="arabicPeriod" startAt="9"/>
                      </a:pPr>
                      <a:r>
                        <a:rPr i="1" lang="en-GB" sz="4800">
                          <a:solidFill>
                            <a:schemeClr val="dk2"/>
                          </a:solidFill>
                          <a:latin typeface="Montserrat"/>
                          <a:ea typeface="Montserrat"/>
                          <a:cs typeface="Montserrat"/>
                          <a:sym typeface="Montserrat"/>
                        </a:rPr>
                        <a:t>quis?</a:t>
                      </a:r>
                      <a:endParaRPr i="1" sz="4800">
                        <a:solidFill>
                          <a:schemeClr val="dk2"/>
                        </a:solidFill>
                        <a:latin typeface="Montserrat"/>
                        <a:ea typeface="Montserrat"/>
                        <a:cs typeface="Montserrat"/>
                        <a:sym typeface="Montserrat"/>
                      </a:endParaRPr>
                    </a:p>
                  </a:txBody>
                  <a:tcPr marT="72000" marB="0" marR="182850" marL="182850">
                    <a:lnL cap="flat" cmpd="sng" w="19050">
                      <a:solidFill>
                        <a:schemeClr val="dk2"/>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who?</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r h="803500">
                <a:tc>
                  <a:txBody>
                    <a:bodyPr/>
                    <a:lstStyle/>
                    <a:p>
                      <a:pPr indent="-762000" lvl="0" marL="1143000" rtl="0" algn="l">
                        <a:spcBef>
                          <a:spcPts val="0"/>
                        </a:spcBef>
                        <a:spcAft>
                          <a:spcPts val="0"/>
                        </a:spcAft>
                        <a:buClr>
                          <a:schemeClr val="dk2"/>
                        </a:buClr>
                        <a:buSzPts val="4800"/>
                        <a:buFont typeface="Montserrat"/>
                        <a:buAutoNum type="arabicPeriod" startAt="3"/>
                      </a:pPr>
                      <a:r>
                        <a:rPr i="1" lang="en-GB" sz="4800">
                          <a:solidFill>
                            <a:schemeClr val="dk2"/>
                          </a:solidFill>
                          <a:latin typeface="Montserrat"/>
                          <a:ea typeface="Montserrat"/>
                          <a:cs typeface="Montserrat"/>
                          <a:sym typeface="Montserrat"/>
                        </a:rPr>
                        <a:t>bellum</a:t>
                      </a:r>
                      <a:endParaRPr i="1"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war</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19050">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762000" lvl="0" marL="1143000" rtl="0" algn="l">
                        <a:spcBef>
                          <a:spcPts val="0"/>
                        </a:spcBef>
                        <a:spcAft>
                          <a:spcPts val="0"/>
                        </a:spcAft>
                        <a:buClr>
                          <a:schemeClr val="dk2"/>
                        </a:buClr>
                        <a:buSzPts val="4800"/>
                        <a:buFont typeface="Montserrat"/>
                        <a:buAutoNum type="arabicPeriod" startAt="10"/>
                      </a:pPr>
                      <a:r>
                        <a:rPr i="1" lang="en-GB" sz="4800">
                          <a:solidFill>
                            <a:schemeClr val="dk2"/>
                          </a:solidFill>
                          <a:latin typeface="Montserrat"/>
                          <a:ea typeface="Montserrat"/>
                          <a:cs typeface="Montserrat"/>
                          <a:sym typeface="Montserrat"/>
                        </a:rPr>
                        <a:t>accipio</a:t>
                      </a:r>
                      <a:endParaRPr i="1" sz="4800">
                        <a:solidFill>
                          <a:schemeClr val="dk2"/>
                        </a:solidFill>
                        <a:latin typeface="Montserrat"/>
                        <a:ea typeface="Montserrat"/>
                        <a:cs typeface="Montserrat"/>
                        <a:sym typeface="Montserrat"/>
                      </a:endParaRPr>
                    </a:p>
                  </a:txBody>
                  <a:tcPr marT="72000" marB="0" marR="182850" marL="182850">
                    <a:lnL cap="flat" cmpd="sng" w="19050">
                      <a:solidFill>
                        <a:schemeClr val="dk2"/>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I receive</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r h="803500">
                <a:tc>
                  <a:txBody>
                    <a:bodyPr/>
                    <a:lstStyle/>
                    <a:p>
                      <a:pPr indent="-762000" lvl="0" marL="1143000" rtl="0" algn="l">
                        <a:spcBef>
                          <a:spcPts val="0"/>
                        </a:spcBef>
                        <a:spcAft>
                          <a:spcPts val="0"/>
                        </a:spcAft>
                        <a:buClr>
                          <a:schemeClr val="dk2"/>
                        </a:buClr>
                        <a:buSzPts val="4800"/>
                        <a:buFont typeface="Montserrat"/>
                        <a:buAutoNum type="arabicPeriod" startAt="4"/>
                      </a:pPr>
                      <a:r>
                        <a:rPr i="1" lang="en-GB" sz="4800">
                          <a:solidFill>
                            <a:schemeClr val="dk2"/>
                          </a:solidFill>
                          <a:latin typeface="Montserrat"/>
                          <a:ea typeface="Montserrat"/>
                          <a:cs typeface="Montserrat"/>
                          <a:sym typeface="Montserrat"/>
                        </a:rPr>
                        <a:t>ira</a:t>
                      </a:r>
                      <a:endParaRPr i="1"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anger</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19050">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762000" lvl="0" marL="1143000" rtl="0" algn="l">
                        <a:spcBef>
                          <a:spcPts val="0"/>
                        </a:spcBef>
                        <a:spcAft>
                          <a:spcPts val="0"/>
                        </a:spcAft>
                        <a:buClr>
                          <a:schemeClr val="dk2"/>
                        </a:buClr>
                        <a:buSzPts val="4800"/>
                        <a:buFont typeface="Montserrat"/>
                        <a:buAutoNum type="arabicPeriod" startAt="11"/>
                      </a:pPr>
                      <a:r>
                        <a:rPr i="1" lang="en-GB" sz="4800">
                          <a:solidFill>
                            <a:schemeClr val="dk2"/>
                          </a:solidFill>
                          <a:latin typeface="Montserrat"/>
                          <a:ea typeface="Montserrat"/>
                          <a:cs typeface="Montserrat"/>
                          <a:sym typeface="Montserrat"/>
                        </a:rPr>
                        <a:t>ago</a:t>
                      </a:r>
                      <a:endParaRPr i="1" sz="4800">
                        <a:solidFill>
                          <a:schemeClr val="dk2"/>
                        </a:solidFill>
                        <a:latin typeface="Montserrat"/>
                        <a:ea typeface="Montserrat"/>
                        <a:cs typeface="Montserrat"/>
                        <a:sym typeface="Montserrat"/>
                      </a:endParaRPr>
                    </a:p>
                  </a:txBody>
                  <a:tcPr marT="72000" marB="0" marR="182850" marL="182850">
                    <a:lnL cap="flat" cmpd="sng" w="19050">
                      <a:solidFill>
                        <a:schemeClr val="dk2"/>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I do, act, drive</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r h="803500">
                <a:tc>
                  <a:txBody>
                    <a:bodyPr/>
                    <a:lstStyle/>
                    <a:p>
                      <a:pPr indent="-762000" lvl="0" marL="1143000" rtl="0" algn="l">
                        <a:spcBef>
                          <a:spcPts val="0"/>
                        </a:spcBef>
                        <a:spcAft>
                          <a:spcPts val="0"/>
                        </a:spcAft>
                        <a:buClr>
                          <a:schemeClr val="dk2"/>
                        </a:buClr>
                        <a:buSzPts val="4800"/>
                        <a:buFont typeface="Montserrat"/>
                        <a:buAutoNum type="arabicPeriod" startAt="5"/>
                      </a:pPr>
                      <a:r>
                        <a:rPr i="1" lang="en-GB" sz="4800">
                          <a:solidFill>
                            <a:schemeClr val="dk2"/>
                          </a:solidFill>
                          <a:latin typeface="Montserrat"/>
                          <a:ea typeface="Montserrat"/>
                          <a:cs typeface="Montserrat"/>
                          <a:sym typeface="Montserrat"/>
                        </a:rPr>
                        <a:t>labor</a:t>
                      </a:r>
                      <a:endParaRPr i="1"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work</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19050">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762000" lvl="0" marL="1143000" rtl="0" algn="l">
                        <a:spcBef>
                          <a:spcPts val="0"/>
                        </a:spcBef>
                        <a:spcAft>
                          <a:spcPts val="0"/>
                        </a:spcAft>
                        <a:buClr>
                          <a:schemeClr val="dk2"/>
                        </a:buClr>
                        <a:buSzPts val="4800"/>
                        <a:buFont typeface="Montserrat"/>
                        <a:buAutoNum type="arabicPeriod" startAt="12"/>
                      </a:pPr>
                      <a:r>
                        <a:rPr i="1" lang="en-GB" sz="4800">
                          <a:solidFill>
                            <a:schemeClr val="dk2"/>
                          </a:solidFill>
                          <a:latin typeface="Montserrat"/>
                          <a:ea typeface="Montserrat"/>
                          <a:cs typeface="Montserrat"/>
                          <a:sym typeface="Montserrat"/>
                        </a:rPr>
                        <a:t>credo</a:t>
                      </a:r>
                      <a:endParaRPr i="1" sz="4800">
                        <a:solidFill>
                          <a:schemeClr val="dk2"/>
                        </a:solidFill>
                        <a:latin typeface="Montserrat"/>
                        <a:ea typeface="Montserrat"/>
                        <a:cs typeface="Montserrat"/>
                        <a:sym typeface="Montserrat"/>
                      </a:endParaRPr>
                    </a:p>
                  </a:txBody>
                  <a:tcPr marT="72000" marB="0" marR="182850" marL="182850">
                    <a:lnL cap="flat" cmpd="sng" w="19050">
                      <a:solidFill>
                        <a:schemeClr val="dk2"/>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I trust, believe</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r h="803500">
                <a:tc>
                  <a:txBody>
                    <a:bodyPr/>
                    <a:lstStyle/>
                    <a:p>
                      <a:pPr indent="-762000" lvl="0" marL="1143000" rtl="0" algn="l">
                        <a:spcBef>
                          <a:spcPts val="0"/>
                        </a:spcBef>
                        <a:spcAft>
                          <a:spcPts val="0"/>
                        </a:spcAft>
                        <a:buClr>
                          <a:schemeClr val="dk2"/>
                        </a:buClr>
                        <a:buSzPts val="4800"/>
                        <a:buFont typeface="Montserrat"/>
                        <a:buAutoNum type="arabicPeriod" startAt="6"/>
                      </a:pPr>
                      <a:r>
                        <a:rPr i="1" lang="en-GB" sz="4800">
                          <a:solidFill>
                            <a:schemeClr val="dk2"/>
                          </a:solidFill>
                          <a:latin typeface="Montserrat"/>
                          <a:ea typeface="Montserrat"/>
                          <a:cs typeface="Montserrat"/>
                          <a:sym typeface="Montserrat"/>
                        </a:rPr>
                        <a:t>praemium</a:t>
                      </a:r>
                      <a:endParaRPr i="1"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prize</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19050">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762000" lvl="0" marL="1143000" rtl="0" algn="l">
                        <a:spcBef>
                          <a:spcPts val="0"/>
                        </a:spcBef>
                        <a:spcAft>
                          <a:spcPts val="0"/>
                        </a:spcAft>
                        <a:buClr>
                          <a:schemeClr val="dk2"/>
                        </a:buClr>
                        <a:buSzPts val="4800"/>
                        <a:buFont typeface="Montserrat"/>
                        <a:buAutoNum type="arabicPeriod" startAt="13"/>
                      </a:pPr>
                      <a:r>
                        <a:rPr i="1" lang="en-GB" sz="4800">
                          <a:solidFill>
                            <a:schemeClr val="dk2"/>
                          </a:solidFill>
                          <a:latin typeface="Montserrat"/>
                          <a:ea typeface="Montserrat"/>
                          <a:cs typeface="Montserrat"/>
                          <a:sym typeface="Montserrat"/>
                        </a:rPr>
                        <a:t>reddo</a:t>
                      </a:r>
                      <a:endParaRPr i="1" sz="4800">
                        <a:solidFill>
                          <a:schemeClr val="dk2"/>
                        </a:solidFill>
                        <a:latin typeface="Montserrat"/>
                        <a:ea typeface="Montserrat"/>
                        <a:cs typeface="Montserrat"/>
                        <a:sym typeface="Montserrat"/>
                      </a:endParaRPr>
                    </a:p>
                  </a:txBody>
                  <a:tcPr marT="72000" marB="0" marR="182850" marL="182850">
                    <a:lnL cap="flat" cmpd="sng" w="19050">
                      <a:solidFill>
                        <a:schemeClr val="dk2"/>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I return</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r h="803500">
                <a:tc>
                  <a:txBody>
                    <a:bodyPr/>
                    <a:lstStyle/>
                    <a:p>
                      <a:pPr indent="-762000" lvl="0" marL="1143000" rtl="0" algn="l">
                        <a:spcBef>
                          <a:spcPts val="0"/>
                        </a:spcBef>
                        <a:spcAft>
                          <a:spcPts val="0"/>
                        </a:spcAft>
                        <a:buClr>
                          <a:schemeClr val="dk2"/>
                        </a:buClr>
                        <a:buSzPts val="4800"/>
                        <a:buFont typeface="Montserrat"/>
                        <a:buAutoNum type="arabicPeriod" startAt="7"/>
                      </a:pPr>
                      <a:r>
                        <a:rPr i="1" lang="en-GB" sz="4800">
                          <a:solidFill>
                            <a:schemeClr val="dk2"/>
                          </a:solidFill>
                          <a:latin typeface="Montserrat"/>
                          <a:ea typeface="Montserrat"/>
                          <a:cs typeface="Montserrat"/>
                          <a:sym typeface="Montserrat"/>
                        </a:rPr>
                        <a:t>vita</a:t>
                      </a:r>
                      <a:endParaRPr i="1"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life</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19050">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762000" lvl="0" marL="1143000" rtl="0" algn="l">
                        <a:spcBef>
                          <a:spcPts val="0"/>
                        </a:spcBef>
                        <a:spcAft>
                          <a:spcPts val="0"/>
                        </a:spcAft>
                        <a:buClr>
                          <a:schemeClr val="dk2"/>
                        </a:buClr>
                        <a:buSzPts val="4800"/>
                        <a:buFont typeface="Montserrat"/>
                        <a:buAutoNum type="arabicPeriod" startAt="14"/>
                      </a:pPr>
                      <a:r>
                        <a:rPr i="1" lang="en-GB" sz="4800">
                          <a:solidFill>
                            <a:schemeClr val="dk2"/>
                          </a:solidFill>
                          <a:latin typeface="Montserrat"/>
                          <a:ea typeface="Montserrat"/>
                          <a:cs typeface="Montserrat"/>
                          <a:sym typeface="Montserrat"/>
                        </a:rPr>
                        <a:t>volo</a:t>
                      </a:r>
                      <a:endParaRPr i="1" sz="4800">
                        <a:solidFill>
                          <a:schemeClr val="dk2"/>
                        </a:solidFill>
                        <a:latin typeface="Montserrat"/>
                        <a:ea typeface="Montserrat"/>
                        <a:cs typeface="Montserrat"/>
                        <a:sym typeface="Montserrat"/>
                      </a:endParaRPr>
                    </a:p>
                  </a:txBody>
                  <a:tcPr marT="72000" marB="0" marR="182850" marL="182850">
                    <a:lnL cap="flat" cmpd="sng" w="19050">
                      <a:solidFill>
                        <a:schemeClr val="dk2"/>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I want</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6"/>
          <p:cNvSpPr txBox="1"/>
          <p:nvPr/>
        </p:nvSpPr>
        <p:spPr>
          <a:xfrm>
            <a:off x="816600" y="1853375"/>
            <a:ext cx="16791000" cy="40233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600"/>
              </a:spcAft>
              <a:buNone/>
            </a:pPr>
            <a:r>
              <a:rPr i="1" lang="en-GB" sz="3300">
                <a:solidFill>
                  <a:schemeClr val="dk2"/>
                </a:solidFill>
                <a:latin typeface="Montserrat"/>
                <a:ea typeface="Montserrat"/>
                <a:cs typeface="Montserrat"/>
                <a:sym typeface="Montserrat"/>
              </a:rPr>
              <a:t>rex erat plenus irae. dixit, ‘ego puellam reddo. sed secundum praemium volo!’ tum Achilles dixit, ‘</a:t>
            </a:r>
            <a:r>
              <a:rPr i="1" lang="en-GB" sz="3300" u="sng">
                <a:solidFill>
                  <a:schemeClr val="dk2"/>
                </a:solidFill>
                <a:latin typeface="Montserrat"/>
                <a:ea typeface="Montserrat"/>
                <a:cs typeface="Montserrat"/>
                <a:sym typeface="Montserrat"/>
              </a:rPr>
              <a:t>o moi</a:t>
            </a:r>
            <a:r>
              <a:rPr i="1" lang="en-GB" sz="3300">
                <a:solidFill>
                  <a:schemeClr val="dk2"/>
                </a:solidFill>
                <a:latin typeface="Montserrat"/>
                <a:ea typeface="Montserrat"/>
                <a:cs typeface="Montserrat"/>
                <a:sym typeface="Montserrat"/>
              </a:rPr>
              <a:t>! quis Graecorum hoc credit? ego multum laboris semper ago, sed ego multum praemii non accipio. et nunc tu meum praemium vis! ego discedo!’ sed Agamemnon respondit, ‘tu es iratissimus omnium Graecorum. </a:t>
            </a:r>
            <a:r>
              <a:rPr i="1" lang="en-GB" sz="3300" u="sng">
                <a:solidFill>
                  <a:schemeClr val="dk2"/>
                </a:solidFill>
                <a:latin typeface="Montserrat"/>
                <a:ea typeface="Montserrat"/>
                <a:cs typeface="Montserrat"/>
                <a:sym typeface="Montserrat"/>
              </a:rPr>
              <a:t>tibi</a:t>
            </a:r>
            <a:r>
              <a:rPr i="1" lang="en-GB" sz="3300">
                <a:solidFill>
                  <a:schemeClr val="dk2"/>
                </a:solidFill>
                <a:latin typeface="Montserrat"/>
                <a:ea typeface="Montserrat"/>
                <a:cs typeface="Montserrat"/>
                <a:sym typeface="Montserrat"/>
              </a:rPr>
              <a:t>, amor belli est causa vitae. discede! sed non cum tua ancilla – illa est mea!’ Achilles regem necare parabat, sed Minerva, amica Graecorum, eum tenuit. tandem senex Nestor bellum verborum </a:t>
            </a:r>
            <a:r>
              <a:rPr i="1" lang="en-GB" sz="3300" u="sng">
                <a:solidFill>
                  <a:schemeClr val="dk2"/>
                </a:solidFill>
                <a:latin typeface="Montserrat"/>
                <a:ea typeface="Montserrat"/>
                <a:cs typeface="Montserrat"/>
                <a:sym typeface="Montserrat"/>
              </a:rPr>
              <a:t>compescuit</a:t>
            </a:r>
            <a:r>
              <a:rPr i="1" lang="en-GB" sz="3300">
                <a:solidFill>
                  <a:schemeClr val="dk2"/>
                </a:solidFill>
                <a:latin typeface="Montserrat"/>
                <a:ea typeface="Montserrat"/>
                <a:cs typeface="Montserrat"/>
                <a:sym typeface="Montserrat"/>
              </a:rPr>
              <a:t>. </a:t>
            </a:r>
            <a:endParaRPr i="1" sz="3300">
              <a:solidFill>
                <a:schemeClr val="dk2"/>
              </a:solidFill>
              <a:latin typeface="Montserrat"/>
              <a:ea typeface="Montserrat"/>
              <a:cs typeface="Montserrat"/>
              <a:sym typeface="Montserrat"/>
            </a:endParaRPr>
          </a:p>
        </p:txBody>
      </p:sp>
      <p:sp>
        <p:nvSpPr>
          <p:cNvPr id="95" name="Google Shape;95;p16"/>
          <p:cNvSpPr txBox="1"/>
          <p:nvPr>
            <p:ph type="title"/>
          </p:nvPr>
        </p:nvSpPr>
        <p:spPr>
          <a:xfrm>
            <a:off x="917950" y="427450"/>
            <a:ext cx="10206900" cy="119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7200">
                <a:solidFill>
                  <a:schemeClr val="dk2"/>
                </a:solidFill>
              </a:rPr>
              <a:t>Main Task: Translate</a:t>
            </a:r>
            <a:endParaRPr sz="7200">
              <a:solidFill>
                <a:schemeClr val="dk2"/>
              </a:solidFill>
            </a:endParaRPr>
          </a:p>
        </p:txBody>
      </p:sp>
      <p:graphicFrame>
        <p:nvGraphicFramePr>
          <p:cNvPr id="96" name="Google Shape;96;p16"/>
          <p:cNvGraphicFramePr/>
          <p:nvPr/>
        </p:nvGraphicFramePr>
        <p:xfrm>
          <a:off x="917950" y="7265038"/>
          <a:ext cx="3000000" cy="3000000"/>
        </p:xfrm>
        <a:graphic>
          <a:graphicData uri="http://schemas.openxmlformats.org/drawingml/2006/table">
            <a:tbl>
              <a:tblPr>
                <a:noFill/>
                <a:tableStyleId>{85F81FD4-0E2A-41E7-BF42-9F53C627F03D}</a:tableStyleId>
              </a:tblPr>
              <a:tblGrid>
                <a:gridCol w="4541300"/>
                <a:gridCol w="3929225"/>
                <a:gridCol w="6215525"/>
              </a:tblGrid>
              <a:tr h="512050">
                <a:tc gridSpan="3">
                  <a:txBody>
                    <a:bodyPr/>
                    <a:lstStyle/>
                    <a:p>
                      <a:pPr indent="0" lvl="0" marL="0" rtl="0" algn="l">
                        <a:spcBef>
                          <a:spcPts val="0"/>
                        </a:spcBef>
                        <a:spcAft>
                          <a:spcPts val="0"/>
                        </a:spcAft>
                        <a:buNone/>
                      </a:pPr>
                      <a:r>
                        <a:rPr b="1" lang="en-GB" sz="3600">
                          <a:solidFill>
                            <a:schemeClr val="dk2"/>
                          </a:solidFill>
                          <a:latin typeface="Montserrat"/>
                          <a:ea typeface="Montserrat"/>
                          <a:cs typeface="Montserrat"/>
                          <a:sym typeface="Montserrat"/>
                        </a:rPr>
                        <a:t>Additional Vocabulary</a:t>
                      </a:r>
                      <a:endParaRPr b="1" sz="3600">
                        <a:solidFill>
                          <a:schemeClr val="dk2"/>
                        </a:solidFill>
                        <a:latin typeface="Montserrat"/>
                        <a:ea typeface="Montserrat"/>
                        <a:cs typeface="Montserrat"/>
                        <a:sym typeface="Montserrat"/>
                      </a:endParaRPr>
                    </a:p>
                  </a:txBody>
                  <a:tcPr marT="72000" marB="7200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hMerge="1"/>
                <a:tc hMerge="1"/>
              </a:tr>
              <a:tr h="620650">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o moi! </a:t>
                      </a:r>
                      <a:r>
                        <a:rPr lang="en-GB" sz="3600">
                          <a:solidFill>
                            <a:schemeClr val="dk2"/>
                          </a:solidFill>
                          <a:latin typeface="Montserrat"/>
                          <a:ea typeface="Montserrat"/>
                          <a:cs typeface="Montserrat"/>
                          <a:sym typeface="Montserrat"/>
                        </a:rPr>
                        <a:t>= Oh dear!</a:t>
                      </a:r>
                      <a:endParaRPr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tibi </a:t>
                      </a:r>
                      <a:r>
                        <a:rPr lang="en-GB" sz="3600">
                          <a:solidFill>
                            <a:schemeClr val="dk2"/>
                          </a:solidFill>
                          <a:latin typeface="Montserrat"/>
                          <a:ea typeface="Montserrat"/>
                          <a:cs typeface="Montserrat"/>
                          <a:sym typeface="Montserrat"/>
                        </a:rPr>
                        <a:t>= to/for you</a:t>
                      </a:r>
                      <a:endParaRPr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compescuit </a:t>
                      </a:r>
                      <a:r>
                        <a:rPr lang="en-GB" sz="3600">
                          <a:solidFill>
                            <a:schemeClr val="dk2"/>
                          </a:solidFill>
                          <a:latin typeface="Montserrat"/>
                          <a:ea typeface="Montserrat"/>
                          <a:cs typeface="Montserrat"/>
                          <a:sym typeface="Montserrat"/>
                        </a:rPr>
                        <a:t>= (he) settled</a:t>
                      </a:r>
                      <a:endParaRPr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bl>
          </a:graphicData>
        </a:graphic>
      </p:graphicFrame>
      <p:sp>
        <p:nvSpPr>
          <p:cNvPr id="97" name="Google Shape;97;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7"/>
          <p:cNvSpPr txBox="1"/>
          <p:nvPr>
            <p:ph type="title"/>
          </p:nvPr>
        </p:nvSpPr>
        <p:spPr>
          <a:xfrm>
            <a:off x="917950" y="427450"/>
            <a:ext cx="12184800" cy="119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7200">
                <a:solidFill>
                  <a:schemeClr val="dk2"/>
                </a:solidFill>
              </a:rPr>
              <a:t>Challenge: Translate</a:t>
            </a:r>
            <a:endParaRPr sz="7200">
              <a:solidFill>
                <a:schemeClr val="dk2"/>
              </a:solidFill>
            </a:endParaRPr>
          </a:p>
        </p:txBody>
      </p:sp>
      <p:sp>
        <p:nvSpPr>
          <p:cNvPr id="103" name="Google Shape;103;p17"/>
          <p:cNvSpPr txBox="1"/>
          <p:nvPr/>
        </p:nvSpPr>
        <p:spPr>
          <a:xfrm>
            <a:off x="918050" y="1635450"/>
            <a:ext cx="16654800" cy="23760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600"/>
              </a:spcAft>
              <a:buNone/>
            </a:pPr>
            <a:r>
              <a:rPr i="1" lang="en-GB" sz="3500">
                <a:solidFill>
                  <a:schemeClr val="dk2"/>
                </a:solidFill>
                <a:latin typeface="Montserrat"/>
                <a:ea typeface="Montserrat"/>
                <a:cs typeface="Montserrat"/>
                <a:sym typeface="Montserrat"/>
              </a:rPr>
              <a:t>iam nuntii ancillam Achillis ceperat. Achilles prope naves sedit et matrem vocavit. dea Thetis verba filii audivit. ‘noli pro Graecis pugnare!’ iussit et ad caelum festinavit. tum ante pedes regis deorum cecidit. ‘</a:t>
            </a:r>
            <a:r>
              <a:rPr i="1" lang="en-GB" sz="3500" u="sng">
                <a:solidFill>
                  <a:schemeClr val="dk2"/>
                </a:solidFill>
                <a:latin typeface="Montserrat"/>
                <a:ea typeface="Montserrat"/>
                <a:cs typeface="Montserrat"/>
                <a:sym typeface="Montserrat"/>
              </a:rPr>
              <a:t>ulciscere</a:t>
            </a:r>
            <a:r>
              <a:rPr i="1" lang="en-GB" sz="3500">
                <a:solidFill>
                  <a:schemeClr val="dk2"/>
                </a:solidFill>
                <a:latin typeface="Montserrat"/>
                <a:ea typeface="Montserrat"/>
                <a:cs typeface="Montserrat"/>
                <a:sym typeface="Montserrat"/>
              </a:rPr>
              <a:t> meum filium!’ oravit. deus </a:t>
            </a:r>
            <a:r>
              <a:rPr i="1" lang="en-GB" sz="3500" u="sng">
                <a:solidFill>
                  <a:schemeClr val="dk2"/>
                </a:solidFill>
                <a:latin typeface="Montserrat"/>
                <a:ea typeface="Montserrat"/>
                <a:cs typeface="Montserrat"/>
                <a:sym typeface="Montserrat"/>
              </a:rPr>
              <a:t>adnutavit</a:t>
            </a:r>
            <a:r>
              <a:rPr i="1" lang="en-GB" sz="3500">
                <a:solidFill>
                  <a:schemeClr val="dk2"/>
                </a:solidFill>
                <a:latin typeface="Montserrat"/>
                <a:ea typeface="Montserrat"/>
                <a:cs typeface="Montserrat"/>
                <a:sym typeface="Montserrat"/>
              </a:rPr>
              <a:t>. sed Iuno erat irata. deus et dea pugnabant, ubi filius, Vulcanus, deus ignis, rogavit, ‘cur vos, qui estis dei, pugnatis? vita hominum est nihil. agite! bibite!’ et </a:t>
            </a:r>
            <a:r>
              <a:rPr i="1" lang="en-GB" sz="3500" u="sng">
                <a:solidFill>
                  <a:schemeClr val="dk2"/>
                </a:solidFill>
                <a:latin typeface="Montserrat"/>
                <a:ea typeface="Montserrat"/>
                <a:cs typeface="Montserrat"/>
                <a:sym typeface="Montserrat"/>
              </a:rPr>
              <a:t>nectar</a:t>
            </a:r>
            <a:r>
              <a:rPr i="1" lang="en-GB" sz="3500">
                <a:solidFill>
                  <a:schemeClr val="dk2"/>
                </a:solidFill>
                <a:latin typeface="Montserrat"/>
                <a:ea typeface="Montserrat"/>
                <a:cs typeface="Montserrat"/>
                <a:sym typeface="Montserrat"/>
              </a:rPr>
              <a:t> </a:t>
            </a:r>
            <a:r>
              <a:rPr i="1" lang="en-GB" sz="3500" u="sng">
                <a:solidFill>
                  <a:schemeClr val="dk2"/>
                </a:solidFill>
                <a:latin typeface="Montserrat"/>
                <a:ea typeface="Montserrat"/>
                <a:cs typeface="Montserrat"/>
                <a:sym typeface="Montserrat"/>
              </a:rPr>
              <a:t>ministravit</a:t>
            </a:r>
            <a:r>
              <a:rPr i="1" lang="en-GB" sz="3500">
                <a:solidFill>
                  <a:schemeClr val="dk2"/>
                </a:solidFill>
                <a:latin typeface="Montserrat"/>
                <a:ea typeface="Montserrat"/>
                <a:cs typeface="Montserrat"/>
                <a:sym typeface="Montserrat"/>
              </a:rPr>
              <a:t>. dei riserunt, consumpserunt, et post cenam dormiverunt, laetissime.</a:t>
            </a:r>
            <a:endParaRPr i="1" sz="3500">
              <a:solidFill>
                <a:schemeClr val="dk2"/>
              </a:solidFill>
              <a:latin typeface="Montserrat"/>
              <a:ea typeface="Montserrat"/>
              <a:cs typeface="Montserrat"/>
              <a:sym typeface="Montserrat"/>
            </a:endParaRPr>
          </a:p>
        </p:txBody>
      </p:sp>
      <p:sp>
        <p:nvSpPr>
          <p:cNvPr id="104" name="Google Shape;104;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105" name="Google Shape;105;p17"/>
          <p:cNvGraphicFramePr/>
          <p:nvPr/>
        </p:nvGraphicFramePr>
        <p:xfrm>
          <a:off x="994200" y="7128425"/>
          <a:ext cx="3000000" cy="3000000"/>
        </p:xfrm>
        <a:graphic>
          <a:graphicData uri="http://schemas.openxmlformats.org/drawingml/2006/table">
            <a:tbl>
              <a:tblPr>
                <a:noFill/>
                <a:tableStyleId>{85F81FD4-0E2A-41E7-BF42-9F53C627F03D}</a:tableStyleId>
              </a:tblPr>
              <a:tblGrid>
                <a:gridCol w="5284400"/>
                <a:gridCol w="6375250"/>
                <a:gridCol w="4150225"/>
              </a:tblGrid>
              <a:tr h="512050">
                <a:tc gridSpan="3">
                  <a:txBody>
                    <a:bodyPr/>
                    <a:lstStyle/>
                    <a:p>
                      <a:pPr indent="0" lvl="0" marL="0" rtl="0" algn="l">
                        <a:spcBef>
                          <a:spcPts val="0"/>
                        </a:spcBef>
                        <a:spcAft>
                          <a:spcPts val="0"/>
                        </a:spcAft>
                        <a:buNone/>
                      </a:pPr>
                      <a:r>
                        <a:rPr b="1" lang="en-GB" sz="3400">
                          <a:solidFill>
                            <a:schemeClr val="dk2"/>
                          </a:solidFill>
                          <a:latin typeface="Montserrat"/>
                          <a:ea typeface="Montserrat"/>
                          <a:cs typeface="Montserrat"/>
                          <a:sym typeface="Montserrat"/>
                        </a:rPr>
                        <a:t>Additional Vocabulary</a:t>
                      </a:r>
                      <a:endParaRPr b="1" sz="3400">
                        <a:solidFill>
                          <a:schemeClr val="dk2"/>
                        </a:solidFill>
                        <a:latin typeface="Montserrat"/>
                        <a:ea typeface="Montserrat"/>
                        <a:cs typeface="Montserrat"/>
                        <a:sym typeface="Montserrat"/>
                      </a:endParaRPr>
                    </a:p>
                  </a:txBody>
                  <a:tcPr marT="72000" marB="7200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hMerge="1"/>
                <a:tc hMerge="1"/>
              </a:tr>
              <a:tr h="571150">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ulciscere </a:t>
                      </a:r>
                      <a:r>
                        <a:rPr lang="en-GB" sz="3600">
                          <a:solidFill>
                            <a:schemeClr val="dk2"/>
                          </a:solidFill>
                          <a:latin typeface="Montserrat"/>
                          <a:ea typeface="Montserrat"/>
                          <a:cs typeface="Montserrat"/>
                          <a:sym typeface="Montserrat"/>
                        </a:rPr>
                        <a:t>= avenge!</a:t>
                      </a:r>
                      <a:endParaRPr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adnutavit </a:t>
                      </a:r>
                      <a:r>
                        <a:rPr lang="en-GB" sz="3600">
                          <a:solidFill>
                            <a:schemeClr val="dk2"/>
                          </a:solidFill>
                          <a:latin typeface="Montserrat"/>
                          <a:ea typeface="Montserrat"/>
                          <a:cs typeface="Montserrat"/>
                          <a:sym typeface="Montserrat"/>
                        </a:rPr>
                        <a:t>= (he) assented</a:t>
                      </a:r>
                      <a:endParaRPr i="1"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nectar </a:t>
                      </a:r>
                      <a:r>
                        <a:rPr lang="en-GB" sz="3600">
                          <a:solidFill>
                            <a:schemeClr val="dk2"/>
                          </a:solidFill>
                          <a:latin typeface="Montserrat"/>
                          <a:ea typeface="Montserrat"/>
                          <a:cs typeface="Montserrat"/>
                          <a:sym typeface="Montserrat"/>
                        </a:rPr>
                        <a:t>= nectar</a:t>
                      </a:r>
                      <a:endParaRPr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571150">
                <a:tc gridSpan="3">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ministravit </a:t>
                      </a:r>
                      <a:r>
                        <a:rPr lang="en-GB" sz="3600">
                          <a:solidFill>
                            <a:schemeClr val="dk2"/>
                          </a:solidFill>
                          <a:latin typeface="Montserrat"/>
                          <a:ea typeface="Montserrat"/>
                          <a:cs typeface="Montserrat"/>
                          <a:sym typeface="Montserrat"/>
                        </a:rPr>
                        <a:t>= (he) served</a:t>
                      </a:r>
                      <a:endParaRPr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hMerge="1"/>
                <a:tc hMerge="1"/>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09" name="Shape 109"/>
        <p:cNvGrpSpPr/>
        <p:nvPr/>
      </p:nvGrpSpPr>
      <p:grpSpPr>
        <a:xfrm>
          <a:off x="0" y="0"/>
          <a:ext cx="0" cy="0"/>
          <a:chOff x="0" y="0"/>
          <a:chExt cx="0" cy="0"/>
        </a:xfrm>
      </p:grpSpPr>
      <p:sp>
        <p:nvSpPr>
          <p:cNvPr id="110" name="Google Shape;110;p18"/>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FFFFFF"/>
              </a:solidFill>
              <a:latin typeface="Montserrat Medium"/>
              <a:ea typeface="Montserrat Medium"/>
              <a:cs typeface="Montserrat Medium"/>
              <a:sym typeface="Montserrat Medium"/>
            </a:endParaRPr>
          </a:p>
        </p:txBody>
      </p:sp>
      <p:sp>
        <p:nvSpPr>
          <p:cNvPr id="111" name="Google Shape;111;p18"/>
          <p:cNvSpPr txBox="1"/>
          <p:nvPr/>
        </p:nvSpPr>
        <p:spPr>
          <a:xfrm>
            <a:off x="914400" y="2863400"/>
            <a:ext cx="16051200" cy="3828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8400">
                <a:solidFill>
                  <a:schemeClr val="dk2"/>
                </a:solidFill>
                <a:latin typeface="Montserrat SemiBold"/>
                <a:ea typeface="Montserrat SemiBold"/>
                <a:cs typeface="Montserrat SemiBold"/>
                <a:sym typeface="Montserrat SemiBold"/>
              </a:rPr>
              <a:t>Review</a:t>
            </a:r>
            <a:endParaRPr sz="8400">
              <a:solidFill>
                <a:schemeClr val="dk2"/>
              </a:solidFill>
              <a:latin typeface="Montserrat SemiBold"/>
              <a:ea typeface="Montserrat SemiBold"/>
              <a:cs typeface="Montserrat SemiBold"/>
              <a:sym typeface="Montserrat SemiBold"/>
            </a:endParaRPr>
          </a:p>
        </p:txBody>
      </p:sp>
      <p:sp>
        <p:nvSpPr>
          <p:cNvPr id="112" name="Google Shape;112;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13" name="Google Shape;113;p18"/>
          <p:cNvSpPr txBox="1"/>
          <p:nvPr/>
        </p:nvSpPr>
        <p:spPr>
          <a:xfrm>
            <a:off x="698950" y="4767700"/>
            <a:ext cx="12963600" cy="1770900"/>
          </a:xfrm>
          <a:prstGeom prst="rect">
            <a:avLst/>
          </a:prstGeom>
          <a:solidFill>
            <a:srgbClr val="FFFFFF"/>
          </a:solidFill>
          <a:ln cap="flat" cmpd="sng" w="9525">
            <a:solidFill>
              <a:schemeClr val="dk2"/>
            </a:solidFill>
            <a:prstDash val="solid"/>
            <a:round/>
            <a:headEnd len="sm" w="sm" type="none"/>
            <a:tailEnd len="sm" w="sm" type="none"/>
          </a:ln>
        </p:spPr>
        <p:txBody>
          <a:bodyPr anchorCtr="0" anchor="t" bIns="182850" lIns="182850" spcFirstLastPara="1" rIns="182850" wrap="square" tIns="182850">
            <a:noAutofit/>
          </a:bodyPr>
          <a:lstStyle/>
          <a:p>
            <a:pPr indent="0" lvl="0" marL="0" rtl="0" algn="l">
              <a:spcBef>
                <a:spcPts val="0"/>
              </a:spcBef>
              <a:spcAft>
                <a:spcPts val="0"/>
              </a:spcAft>
              <a:buNone/>
            </a:pPr>
            <a:r>
              <a:rPr b="1" lang="en-GB" sz="4800">
                <a:solidFill>
                  <a:schemeClr val="dk2"/>
                </a:solidFill>
                <a:latin typeface="Montserrat"/>
                <a:ea typeface="Montserrat"/>
                <a:cs typeface="Montserrat"/>
                <a:sym typeface="Montserrat"/>
              </a:rPr>
              <a:t>Only turn to this section once you have completed the main task(s).</a:t>
            </a:r>
            <a:endParaRPr b="1" sz="4000">
              <a:solidFill>
                <a:schemeClr val="dk2"/>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19" name="Google Shape;119;p19"/>
          <p:cNvSpPr txBox="1"/>
          <p:nvPr/>
        </p:nvSpPr>
        <p:spPr>
          <a:xfrm>
            <a:off x="827400" y="5767675"/>
            <a:ext cx="16633200" cy="3237300"/>
          </a:xfrm>
          <a:prstGeom prst="rect">
            <a:avLst/>
          </a:prstGeom>
          <a:solidFill>
            <a:schemeClr val="lt1"/>
          </a:solidFill>
          <a:ln cap="flat" cmpd="sng" w="28575">
            <a:solidFill>
              <a:schemeClr val="dk2"/>
            </a:solidFill>
            <a:prstDash val="solid"/>
            <a:round/>
            <a:headEnd len="sm" w="sm" type="none"/>
            <a:tailEnd len="sm" w="sm" type="none"/>
          </a:ln>
        </p:spPr>
        <p:txBody>
          <a:bodyPr anchorCtr="0" anchor="ctr" bIns="0" lIns="0" spcFirstLastPara="1" rIns="0" wrap="square" tIns="0">
            <a:noAutofit/>
          </a:bodyPr>
          <a:lstStyle/>
          <a:p>
            <a:pPr indent="0" lvl="0" marL="7560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The king was full of anger. He said, 'I return the girl. But I want a second prize!' Then Achilles said, 'Oh dear! Who of the Greeks believes this? I always do much of the work, but I do not receive much of the reward. Now you want my prize! I am leaving!' But Agamemnon replied, 'You are the angriest of all the Greeks. To you, love of war is the cause of life. Leave! But not with your female slave - she is mine!' Achilles was preparing to kill the king, but Minerva, a friend of the Greeks, held him. Finally, the old man Nestor settled the war of words.</a:t>
            </a:r>
            <a:endParaRPr sz="2800">
              <a:solidFill>
                <a:schemeClr val="dk2"/>
              </a:solidFill>
              <a:latin typeface="Montserrat"/>
              <a:ea typeface="Montserrat"/>
              <a:cs typeface="Montserrat"/>
              <a:sym typeface="Montserrat"/>
            </a:endParaRPr>
          </a:p>
        </p:txBody>
      </p:sp>
      <p:sp>
        <p:nvSpPr>
          <p:cNvPr id="120" name="Google Shape;120;p19"/>
          <p:cNvSpPr txBox="1"/>
          <p:nvPr>
            <p:ph type="title"/>
          </p:nvPr>
        </p:nvSpPr>
        <p:spPr>
          <a:xfrm>
            <a:off x="917950" y="427450"/>
            <a:ext cx="16044000" cy="1061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7200">
                <a:solidFill>
                  <a:schemeClr val="dk2"/>
                </a:solidFill>
              </a:rPr>
              <a:t>Main Task: Correct your answers.</a:t>
            </a:r>
            <a:endParaRPr sz="7200">
              <a:solidFill>
                <a:schemeClr val="dk2"/>
              </a:solidFill>
            </a:endParaRPr>
          </a:p>
        </p:txBody>
      </p:sp>
      <p:pic>
        <p:nvPicPr>
          <p:cNvPr id="121" name="Google Shape;121;p19"/>
          <p:cNvPicPr preferRelativeResize="0"/>
          <p:nvPr/>
        </p:nvPicPr>
        <p:blipFill>
          <a:blip r:embed="rId3">
            <a:alphaModFix/>
          </a:blip>
          <a:stretch>
            <a:fillRect/>
          </a:stretch>
        </p:blipFill>
        <p:spPr>
          <a:xfrm>
            <a:off x="2503800" y="1565050"/>
            <a:ext cx="12840426" cy="3950900"/>
          </a:xfrm>
          <a:prstGeom prst="rect">
            <a:avLst/>
          </a:prstGeom>
          <a:noFill/>
          <a:ln>
            <a:noFill/>
          </a:ln>
        </p:spPr>
      </p:pic>
      <p:sp>
        <p:nvSpPr>
          <p:cNvPr id="122" name="Google Shape;122;p19"/>
          <p:cNvSpPr txBox="1"/>
          <p:nvPr/>
        </p:nvSpPr>
        <p:spPr>
          <a:xfrm>
            <a:off x="828475" y="1449850"/>
            <a:ext cx="16633200" cy="4188600"/>
          </a:xfrm>
          <a:prstGeom prst="rect">
            <a:avLst/>
          </a:prstGeom>
          <a:noFill/>
          <a:ln cap="flat" cmpd="sng" w="2857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