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F544A2-BF40-4A4E-8B88-8AFB9F32DF57}">
  <a:tblStyle styleId="{7EF544A2-BF40-4A4E-8B88-8AFB9F32D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c58c30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c58c30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c58c308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c58c308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c134edd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c134edd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c58c308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c58c308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ctrTitle"/>
          </p:nvPr>
        </p:nvSpPr>
        <p:spPr>
          <a:xfrm>
            <a:off x="187863" y="1326625"/>
            <a:ext cx="4113000" cy="9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Rusting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229488" y="222513"/>
            <a:ext cx="41130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Separate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C10 Using Resources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229488" y="4557888"/>
            <a:ext cx="1975500" cy="3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Offer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" type="subTitle"/>
          </p:nvPr>
        </p:nvSpPr>
        <p:spPr>
          <a:xfrm>
            <a:off x="391825" y="1211500"/>
            <a:ext cx="46713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Answer the following questions: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7"/>
          <p:cNvSpPr txBox="1"/>
          <p:nvPr>
            <p:ph idx="3" type="body"/>
          </p:nvPr>
        </p:nvSpPr>
        <p:spPr>
          <a:xfrm>
            <a:off x="391825" y="1907000"/>
            <a:ext cx="8226000" cy="24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What is corrosion?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What is needed for rusting to occur?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What is the equation for rusting?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What can happen to iron products as a result of corrosion?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In a rusting experiment, why would a test tube which has an iron nail, air and no water also contain calcium chloride?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33" name="Google Shape;133;p27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- Recall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" type="subTitle"/>
          </p:nvPr>
        </p:nvSpPr>
        <p:spPr>
          <a:xfrm>
            <a:off x="391825" y="1211500"/>
            <a:ext cx="46713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Answer the following questions: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8"/>
          <p:cNvSpPr txBox="1"/>
          <p:nvPr>
            <p:ph idx="3" type="body"/>
          </p:nvPr>
        </p:nvSpPr>
        <p:spPr>
          <a:xfrm>
            <a:off x="391825" y="1907000"/>
            <a:ext cx="8226000" cy="24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List 4 ways in which rusting can be prevented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What is meant by galvanised?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Which metal is more reactive - zinc or iron?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Name an alternative metal which could be used as sacrificial protection instead of zinc</a:t>
            </a:r>
            <a:endParaRPr sz="1400">
              <a:solidFill>
                <a:srgbClr val="434343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GB" sz="1400">
                <a:solidFill>
                  <a:srgbClr val="434343"/>
                </a:solidFill>
              </a:rPr>
              <a:t>What happens in terms of electrons during oxidation?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- Recall questions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229516" y="222525"/>
            <a:ext cx="74856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Independent task - interpreting data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148" name="Google Shape;148;p29"/>
          <p:cNvGraphicFramePr/>
          <p:nvPr/>
        </p:nvGraphicFramePr>
        <p:xfrm>
          <a:off x="458975" y="10079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{7EF544A2-BF40-4A4E-8B88-8AFB9F32DF57}</a:tableStyleId>
              </a:tblPr>
              <a:tblGrid>
                <a:gridCol w="1539375"/>
                <a:gridCol w="1210475"/>
                <a:gridCol w="1695800"/>
              </a:tblGrid>
              <a:tr h="67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tube</a:t>
                      </a:r>
                      <a:endParaRPr b="1"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 of nail in grams</a:t>
                      </a:r>
                      <a:endParaRPr b="1"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 of nail after 7 days in grams</a:t>
                      </a:r>
                      <a:endParaRPr b="1"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6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1 - Iron nail + water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8.95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62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2 - Iron nail + dry air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8.45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8.45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70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3 - Iron nail + boiled water + oil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8.51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8.51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70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4 - Painted iron nail + scratch + water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9.4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9.52</a:t>
                      </a:r>
                      <a:endParaRPr sz="1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149" name="Google Shape;149;p29"/>
          <p:cNvSpPr txBox="1"/>
          <p:nvPr>
            <p:ph idx="4294967295" type="subTitle"/>
          </p:nvPr>
        </p:nvSpPr>
        <p:spPr>
          <a:xfrm>
            <a:off x="4989975" y="1360875"/>
            <a:ext cx="4049100" cy="4410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 Answer the following questions :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4989963" y="1801875"/>
            <a:ext cx="3972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nail most increased in mass?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nail/s didn’t increase in mass?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why the nail in test tube 2 didn’t increase in mass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By how much did the nail in test tube 4 increase in mass? 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why the nail in test tube 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didn’t increase in mass 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