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EA9311-C6C0-4C90-A300-2F211949B12F}">
  <a:tblStyle styleId="{C1EA9311-C6C0-4C90-A300-2F211949B12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b79191f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b79191f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458975" y="1438150"/>
            <a:ext cx="65031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solidFill>
                  <a:schemeClr val="dk2"/>
                </a:solidFill>
              </a:rPr>
              <a:t>Draw Graphs of Simple Cubic Functions Using Tables of Values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4294967295" type="subTitle"/>
          </p:nvPr>
        </p:nvSpPr>
        <p:spPr>
          <a:xfrm>
            <a:off x="458975" y="3736738"/>
            <a:ext cx="7539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/>
        </p:nvSpPr>
        <p:spPr>
          <a:xfrm>
            <a:off x="458724" y="982680"/>
            <a:ext cx="4076400" cy="3960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14" r="-31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Draw graphs of simple cubic functions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" name="Google Shape;42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8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44" name="Google Shape;44;p8"/>
          <p:cNvGraphicFramePr/>
          <p:nvPr/>
        </p:nvGraphicFramePr>
        <p:xfrm>
          <a:off x="583795" y="13109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{C1EA9311-C6C0-4C90-A300-2F211949B12F}</a:tableStyleId>
              </a:tblPr>
              <a:tblGrid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</a:tblGrid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5" name="Google Shape;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4269" y="2248865"/>
            <a:ext cx="2183442" cy="217074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/>
        </p:nvSpPr>
        <p:spPr>
          <a:xfrm>
            <a:off x="4705150" y="982680"/>
            <a:ext cx="4133400" cy="3960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66" r="-91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47" name="Google Shape;47;p8"/>
          <p:cNvGraphicFramePr/>
          <p:nvPr/>
        </p:nvGraphicFramePr>
        <p:xfrm>
          <a:off x="4858746" y="13109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{C1EA9311-C6C0-4C90-A300-2F211949B12F}</a:tableStyleId>
              </a:tblPr>
              <a:tblGrid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</a:tblGrid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" name="Google Shape;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4970" y="2248865"/>
            <a:ext cx="2183442" cy="217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/>
        </p:nvSpPr>
        <p:spPr>
          <a:xfrm>
            <a:off x="458974" y="924805"/>
            <a:ext cx="4076346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14" r="0" t="-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Draw graphs of simple cubic functions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4733925" y="924805"/>
            <a:ext cx="4133450" cy="39609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65" r="-2759" t="-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58" name="Google Shape;58;p9"/>
          <p:cNvGraphicFramePr/>
          <p:nvPr/>
        </p:nvGraphicFramePr>
        <p:xfrm>
          <a:off x="524269" y="26462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{C1EA9311-C6C0-4C90-A300-2F211949B12F}</a:tableStyleId>
              </a:tblPr>
              <a:tblGrid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</a:tblGrid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Google Shape;59;p9"/>
          <p:cNvGraphicFramePr/>
          <p:nvPr/>
        </p:nvGraphicFramePr>
        <p:xfrm>
          <a:off x="524269" y="36879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{C1EA9311-C6C0-4C90-A300-2F211949B12F}</a:tableStyleId>
              </a:tblPr>
              <a:tblGrid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</a:tblGrid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" name="Google Shape;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0379" y="1629638"/>
            <a:ext cx="2183442" cy="217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/>
        </p:nvSpPr>
        <p:spPr>
          <a:xfrm>
            <a:off x="468400" y="959843"/>
            <a:ext cx="4195808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717" r="0" t="-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Draw graphs of simple cubic functions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9" name="Google Shape;69;p10"/>
          <p:cNvGraphicFramePr/>
          <p:nvPr/>
        </p:nvGraphicFramePr>
        <p:xfrm>
          <a:off x="468400" y="13267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{C1EA9311-C6C0-4C90-A300-2F211949B12F}</a:tableStyleId>
              </a:tblPr>
              <a:tblGrid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</a:tblGrid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0787" y="2211831"/>
            <a:ext cx="2047025" cy="2065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458974" y="924805"/>
            <a:ext cx="4076346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1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Draw graphs of simple cubic functions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86" name="Google Shape;86;p12"/>
          <p:cNvGraphicFramePr/>
          <p:nvPr/>
        </p:nvGraphicFramePr>
        <p:xfrm>
          <a:off x="583795" y="13109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{C1EA9311-C6C0-4C90-A300-2F211949B12F}</a:tableStyleId>
              </a:tblPr>
              <a:tblGrid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</a:tblGrid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7" name="Google Shape;8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4269" y="2151740"/>
            <a:ext cx="2183442" cy="217074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/>
        </p:nvSpPr>
        <p:spPr>
          <a:xfrm>
            <a:off x="4733925" y="924805"/>
            <a:ext cx="4133450" cy="39609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89" name="Google Shape;89;p12"/>
          <p:cNvGraphicFramePr/>
          <p:nvPr/>
        </p:nvGraphicFramePr>
        <p:xfrm>
          <a:off x="4858746" y="13109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{C1EA9311-C6C0-4C90-A300-2F211949B12F}</a:tableStyleId>
              </a:tblPr>
              <a:tblGrid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</a:tblGrid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0" name="Google Shape;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8785" y="2151740"/>
            <a:ext cx="2183442" cy="217074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1098817" y="157141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-27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1567849" y="157141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-8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2110240" y="157141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2590132" y="157141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3091150" y="157141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3536609" y="157141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3994781" y="1567504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27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5383269" y="1573090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27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5852301" y="1573090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6394692" y="1573090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6874584" y="1573090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7375602" y="1573090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7821061" y="1573090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-8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8265669" y="1573523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-27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2"/>
          <p:cNvSpPr txBox="1"/>
          <p:nvPr/>
        </p:nvSpPr>
        <p:spPr>
          <a:xfrm>
            <a:off x="1203223" y="4057629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1521132" y="3465219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1844474" y="3238500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2167816" y="3192777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2453529" y="3149385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2767808" y="2946032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11" name="Google Shape;111;p12"/>
          <p:cNvSpPr txBox="1"/>
          <p:nvPr/>
        </p:nvSpPr>
        <p:spPr>
          <a:xfrm>
            <a:off x="3090148" y="2339569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12" name="Google Shape;112;p12"/>
          <p:cNvSpPr txBox="1"/>
          <p:nvPr/>
        </p:nvSpPr>
        <p:spPr>
          <a:xfrm>
            <a:off x="5406455" y="2339570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13" name="Google Shape;113;p12"/>
          <p:cNvSpPr txBox="1"/>
          <p:nvPr/>
        </p:nvSpPr>
        <p:spPr>
          <a:xfrm>
            <a:off x="5729797" y="2954094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14" name="Google Shape;114;p12"/>
          <p:cNvSpPr txBox="1"/>
          <p:nvPr/>
        </p:nvSpPr>
        <p:spPr>
          <a:xfrm>
            <a:off x="6063315" y="3149385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15" name="Google Shape;115;p12"/>
          <p:cNvSpPr txBox="1"/>
          <p:nvPr/>
        </p:nvSpPr>
        <p:spPr>
          <a:xfrm>
            <a:off x="6386657" y="3189792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16" name="Google Shape;116;p12"/>
          <p:cNvSpPr txBox="1"/>
          <p:nvPr/>
        </p:nvSpPr>
        <p:spPr>
          <a:xfrm>
            <a:off x="6682984" y="3238500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17" name="Google Shape;117;p12"/>
          <p:cNvSpPr txBox="1"/>
          <p:nvPr/>
        </p:nvSpPr>
        <p:spPr>
          <a:xfrm>
            <a:off x="7004294" y="3454487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18" name="Google Shape;118;p12"/>
          <p:cNvSpPr txBox="1"/>
          <p:nvPr/>
        </p:nvSpPr>
        <p:spPr>
          <a:xfrm>
            <a:off x="7287839" y="4057629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19" name="Google Shape;119;p12"/>
          <p:cNvSpPr/>
          <p:nvPr/>
        </p:nvSpPr>
        <p:spPr>
          <a:xfrm>
            <a:off x="1329338" y="2466575"/>
            <a:ext cx="1890272" cy="1744275"/>
          </a:xfrm>
          <a:custGeom>
            <a:rect b="b" l="l" r="r" t="t"/>
            <a:pathLst>
              <a:path extrusionOk="0" h="1744275" w="1890272">
                <a:moveTo>
                  <a:pt x="1890272" y="0"/>
                </a:moveTo>
                <a:cubicBezTo>
                  <a:pt x="1778213" y="236284"/>
                  <a:pt x="1666155" y="472568"/>
                  <a:pt x="1559859" y="607038"/>
                </a:cubicBezTo>
                <a:cubicBezTo>
                  <a:pt x="1453563" y="741508"/>
                  <a:pt x="1356231" y="767122"/>
                  <a:pt x="1252497" y="806823"/>
                </a:cubicBezTo>
                <a:cubicBezTo>
                  <a:pt x="1148762" y="846524"/>
                  <a:pt x="1039906" y="829875"/>
                  <a:pt x="937452" y="845243"/>
                </a:cubicBezTo>
                <a:cubicBezTo>
                  <a:pt x="834998" y="860611"/>
                  <a:pt x="742790" y="852928"/>
                  <a:pt x="637775" y="899032"/>
                </a:cubicBezTo>
                <a:cubicBezTo>
                  <a:pt x="532760" y="945136"/>
                  <a:pt x="413657" y="980995"/>
                  <a:pt x="307361" y="1121869"/>
                </a:cubicBezTo>
                <a:cubicBezTo>
                  <a:pt x="201065" y="1262743"/>
                  <a:pt x="100532" y="1503509"/>
                  <a:pt x="0" y="1744275"/>
                </a:cubicBezTo>
              </a:path>
            </a:pathLst>
          </a:cu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5540188" y="2466575"/>
            <a:ext cx="1874904" cy="1728907"/>
          </a:xfrm>
          <a:custGeom>
            <a:rect b="b" l="l" r="r" t="t"/>
            <a:pathLst>
              <a:path extrusionOk="0" h="1728907" w="1874904">
                <a:moveTo>
                  <a:pt x="0" y="0"/>
                </a:moveTo>
                <a:cubicBezTo>
                  <a:pt x="99893" y="239485"/>
                  <a:pt x="199786" y="478971"/>
                  <a:pt x="307362" y="614722"/>
                </a:cubicBezTo>
                <a:cubicBezTo>
                  <a:pt x="414939" y="750473"/>
                  <a:pt x="535321" y="774806"/>
                  <a:pt x="645459" y="814507"/>
                </a:cubicBezTo>
                <a:cubicBezTo>
                  <a:pt x="755597" y="854208"/>
                  <a:pt x="968188" y="852928"/>
                  <a:pt x="968188" y="852928"/>
                </a:cubicBezTo>
                <a:cubicBezTo>
                  <a:pt x="1073203" y="865735"/>
                  <a:pt x="1170535" y="845244"/>
                  <a:pt x="1275550" y="891348"/>
                </a:cubicBezTo>
                <a:cubicBezTo>
                  <a:pt x="1380565" y="937452"/>
                  <a:pt x="1498387" y="989960"/>
                  <a:pt x="1598279" y="1129553"/>
                </a:cubicBezTo>
                <a:cubicBezTo>
                  <a:pt x="1698171" y="1269146"/>
                  <a:pt x="1832642" y="1632857"/>
                  <a:pt x="1874904" y="1728907"/>
                </a:cubicBezTo>
              </a:path>
            </a:pathLst>
          </a:cu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/>
        </p:nvSpPr>
        <p:spPr>
          <a:xfrm>
            <a:off x="458974" y="924805"/>
            <a:ext cx="4076346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89" r="0" t="-1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6" name="Google Shape;126;p13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Draw graphs of simple cubic functions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4733925" y="924805"/>
            <a:ext cx="4133450" cy="39609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65" r="-2759" t="-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130" name="Google Shape;130;p13"/>
          <p:cNvGraphicFramePr/>
          <p:nvPr/>
        </p:nvGraphicFramePr>
        <p:xfrm>
          <a:off x="524269" y="26462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{C1EA9311-C6C0-4C90-A300-2F211949B12F}</a:tableStyleId>
              </a:tblPr>
              <a:tblGrid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</a:tblGrid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1" name="Google Shape;131;p13"/>
          <p:cNvGraphicFramePr/>
          <p:nvPr/>
        </p:nvGraphicFramePr>
        <p:xfrm>
          <a:off x="524269" y="36284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{C1EA9311-C6C0-4C90-A300-2F211949B12F}</a:tableStyleId>
              </a:tblPr>
              <a:tblGrid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</a:tblGrid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0379" y="1629638"/>
            <a:ext cx="2183442" cy="217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/>
          <p:nvPr/>
        </p:nvSpPr>
        <p:spPr>
          <a:xfrm>
            <a:off x="1074787" y="2910762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-25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543819" y="2910762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-6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2086210" y="2910762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2566102" y="2910762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3028481" y="2910762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3512579" y="2910762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3970751" y="2906850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29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1036148" y="3873833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-29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1505180" y="3873833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-10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2" name="Google Shape;142;p13"/>
          <p:cNvSpPr txBox="1"/>
          <p:nvPr/>
        </p:nvSpPr>
        <p:spPr>
          <a:xfrm>
            <a:off x="2047571" y="3873833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2527463" y="3873833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3028481" y="3873833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3473940" y="3873833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3932112" y="3869921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6770033" y="2715011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6780030" y="2555963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7079614" y="2516576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7079614" y="2366843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7402956" y="1779371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7402956" y="1894460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6456688" y="2609538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6456688" y="2724627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6148793" y="2647708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6148793" y="2762797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5822726" y="2870757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5822726" y="2985846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59" name="Google Shape;159;p13"/>
          <p:cNvSpPr txBox="1"/>
          <p:nvPr/>
        </p:nvSpPr>
        <p:spPr>
          <a:xfrm>
            <a:off x="5499384" y="3455861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5499384" y="3570950"/>
            <a:ext cx="3233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5609345" y="1905640"/>
            <a:ext cx="1921008" cy="1682804"/>
          </a:xfrm>
          <a:custGeom>
            <a:rect b="b" l="l" r="r" t="t"/>
            <a:pathLst>
              <a:path extrusionOk="0" h="1682804" w="1921008">
                <a:moveTo>
                  <a:pt x="1921008" y="0"/>
                </a:moveTo>
                <a:cubicBezTo>
                  <a:pt x="1812151" y="227319"/>
                  <a:pt x="1703294" y="454639"/>
                  <a:pt x="1598279" y="583987"/>
                </a:cubicBezTo>
                <a:cubicBezTo>
                  <a:pt x="1493264" y="713335"/>
                  <a:pt x="1394652" y="735106"/>
                  <a:pt x="1290917" y="776088"/>
                </a:cubicBezTo>
                <a:cubicBezTo>
                  <a:pt x="1187182" y="817070"/>
                  <a:pt x="1080887" y="814508"/>
                  <a:pt x="975872" y="829876"/>
                </a:cubicBezTo>
                <a:cubicBezTo>
                  <a:pt x="870857" y="845244"/>
                  <a:pt x="768402" y="823473"/>
                  <a:pt x="660826" y="868296"/>
                </a:cubicBezTo>
                <a:cubicBezTo>
                  <a:pt x="553250" y="913119"/>
                  <a:pt x="440551" y="963066"/>
                  <a:pt x="330413" y="1098817"/>
                </a:cubicBezTo>
                <a:cubicBezTo>
                  <a:pt x="220275" y="1234568"/>
                  <a:pt x="110137" y="1458686"/>
                  <a:pt x="0" y="1682804"/>
                </a:cubicBezTo>
              </a:path>
            </a:pathLst>
          </a:cu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5623107" y="2011611"/>
            <a:ext cx="1921008" cy="1682804"/>
          </a:xfrm>
          <a:custGeom>
            <a:rect b="b" l="l" r="r" t="t"/>
            <a:pathLst>
              <a:path extrusionOk="0" h="1682804" w="1921008">
                <a:moveTo>
                  <a:pt x="1921008" y="0"/>
                </a:moveTo>
                <a:cubicBezTo>
                  <a:pt x="1812151" y="227319"/>
                  <a:pt x="1703294" y="454639"/>
                  <a:pt x="1598279" y="583987"/>
                </a:cubicBezTo>
                <a:cubicBezTo>
                  <a:pt x="1493264" y="713335"/>
                  <a:pt x="1394652" y="735106"/>
                  <a:pt x="1290917" y="776088"/>
                </a:cubicBezTo>
                <a:cubicBezTo>
                  <a:pt x="1187182" y="817070"/>
                  <a:pt x="1080887" y="814508"/>
                  <a:pt x="975872" y="829876"/>
                </a:cubicBezTo>
                <a:cubicBezTo>
                  <a:pt x="870857" y="845244"/>
                  <a:pt x="768402" y="823473"/>
                  <a:pt x="660826" y="868296"/>
                </a:cubicBezTo>
                <a:cubicBezTo>
                  <a:pt x="553250" y="913119"/>
                  <a:pt x="440551" y="963066"/>
                  <a:pt x="330413" y="1098817"/>
                </a:cubicBezTo>
                <a:cubicBezTo>
                  <a:pt x="220275" y="1234568"/>
                  <a:pt x="110137" y="1458686"/>
                  <a:pt x="0" y="1682804"/>
                </a:cubicBezTo>
              </a:path>
            </a:pathLst>
          </a:cu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4728694" y="4283997"/>
            <a:ext cx="407634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E.G The curve is the same shape they cross y-axis at different points.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374924" y="1784193"/>
            <a:ext cx="807030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E.G They both pass through the origin and have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same absolute values. The graph is reflected on the x-axis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/>
          <p:nvPr/>
        </p:nvSpPr>
        <p:spPr>
          <a:xfrm>
            <a:off x="468400" y="959843"/>
            <a:ext cx="4195808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717" r="0" t="-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70" name="Google Shape;17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0787" y="2211831"/>
            <a:ext cx="2047025" cy="20650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4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Draw graphs of simple cubic functions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174" name="Google Shape;174;p14"/>
          <p:cNvGraphicFramePr/>
          <p:nvPr/>
        </p:nvGraphicFramePr>
        <p:xfrm>
          <a:off x="468400" y="13267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{C1EA9311-C6C0-4C90-A300-2F211949B12F}</a:tableStyleId>
              </a:tblPr>
              <a:tblGrid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  <a:gridCol w="478275"/>
              </a:tblGrid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14"/>
          <p:cNvSpPr txBox="1"/>
          <p:nvPr/>
        </p:nvSpPr>
        <p:spPr>
          <a:xfrm>
            <a:off x="3015982" y="2221678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76" name="Google Shape;176;p14"/>
          <p:cNvSpPr txBox="1"/>
          <p:nvPr/>
        </p:nvSpPr>
        <p:spPr>
          <a:xfrm>
            <a:off x="1020026" y="159276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-15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1489058" y="159276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2031449" y="159276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9" name="Google Shape;179;p14"/>
          <p:cNvSpPr txBox="1"/>
          <p:nvPr/>
        </p:nvSpPr>
        <p:spPr>
          <a:xfrm>
            <a:off x="2511341" y="159276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2973720" y="159276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1" name="Google Shape;181;p14"/>
          <p:cNvSpPr txBox="1"/>
          <p:nvPr/>
        </p:nvSpPr>
        <p:spPr>
          <a:xfrm>
            <a:off x="3457818" y="1592766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2" name="Google Shape;182;p14"/>
          <p:cNvSpPr txBox="1"/>
          <p:nvPr/>
        </p:nvSpPr>
        <p:spPr>
          <a:xfrm>
            <a:off x="3915990" y="1588854"/>
            <a:ext cx="55325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2739357" y="3142469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2137008" y="3132713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2434262" y="3307772"/>
            <a:ext cx="3095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86" name="Google Shape;186;p14"/>
          <p:cNvSpPr txBox="1"/>
          <p:nvPr/>
        </p:nvSpPr>
        <p:spPr>
          <a:xfrm>
            <a:off x="1854031" y="2948954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87" name="Google Shape;187;p14"/>
          <p:cNvSpPr txBox="1"/>
          <p:nvPr/>
        </p:nvSpPr>
        <p:spPr>
          <a:xfrm>
            <a:off x="1561386" y="3145243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88" name="Google Shape;188;p14"/>
          <p:cNvSpPr txBox="1"/>
          <p:nvPr/>
        </p:nvSpPr>
        <p:spPr>
          <a:xfrm>
            <a:off x="1254695" y="4008178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1383126" y="2397418"/>
            <a:ext cx="1775012" cy="1775012"/>
          </a:xfrm>
          <a:custGeom>
            <a:rect b="b" l="l" r="r" t="t"/>
            <a:pathLst>
              <a:path extrusionOk="0" h="1775012" w="1775012">
                <a:moveTo>
                  <a:pt x="1775012" y="0"/>
                </a:moveTo>
                <a:cubicBezTo>
                  <a:pt x="1689207" y="352825"/>
                  <a:pt x="1603402" y="705651"/>
                  <a:pt x="1506071" y="883664"/>
                </a:cubicBezTo>
                <a:cubicBezTo>
                  <a:pt x="1408740" y="1061677"/>
                  <a:pt x="1294759" y="1068081"/>
                  <a:pt x="1191025" y="1068081"/>
                </a:cubicBezTo>
                <a:cubicBezTo>
                  <a:pt x="1087291" y="1068081"/>
                  <a:pt x="982276" y="943856"/>
                  <a:pt x="883664" y="883664"/>
                </a:cubicBezTo>
                <a:cubicBezTo>
                  <a:pt x="785052" y="823473"/>
                  <a:pt x="695405" y="706932"/>
                  <a:pt x="599355" y="706932"/>
                </a:cubicBezTo>
                <a:cubicBezTo>
                  <a:pt x="503305" y="706932"/>
                  <a:pt x="407253" y="705651"/>
                  <a:pt x="307361" y="883664"/>
                </a:cubicBezTo>
                <a:cubicBezTo>
                  <a:pt x="207469" y="1061677"/>
                  <a:pt x="103734" y="1418344"/>
                  <a:pt x="0" y="1775012"/>
                </a:cubicBezTo>
              </a:path>
            </a:pathLst>
          </a:cu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