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FA3A4F-D0E1-43A5-BE6B-0D84D33E9DCC}">
  <a:tblStyle styleId="{78FA3A4F-D0E1-43A5-BE6B-0D84D33E9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5f14a07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5f14a07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f1ae82d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f1ae82d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5f14a07d2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5f14a07d2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811c618b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811c618b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5960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Celebrations and festivals (Part 1/2)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a range of tenses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Karmi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6989125" y="8746125"/>
            <a:ext cx="1299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225" y="6036666"/>
            <a:ext cx="1238250" cy="138315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205625" y="7629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[v]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2401300" y="51435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Vater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3944600" y="762000"/>
            <a:ext cx="300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voll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459975" y="5143500"/>
            <a:ext cx="4569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vor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205100" y="762900"/>
            <a:ext cx="300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positi</a:t>
            </a:r>
            <a:r>
              <a:rPr lang="en-GB" sz="54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sz="5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090550" y="5143500"/>
            <a:ext cx="3000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5150700" y="66394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vergessen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95" name="Google Shape;95;p15"/>
          <p:cNvSpPr/>
          <p:nvPr/>
        </p:nvSpPr>
        <p:spPr>
          <a:xfrm>
            <a:off x="4907500" y="762000"/>
            <a:ext cx="6791400" cy="5702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100" y="2517050"/>
            <a:ext cx="3297170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4600" y="6979350"/>
            <a:ext cx="1630056" cy="20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5450" y="2028825"/>
            <a:ext cx="2031300" cy="20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2050" y="7065125"/>
            <a:ext cx="1429800" cy="1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11018" y="7084935"/>
            <a:ext cx="1429800" cy="140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65048" y="6639400"/>
            <a:ext cx="2179934" cy="2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26075" y="2053695"/>
            <a:ext cx="1630050" cy="2310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6"/>
          <p:cNvGraphicFramePr/>
          <p:nvPr/>
        </p:nvGraphicFramePr>
        <p:xfrm>
          <a:off x="1573825" y="41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{78FA3A4F-D0E1-43A5-BE6B-0D84D33E9DCC}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feiern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celebrate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verbringen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spend (time)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Weihnachten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Christmas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Ostern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Easter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Silvester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Year’s Eve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Maitag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day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Karneval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Karneval (specific to north Germany)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Opferfest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Eid al-Adha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Chanukah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Chanukah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Fest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party/celebration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5900" y="242651"/>
            <a:ext cx="2284750" cy="22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2050425" y="761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a range of tenses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71150" y="2876300"/>
            <a:ext cx="30255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Perfect:</a:t>
            </a:r>
            <a:br>
              <a:rPr b="1" lang="en-GB"/>
            </a:b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b="1" lang="en-GB"/>
              <a:t>Present:</a:t>
            </a:r>
            <a:br>
              <a:rPr b="1" lang="en-GB"/>
            </a:b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br>
              <a:rPr b="1" lang="en-GB"/>
            </a:br>
            <a:r>
              <a:rPr b="1" lang="en-GB"/>
              <a:t>Future:</a:t>
            </a:r>
            <a:br>
              <a:rPr lang="en-GB"/>
            </a:b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56125" y="2647700"/>
            <a:ext cx="135135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Ich </a:t>
            </a:r>
            <a:r>
              <a:rPr b="1" lang="en-GB"/>
              <a:t>habe </a:t>
            </a:r>
            <a:r>
              <a:rPr lang="en-GB"/>
              <a:t>Schokolade </a:t>
            </a:r>
            <a:r>
              <a:rPr lang="en-GB"/>
              <a:t> </a:t>
            </a:r>
            <a:r>
              <a:rPr b="1" lang="en-GB"/>
              <a:t>gegessen</a:t>
            </a:r>
            <a:r>
              <a:rPr lang="en-GB"/>
              <a:t>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Ich feier</a:t>
            </a:r>
            <a:r>
              <a:rPr b="1" lang="en-GB"/>
              <a:t>e</a:t>
            </a:r>
            <a:r>
              <a:rPr lang="en-GB"/>
              <a:t> gern Karneval.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br>
              <a:rPr lang="en-GB"/>
            </a:br>
            <a:r>
              <a:rPr lang="en-GB"/>
              <a:t>Ich </a:t>
            </a:r>
            <a:r>
              <a:rPr b="1" lang="en-GB"/>
              <a:t>w</a:t>
            </a:r>
            <a:r>
              <a:rPr b="1" lang="en-GB" u="sng"/>
              <a:t>e</a:t>
            </a:r>
            <a:r>
              <a:rPr b="1" lang="en-GB"/>
              <a:t>rde </a:t>
            </a:r>
            <a:r>
              <a:rPr lang="en-GB"/>
              <a:t>Zeit mit Familie</a:t>
            </a:r>
            <a:r>
              <a:rPr lang="en-GB"/>
              <a:t> </a:t>
            </a:r>
            <a:r>
              <a:rPr b="1" lang="en-GB"/>
              <a:t>verbringen</a:t>
            </a:r>
            <a:r>
              <a:rPr lang="en-GB"/>
              <a:t>.</a:t>
            </a:r>
            <a:br>
              <a:rPr lang="en-GB"/>
            </a:b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44" y="449050"/>
            <a:ext cx="1400676" cy="14019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10115550" y="1964525"/>
            <a:ext cx="8079600" cy="2314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Don’t forget you need a form of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haben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sein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and a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at the end of the sentence. Remember regular past participles add a ‘ge’ and end in ‘t’ and irregular often end in ‘en’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8163775" y="4914900"/>
            <a:ext cx="9605100" cy="124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pronoun to identify the verb endings: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-e, -st, -t, -en, -t, -en.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1377675" y="6395300"/>
            <a:ext cx="6696000" cy="2652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Don’t forget you need the present tense of ‘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’ and an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infinitive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at the end of the sentence: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ich werde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er/sie wird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wir werden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2"/>
                </a:solidFill>
              </a:rPr>
              <a:t>Using a range of tenses:</a:t>
            </a:r>
            <a:endParaRPr sz="5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2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AutoNum type="arabicPeriod"/>
            </a:pPr>
            <a:r>
              <a:rPr lang="en-GB" sz="4500">
                <a:solidFill>
                  <a:schemeClr val="dk2"/>
                </a:solidFill>
              </a:rPr>
              <a:t>What do you need for the perfect tense?</a:t>
            </a:r>
            <a:endParaRPr sz="45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AutoNum type="arabicPeriod"/>
            </a:pPr>
            <a:r>
              <a:rPr lang="en-GB" sz="4500">
                <a:solidFill>
                  <a:schemeClr val="dk2"/>
                </a:solidFill>
              </a:rPr>
              <a:t>What are the verb endings in the present?</a:t>
            </a:r>
            <a:endParaRPr sz="45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AutoNum type="arabicPeriod"/>
            </a:pPr>
            <a:r>
              <a:rPr lang="en-GB" sz="4500">
                <a:solidFill>
                  <a:schemeClr val="dk2"/>
                </a:solidFill>
              </a:rPr>
              <a:t>What do you need for the future tense?</a:t>
            </a:r>
            <a:endParaRPr sz="45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AutoNum type="arabicPeriod"/>
            </a:pPr>
            <a:r>
              <a:rPr lang="en-GB" sz="4500">
                <a:solidFill>
                  <a:schemeClr val="dk2"/>
                </a:solidFill>
              </a:rPr>
              <a:t>How do you say: I like celebrating Christmas</a:t>
            </a:r>
            <a:endParaRPr sz="45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AutoNum type="arabicPeriod"/>
            </a:pPr>
            <a:r>
              <a:rPr lang="en-GB" sz="4500">
                <a:solidFill>
                  <a:schemeClr val="dk2"/>
                </a:solidFill>
              </a:rPr>
              <a:t>How do you say: I will celebrate New Year’s Eve with friends.</a:t>
            </a:r>
            <a:endParaRPr sz="4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600">
              <a:solidFill>
                <a:schemeClr val="dk2"/>
              </a:solidFill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4652800" y="3080900"/>
            <a:ext cx="85767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of haben/sein and a past participle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4630625" y="4357700"/>
            <a:ext cx="35667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e, st, t, en, t, en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552800" y="5565575"/>
            <a:ext cx="71778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of werden and an infinitive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4552725" y="6922800"/>
            <a:ext cx="67920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feiere gern Weihnachten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4503150" y="8339775"/>
            <a:ext cx="9734700" cy="54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werde Silvester mit Freunden feiern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