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Montserrat SemiBold"/>
      <p:regular r:id="rId28"/>
      <p:bold r:id="rId29"/>
      <p:italic r:id="rId30"/>
      <p:boldItalic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C5D734-72CD-4C90-AB24-83BBEF13FF94}">
  <a:tblStyle styleId="{29C5D734-72CD-4C90-AB24-83BBEF13FF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SemiBold-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Semi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11" Type="http://schemas.openxmlformats.org/officeDocument/2006/relationships/slide" Target="slides/slide5.xml"/><Relationship Id="rId33" Type="http://schemas.openxmlformats.org/officeDocument/2006/relationships/font" Target="fonts/Montserrat-bold.fntdata"/><Relationship Id="rId10" Type="http://schemas.openxmlformats.org/officeDocument/2006/relationships/slide" Target="slides/slide4.xml"/><Relationship Id="rId32" Type="http://schemas.openxmlformats.org/officeDocument/2006/relationships/font" Target="fonts/Montserrat-regular.fntdata"/><Relationship Id="rId13" Type="http://schemas.openxmlformats.org/officeDocument/2006/relationships/slide" Target="slides/slide7.xml"/><Relationship Id="rId35" Type="http://schemas.openxmlformats.org/officeDocument/2006/relationships/font" Target="fonts/Montserrat-boldItalic.fntdata"/><Relationship Id="rId12" Type="http://schemas.openxmlformats.org/officeDocument/2006/relationships/slide" Target="slides/slide6.xml"/><Relationship Id="rId34" Type="http://schemas.openxmlformats.org/officeDocument/2006/relationships/font" Target="fonts/Montserrat-italic.fntdata"/><Relationship Id="rId15" Type="http://schemas.openxmlformats.org/officeDocument/2006/relationships/slide" Target="slides/slide9.xml"/><Relationship Id="rId37" Type="http://schemas.openxmlformats.org/officeDocument/2006/relationships/font" Target="fonts/MontserratMedium-bold.fntdata"/><Relationship Id="rId14" Type="http://schemas.openxmlformats.org/officeDocument/2006/relationships/slide" Target="slides/slide8.xml"/><Relationship Id="rId36" Type="http://schemas.openxmlformats.org/officeDocument/2006/relationships/font" Target="fonts/MontserratMedium-regular.fntdata"/><Relationship Id="rId17" Type="http://schemas.openxmlformats.org/officeDocument/2006/relationships/slide" Target="slides/slide11.xml"/><Relationship Id="rId39" Type="http://schemas.openxmlformats.org/officeDocument/2006/relationships/font" Target="fonts/MontserratMedium-boldItalic.fntdata"/><Relationship Id="rId16" Type="http://schemas.openxmlformats.org/officeDocument/2006/relationships/slide" Target="slides/slide10.xml"/><Relationship Id="rId38" Type="http://schemas.openxmlformats.org/officeDocument/2006/relationships/font" Target="fonts/MontserratMedium-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c7e527a8b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c7e527a8b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c7e527a8b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c7e527a8b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c7e527a8b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c7e527a8b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c7e527a8b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c7e527a8b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c7e527a8b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c7e527a8b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c7e527a8b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c7e527a8b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c7e527a8b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c7e527a8b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8c7e527a8b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8c7e527a8b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dcad09c0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dcad09c0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c7e527a8b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8c7e527a8b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b850cff9a_0_1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b850cff9a_0_1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8c7e527a8b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8c7e527a8b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8c7e527a8b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8c7e527a8b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dcad09c03_0_10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dcad09c03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dcad09c03_0_1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dcad09c03_0_1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cad09c03_0_1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dcad09c03_0_1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c7e527a8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c7e527a8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c7e527a8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c7e527a8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c7e527a8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c7e527a8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c7e527a8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c7e527a8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75935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International sporting events [3 / 3]</a:t>
            </a:r>
            <a:endParaRPr>
              <a:solidFill>
                <a:srgbClr val="4B3241"/>
              </a:solidFill>
            </a:endParaRPr>
          </a:p>
          <a:p>
            <a:pPr indent="-508000" lvl="0" marL="457200" marR="0" rtl="0" algn="l">
              <a:lnSpc>
                <a:spcPct val="115000"/>
              </a:lnSpc>
              <a:spcBef>
                <a:spcPts val="0"/>
              </a:spcBef>
              <a:spcAft>
                <a:spcPts val="0"/>
              </a:spcAft>
              <a:buClr>
                <a:srgbClr val="4B3241"/>
              </a:buClr>
              <a:buSzPts val="4400"/>
              <a:buChar char="-"/>
            </a:pPr>
            <a:r>
              <a:rPr lang="en-GB">
                <a:solidFill>
                  <a:srgbClr val="4B3241"/>
                </a:solidFill>
              </a:rPr>
              <a:t> word order when giving opinions</a:t>
            </a:r>
            <a:endParaRPr>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 German </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Frau Hopper</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917950" y="890050"/>
            <a:ext cx="14555400" cy="1629000"/>
          </a:xfrm>
          <a:prstGeom prst="rect">
            <a:avLst/>
          </a:prstGeom>
        </p:spPr>
        <p:txBody>
          <a:bodyPr anchorCtr="0" anchor="t" bIns="0" lIns="0" spcFirstLastPara="1" rIns="0" wrap="square" tIns="0">
            <a:noAutofit/>
          </a:bodyPr>
          <a:lstStyle/>
          <a:p>
            <a:pPr indent="-527050" lvl="0" marL="457200" rtl="0" algn="l">
              <a:spcBef>
                <a:spcPts val="0"/>
              </a:spcBef>
              <a:spcAft>
                <a:spcPts val="0"/>
              </a:spcAft>
              <a:buClr>
                <a:schemeClr val="accent3"/>
              </a:buClr>
              <a:buSzPts val="4700"/>
              <a:buAutoNum type="arabicPeriod"/>
            </a:pPr>
            <a:r>
              <a:rPr lang="en-GB" sz="4700">
                <a:solidFill>
                  <a:srgbClr val="002060"/>
                </a:solidFill>
              </a:rPr>
              <a:t>Bringe den Satz in die richtige Reihenfolge!</a:t>
            </a:r>
            <a:r>
              <a:rPr lang="en-GB" sz="4700">
                <a:solidFill>
                  <a:schemeClr val="accent2"/>
                </a:solidFill>
              </a:rPr>
              <a:t> </a:t>
            </a:r>
            <a:endParaRPr sz="4700">
              <a:solidFill>
                <a:schemeClr val="accent2"/>
              </a:solidFill>
            </a:endParaRPr>
          </a:p>
        </p:txBody>
      </p:sp>
      <p:sp>
        <p:nvSpPr>
          <p:cNvPr id="194" name="Google Shape;194;p23"/>
          <p:cNvSpPr txBox="1"/>
          <p:nvPr>
            <p:ph idx="1" type="body"/>
          </p:nvPr>
        </p:nvSpPr>
        <p:spPr>
          <a:xfrm>
            <a:off x="918000" y="2876300"/>
            <a:ext cx="164520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finde </a:t>
            </a:r>
            <a:r>
              <a:rPr i="1" lang="en-GB" sz="5000" u="sng"/>
              <a:t>ich</a:t>
            </a:r>
            <a:r>
              <a:rPr i="1" lang="en-GB" sz="5000"/>
              <a:t> die Spiele toll sind.</a:t>
            </a:r>
            <a:r>
              <a:rPr i="1" lang="en-GB" sz="5000"/>
              <a:t> </a:t>
            </a:r>
            <a:endParaRPr i="1" sz="5000"/>
          </a:p>
        </p:txBody>
      </p:sp>
      <p:pic>
        <p:nvPicPr>
          <p:cNvPr id="195" name="Google Shape;195;p23"/>
          <p:cNvPicPr preferRelativeResize="0"/>
          <p:nvPr/>
        </p:nvPicPr>
        <p:blipFill>
          <a:blip r:embed="rId3">
            <a:alphaModFix/>
          </a:blip>
          <a:stretch>
            <a:fillRect/>
          </a:stretch>
        </p:blipFill>
        <p:spPr>
          <a:xfrm>
            <a:off x="13168450" y="1952625"/>
            <a:ext cx="4905250" cy="4905250"/>
          </a:xfrm>
          <a:prstGeom prst="rect">
            <a:avLst/>
          </a:prstGeom>
          <a:noFill/>
          <a:ln>
            <a:noFill/>
          </a:ln>
        </p:spPr>
      </p:pic>
      <p:sp>
        <p:nvSpPr>
          <p:cNvPr id="196" name="Google Shape;196;p23"/>
          <p:cNvSpPr txBox="1"/>
          <p:nvPr/>
        </p:nvSpPr>
        <p:spPr>
          <a:xfrm>
            <a:off x="903450" y="4283938"/>
            <a:ext cx="6077700" cy="8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Is there a ‘dass’ in the sentence?</a:t>
            </a:r>
            <a:endParaRPr sz="2800">
              <a:solidFill>
                <a:schemeClr val="dk2"/>
              </a:solidFill>
              <a:latin typeface="Montserrat"/>
              <a:ea typeface="Montserrat"/>
              <a:cs typeface="Montserrat"/>
              <a:sym typeface="Montserrat"/>
            </a:endParaRPr>
          </a:p>
        </p:txBody>
      </p:sp>
      <p:sp>
        <p:nvSpPr>
          <p:cNvPr id="197" name="Google Shape;197;p23"/>
          <p:cNvSpPr txBox="1"/>
          <p:nvPr/>
        </p:nvSpPr>
        <p:spPr>
          <a:xfrm>
            <a:off x="876000" y="5256425"/>
            <a:ext cx="6132600" cy="7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Have I remembered the comma?</a:t>
            </a:r>
            <a:endParaRPr sz="2800">
              <a:solidFill>
                <a:schemeClr val="dk2"/>
              </a:solidFill>
              <a:latin typeface="Montserrat"/>
              <a:ea typeface="Montserrat"/>
              <a:cs typeface="Montserrat"/>
              <a:sym typeface="Montserrat"/>
            </a:endParaRPr>
          </a:p>
        </p:txBody>
      </p:sp>
      <p:sp>
        <p:nvSpPr>
          <p:cNvPr id="198" name="Google Shape;198;p23"/>
          <p:cNvSpPr txBox="1"/>
          <p:nvPr/>
        </p:nvSpPr>
        <p:spPr>
          <a:xfrm>
            <a:off x="1040325" y="7556125"/>
            <a:ext cx="11549400" cy="15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Ich finde, die Spiele sind toll.</a:t>
            </a:r>
            <a:endParaRPr i="1" sz="5000">
              <a:solidFill>
                <a:schemeClr val="dk2"/>
              </a:solidFill>
              <a:latin typeface="Montserrat"/>
              <a:ea typeface="Montserrat"/>
              <a:cs typeface="Montserrat"/>
              <a:sym typeface="Montserrat"/>
            </a:endParaRPr>
          </a:p>
        </p:txBody>
      </p:sp>
      <p:sp>
        <p:nvSpPr>
          <p:cNvPr id="199" name="Google Shape;199;p23"/>
          <p:cNvSpPr txBox="1"/>
          <p:nvPr/>
        </p:nvSpPr>
        <p:spPr>
          <a:xfrm>
            <a:off x="930825" y="6269400"/>
            <a:ext cx="6351600" cy="8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Where does the verb go?</a:t>
            </a:r>
            <a:endParaRPr sz="28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917950" y="890050"/>
            <a:ext cx="155631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rgbClr val="002060"/>
                </a:solidFill>
              </a:rPr>
              <a:t>2. </a:t>
            </a:r>
            <a:r>
              <a:rPr lang="en-GB" sz="4700">
                <a:solidFill>
                  <a:srgbClr val="002060"/>
                </a:solidFill>
              </a:rPr>
              <a:t>Bringe den Satz in die richtige Reihenfolge!</a:t>
            </a:r>
            <a:r>
              <a:rPr lang="en-GB" sz="4700">
                <a:solidFill>
                  <a:schemeClr val="accent2"/>
                </a:solidFill>
              </a:rPr>
              <a:t> </a:t>
            </a:r>
            <a:endParaRPr sz="4700">
              <a:solidFill>
                <a:schemeClr val="accent2"/>
              </a:solidFill>
            </a:endParaRPr>
          </a:p>
        </p:txBody>
      </p:sp>
      <p:sp>
        <p:nvSpPr>
          <p:cNvPr id="205" name="Google Shape;205;p24"/>
          <p:cNvSpPr txBox="1"/>
          <p:nvPr>
            <p:ph idx="1" type="body"/>
          </p:nvPr>
        </p:nvSpPr>
        <p:spPr>
          <a:xfrm>
            <a:off x="918000" y="2876300"/>
            <a:ext cx="164520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glaube</a:t>
            </a:r>
            <a:r>
              <a:rPr i="1" lang="en-GB" sz="5000"/>
              <a:t> </a:t>
            </a:r>
            <a:r>
              <a:rPr i="1" lang="en-GB" sz="5000" u="sng"/>
              <a:t>ich</a:t>
            </a:r>
            <a:r>
              <a:rPr i="1" lang="en-GB" sz="5000"/>
              <a:t> die Spiele dass sind toll. </a:t>
            </a:r>
            <a:endParaRPr i="1" sz="5000"/>
          </a:p>
        </p:txBody>
      </p:sp>
      <p:pic>
        <p:nvPicPr>
          <p:cNvPr id="206" name="Google Shape;206;p24"/>
          <p:cNvPicPr preferRelativeResize="0"/>
          <p:nvPr/>
        </p:nvPicPr>
        <p:blipFill>
          <a:blip r:embed="rId3">
            <a:alphaModFix/>
          </a:blip>
          <a:stretch>
            <a:fillRect/>
          </a:stretch>
        </p:blipFill>
        <p:spPr>
          <a:xfrm>
            <a:off x="13168450" y="1952625"/>
            <a:ext cx="4905250" cy="4905250"/>
          </a:xfrm>
          <a:prstGeom prst="rect">
            <a:avLst/>
          </a:prstGeom>
          <a:noFill/>
          <a:ln>
            <a:noFill/>
          </a:ln>
        </p:spPr>
      </p:pic>
      <p:sp>
        <p:nvSpPr>
          <p:cNvPr id="207" name="Google Shape;207;p24"/>
          <p:cNvSpPr txBox="1"/>
          <p:nvPr/>
        </p:nvSpPr>
        <p:spPr>
          <a:xfrm>
            <a:off x="739200" y="4283938"/>
            <a:ext cx="6077700" cy="8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Is there a ‘dass’ in the sentence?</a:t>
            </a:r>
            <a:endParaRPr sz="2800">
              <a:solidFill>
                <a:schemeClr val="dk2"/>
              </a:solidFill>
              <a:latin typeface="Montserrat"/>
              <a:ea typeface="Montserrat"/>
              <a:cs typeface="Montserrat"/>
              <a:sym typeface="Montserrat"/>
            </a:endParaRPr>
          </a:p>
        </p:txBody>
      </p:sp>
      <p:sp>
        <p:nvSpPr>
          <p:cNvPr id="208" name="Google Shape;208;p24"/>
          <p:cNvSpPr txBox="1"/>
          <p:nvPr/>
        </p:nvSpPr>
        <p:spPr>
          <a:xfrm>
            <a:off x="917950" y="5311175"/>
            <a:ext cx="6132600" cy="7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Have I remembered the comma?</a:t>
            </a:r>
            <a:endParaRPr sz="2800">
              <a:solidFill>
                <a:schemeClr val="dk2"/>
              </a:solidFill>
              <a:latin typeface="Montserrat"/>
              <a:ea typeface="Montserrat"/>
              <a:cs typeface="Montserrat"/>
              <a:sym typeface="Montserrat"/>
            </a:endParaRPr>
          </a:p>
        </p:txBody>
      </p:sp>
      <p:sp>
        <p:nvSpPr>
          <p:cNvPr id="209" name="Google Shape;209;p24"/>
          <p:cNvSpPr txBox="1"/>
          <p:nvPr/>
        </p:nvSpPr>
        <p:spPr>
          <a:xfrm>
            <a:off x="1040325" y="7556125"/>
            <a:ext cx="11549400" cy="15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Ich glaube, dass die Spiele toll</a:t>
            </a:r>
            <a:r>
              <a:rPr i="1" lang="en-GB" sz="5000">
                <a:latin typeface="Montserrat"/>
                <a:ea typeface="Montserrat"/>
                <a:cs typeface="Montserrat"/>
                <a:sym typeface="Montserrat"/>
              </a:rPr>
              <a:t> </a:t>
            </a:r>
            <a:r>
              <a:rPr b="1" i="1" lang="en-GB" sz="5000">
                <a:solidFill>
                  <a:srgbClr val="002060"/>
                </a:solidFill>
                <a:latin typeface="Montserrat"/>
                <a:ea typeface="Montserrat"/>
                <a:cs typeface="Montserrat"/>
                <a:sym typeface="Montserrat"/>
              </a:rPr>
              <a:t>sind.</a:t>
            </a:r>
            <a:endParaRPr b="1" i="1" sz="5000">
              <a:solidFill>
                <a:srgbClr val="002060"/>
              </a:solidFill>
              <a:latin typeface="Montserrat"/>
              <a:ea typeface="Montserrat"/>
              <a:cs typeface="Montserrat"/>
              <a:sym typeface="Montserrat"/>
            </a:endParaRPr>
          </a:p>
        </p:txBody>
      </p:sp>
      <p:sp>
        <p:nvSpPr>
          <p:cNvPr id="210" name="Google Shape;210;p24"/>
          <p:cNvSpPr txBox="1"/>
          <p:nvPr/>
        </p:nvSpPr>
        <p:spPr>
          <a:xfrm>
            <a:off x="958200" y="6433650"/>
            <a:ext cx="6351600" cy="5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Where does the verb go?</a:t>
            </a:r>
            <a:endParaRPr>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200">
                <a:solidFill>
                  <a:schemeClr val="accent3"/>
                </a:solidFill>
              </a:rPr>
              <a:t>Word order on opinion phrases</a:t>
            </a:r>
            <a:endParaRPr sz="6200">
              <a:solidFill>
                <a:schemeClr val="accent3"/>
              </a:solidFill>
            </a:endParaRPr>
          </a:p>
        </p:txBody>
      </p:sp>
      <p:sp>
        <p:nvSpPr>
          <p:cNvPr id="216" name="Google Shape;216;p25"/>
          <p:cNvSpPr txBox="1"/>
          <p:nvPr/>
        </p:nvSpPr>
        <p:spPr>
          <a:xfrm>
            <a:off x="577675" y="2061800"/>
            <a:ext cx="118515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solidFill>
                  <a:schemeClr val="dk2"/>
                </a:solidFill>
                <a:latin typeface="Montserrat"/>
                <a:ea typeface="Montserrat"/>
                <a:cs typeface="Montserrat"/>
                <a:sym typeface="Montserrat"/>
              </a:rPr>
              <a:t>For  </a:t>
            </a:r>
            <a:r>
              <a:rPr lang="en-GB" sz="4000">
                <a:solidFill>
                  <a:schemeClr val="dk2"/>
                </a:solidFill>
                <a:latin typeface="Montserrat"/>
                <a:ea typeface="Montserrat"/>
                <a:cs typeface="Montserrat"/>
                <a:sym typeface="Montserrat"/>
              </a:rPr>
              <a:t>opinions with the</a:t>
            </a:r>
            <a:r>
              <a:rPr b="1" lang="en-GB" sz="4000">
                <a:solidFill>
                  <a:schemeClr val="accent3"/>
                </a:solidFill>
                <a:latin typeface="Montserrat"/>
                <a:ea typeface="Montserrat"/>
                <a:cs typeface="Montserrat"/>
                <a:sym typeface="Montserrat"/>
              </a:rPr>
              <a:t> expressions</a:t>
            </a:r>
            <a:r>
              <a:rPr lang="en-GB" sz="4000">
                <a:solidFill>
                  <a:schemeClr val="dk2"/>
                </a:solidFill>
                <a:latin typeface="Montserrat"/>
                <a:ea typeface="Montserrat"/>
                <a:cs typeface="Montserrat"/>
                <a:sym typeface="Montserrat"/>
              </a:rPr>
              <a:t> shown here, the same 2 options apply:</a:t>
            </a:r>
            <a:endParaRPr sz="4000">
              <a:solidFill>
                <a:schemeClr val="dk2"/>
              </a:solidFill>
              <a:latin typeface="Montserrat"/>
              <a:ea typeface="Montserrat"/>
              <a:cs typeface="Montserrat"/>
              <a:sym typeface="Montserrat"/>
            </a:endParaRPr>
          </a:p>
        </p:txBody>
      </p:sp>
      <p:pic>
        <p:nvPicPr>
          <p:cNvPr id="217" name="Google Shape;217;p25"/>
          <p:cNvPicPr preferRelativeResize="0"/>
          <p:nvPr/>
        </p:nvPicPr>
        <p:blipFill>
          <a:blip r:embed="rId3">
            <a:alphaModFix/>
          </a:blip>
          <a:stretch>
            <a:fillRect/>
          </a:stretch>
        </p:blipFill>
        <p:spPr>
          <a:xfrm>
            <a:off x="16179950" y="152400"/>
            <a:ext cx="1751026" cy="1752674"/>
          </a:xfrm>
          <a:prstGeom prst="rect">
            <a:avLst/>
          </a:prstGeom>
          <a:noFill/>
          <a:ln>
            <a:noFill/>
          </a:ln>
        </p:spPr>
      </p:pic>
      <p:sp>
        <p:nvSpPr>
          <p:cNvPr id="218" name="Google Shape;218;p25"/>
          <p:cNvSpPr txBox="1"/>
          <p:nvPr>
            <p:ph idx="4294967295" type="subTitle"/>
          </p:nvPr>
        </p:nvSpPr>
        <p:spPr>
          <a:xfrm>
            <a:off x="13592050" y="2423000"/>
            <a:ext cx="4348200" cy="906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FFFFFF"/>
                </a:solidFill>
              </a:rPr>
              <a:t>Expressions</a:t>
            </a:r>
            <a:endParaRPr b="1" sz="3500">
              <a:solidFill>
                <a:srgbClr val="FFFFFF"/>
              </a:solidFill>
              <a:latin typeface="Montserrat"/>
              <a:ea typeface="Montserrat"/>
              <a:cs typeface="Montserrat"/>
              <a:sym typeface="Montserrat"/>
            </a:endParaRPr>
          </a:p>
        </p:txBody>
      </p:sp>
      <p:sp>
        <p:nvSpPr>
          <p:cNvPr id="219" name="Google Shape;219;p25"/>
          <p:cNvSpPr txBox="1"/>
          <p:nvPr>
            <p:ph idx="4294967295" type="body"/>
          </p:nvPr>
        </p:nvSpPr>
        <p:spPr>
          <a:xfrm>
            <a:off x="13591900" y="3381700"/>
            <a:ext cx="4348200" cy="3190200"/>
          </a:xfrm>
          <a:prstGeom prst="rect">
            <a:avLst/>
          </a:prstGeom>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GB" sz="2800"/>
              <a:t>Ein großer Vorteil ist,...</a:t>
            </a:r>
            <a:endParaRPr sz="2800"/>
          </a:p>
          <a:p>
            <a:pPr indent="0" lvl="0" marL="0" rtl="0" algn="l">
              <a:lnSpc>
                <a:spcPct val="115000"/>
              </a:lnSpc>
              <a:spcBef>
                <a:spcPts val="2000"/>
              </a:spcBef>
              <a:spcAft>
                <a:spcPts val="0"/>
              </a:spcAft>
              <a:buNone/>
            </a:pPr>
            <a:r>
              <a:rPr lang="en-GB" sz="2800"/>
              <a:t>Ein großer Nachteil ist,...</a:t>
            </a:r>
            <a:endParaRPr sz="2800"/>
          </a:p>
          <a:p>
            <a:pPr indent="0" lvl="0" marL="0" rtl="0" algn="l">
              <a:lnSpc>
                <a:spcPct val="115000"/>
              </a:lnSpc>
              <a:spcBef>
                <a:spcPts val="1200"/>
              </a:spcBef>
              <a:spcAft>
                <a:spcPts val="0"/>
              </a:spcAft>
              <a:buNone/>
            </a:pPr>
            <a:r>
              <a:rPr lang="en-GB" sz="2800"/>
              <a:t>Der größte Vorteil ist,...   </a:t>
            </a:r>
            <a:endParaRPr sz="2800"/>
          </a:p>
          <a:p>
            <a:pPr indent="0" lvl="0" marL="0" rtl="0" algn="l">
              <a:lnSpc>
                <a:spcPct val="115000"/>
              </a:lnSpc>
              <a:spcBef>
                <a:spcPts val="1200"/>
              </a:spcBef>
              <a:spcAft>
                <a:spcPts val="0"/>
              </a:spcAft>
              <a:buNone/>
            </a:pPr>
            <a:r>
              <a:rPr lang="en-GB" sz="2800"/>
              <a:t>Das größte Problem ist,...</a:t>
            </a:r>
            <a:endParaRPr sz="2800"/>
          </a:p>
          <a:p>
            <a:pPr indent="0" lvl="0" marL="0" rtl="0" algn="l">
              <a:spcBef>
                <a:spcPts val="1200"/>
              </a:spcBef>
              <a:spcAft>
                <a:spcPts val="0"/>
              </a:spcAft>
              <a:buNone/>
            </a:pPr>
            <a:r>
              <a:t/>
            </a:r>
            <a:endParaRPr sz="3000"/>
          </a:p>
          <a:p>
            <a:pPr indent="0" lvl="0" marL="0" rtl="0" algn="l">
              <a:spcBef>
                <a:spcPts val="2000"/>
              </a:spcBef>
              <a:spcAft>
                <a:spcPts val="2000"/>
              </a:spcAft>
              <a:buNone/>
            </a:pPr>
            <a:r>
              <a:t/>
            </a:r>
            <a:endParaRPr sz="2800"/>
          </a:p>
        </p:txBody>
      </p:sp>
      <p:sp>
        <p:nvSpPr>
          <p:cNvPr id="220" name="Google Shape;220;p25"/>
          <p:cNvSpPr txBox="1"/>
          <p:nvPr/>
        </p:nvSpPr>
        <p:spPr>
          <a:xfrm>
            <a:off x="577675" y="3463400"/>
            <a:ext cx="13014300" cy="11226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Font typeface="Montserrat"/>
              <a:buAutoNum type="arabicPeriod"/>
            </a:pPr>
            <a:r>
              <a:rPr lang="en-GB" sz="3200">
                <a:solidFill>
                  <a:schemeClr val="dk2"/>
                </a:solidFill>
                <a:latin typeface="Montserrat"/>
                <a:ea typeface="Montserrat"/>
                <a:cs typeface="Montserrat"/>
                <a:sym typeface="Montserrat"/>
              </a:rPr>
              <a:t>Simply add</a:t>
            </a:r>
            <a:r>
              <a:rPr lang="en-GB" sz="3200">
                <a:latin typeface="Montserrat"/>
                <a:ea typeface="Montserrat"/>
                <a:cs typeface="Montserrat"/>
                <a:sym typeface="Montserrat"/>
              </a:rPr>
              <a:t> </a:t>
            </a:r>
            <a:r>
              <a:rPr b="1" lang="en-GB" sz="3200">
                <a:solidFill>
                  <a:schemeClr val="accent5"/>
                </a:solidFill>
                <a:latin typeface="Montserrat"/>
                <a:ea typeface="Montserrat"/>
                <a:cs typeface="Montserrat"/>
                <a:sym typeface="Montserrat"/>
              </a:rPr>
              <a:t>a comma after the verb</a:t>
            </a:r>
            <a:r>
              <a:rPr lang="en-GB" sz="3200">
                <a:latin typeface="Montserrat"/>
                <a:ea typeface="Montserrat"/>
                <a:cs typeface="Montserrat"/>
                <a:sym typeface="Montserrat"/>
              </a:rPr>
              <a:t>,</a:t>
            </a:r>
            <a:r>
              <a:rPr lang="en-GB" sz="3200">
                <a:solidFill>
                  <a:schemeClr val="dk2"/>
                </a:solidFill>
                <a:latin typeface="Montserrat"/>
                <a:ea typeface="Montserrat"/>
                <a:cs typeface="Montserrat"/>
                <a:sym typeface="Montserrat"/>
              </a:rPr>
              <a:t> and then add your opinion immediately afterwards, with the normal word order</a:t>
            </a:r>
            <a:endParaRPr sz="3200">
              <a:solidFill>
                <a:schemeClr val="dk2"/>
              </a:solidFill>
              <a:latin typeface="Montserrat"/>
              <a:ea typeface="Montserrat"/>
              <a:cs typeface="Montserrat"/>
              <a:sym typeface="Montserrat"/>
            </a:endParaRPr>
          </a:p>
        </p:txBody>
      </p:sp>
      <p:sp>
        <p:nvSpPr>
          <p:cNvPr id="221" name="Google Shape;221;p25"/>
          <p:cNvSpPr txBox="1"/>
          <p:nvPr/>
        </p:nvSpPr>
        <p:spPr>
          <a:xfrm>
            <a:off x="917950" y="4690200"/>
            <a:ext cx="12100800" cy="9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Ein großer Vorteil ist</a:t>
            </a:r>
            <a:r>
              <a:rPr b="1" lang="en-GB" sz="3000">
                <a:solidFill>
                  <a:schemeClr val="accent5"/>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die Gastgeberstadt verdient viel Geld</a:t>
            </a:r>
            <a:endParaRPr sz="3000">
              <a:solidFill>
                <a:schemeClr val="dk2"/>
              </a:solidFill>
              <a:latin typeface="Montserrat"/>
              <a:ea typeface="Montserrat"/>
              <a:cs typeface="Montserrat"/>
              <a:sym typeface="Montserrat"/>
            </a:endParaRPr>
          </a:p>
        </p:txBody>
      </p:sp>
      <p:sp>
        <p:nvSpPr>
          <p:cNvPr id="222" name="Google Shape;222;p25"/>
          <p:cNvSpPr txBox="1"/>
          <p:nvPr/>
        </p:nvSpPr>
        <p:spPr>
          <a:xfrm>
            <a:off x="860575" y="5225525"/>
            <a:ext cx="11416200" cy="9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Das größte Problem ist</a:t>
            </a:r>
            <a:r>
              <a:rPr b="1" lang="en-GB" sz="3000">
                <a:solidFill>
                  <a:schemeClr val="accent5"/>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die Spiele sind umweltfeindlich</a:t>
            </a:r>
            <a:endParaRPr sz="3000">
              <a:solidFill>
                <a:schemeClr val="dk2"/>
              </a:solidFill>
              <a:latin typeface="Montserrat"/>
              <a:ea typeface="Montserrat"/>
              <a:cs typeface="Montserrat"/>
              <a:sym typeface="Montserrat"/>
            </a:endParaRPr>
          </a:p>
        </p:txBody>
      </p:sp>
      <p:sp>
        <p:nvSpPr>
          <p:cNvPr id="223" name="Google Shape;223;p25"/>
          <p:cNvSpPr txBox="1"/>
          <p:nvPr/>
        </p:nvSpPr>
        <p:spPr>
          <a:xfrm>
            <a:off x="965425" y="6406013"/>
            <a:ext cx="12269700" cy="11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2. If you use</a:t>
            </a:r>
            <a:r>
              <a:rPr lang="en-GB" sz="3200">
                <a:latin typeface="Montserrat"/>
                <a:ea typeface="Montserrat"/>
                <a:cs typeface="Montserrat"/>
                <a:sym typeface="Montserrat"/>
              </a:rPr>
              <a:t> </a:t>
            </a:r>
            <a:r>
              <a:rPr b="1" lang="en-GB" sz="3200">
                <a:solidFill>
                  <a:schemeClr val="accent1"/>
                </a:solidFill>
                <a:latin typeface="Montserrat"/>
                <a:ea typeface="Montserrat"/>
                <a:cs typeface="Montserrat"/>
                <a:sym typeface="Montserrat"/>
              </a:rPr>
              <a:t>‘dass’</a:t>
            </a:r>
            <a:r>
              <a:rPr lang="en-GB" sz="3200">
                <a:latin typeface="Montserrat"/>
                <a:ea typeface="Montserrat"/>
                <a:cs typeface="Montserrat"/>
                <a:sym typeface="Montserrat"/>
              </a:rPr>
              <a:t> (that), </a:t>
            </a:r>
            <a:r>
              <a:rPr b="1" lang="en-GB" sz="3200">
                <a:solidFill>
                  <a:schemeClr val="accent5"/>
                </a:solidFill>
                <a:latin typeface="Montserrat"/>
                <a:ea typeface="Montserrat"/>
                <a:cs typeface="Montserrat"/>
                <a:sym typeface="Montserrat"/>
              </a:rPr>
              <a:t>keep the comma, </a:t>
            </a:r>
            <a:r>
              <a:rPr lang="en-GB" sz="3200">
                <a:solidFill>
                  <a:schemeClr val="dk2"/>
                </a:solidFill>
                <a:latin typeface="Montserrat"/>
                <a:ea typeface="Montserrat"/>
                <a:cs typeface="Montserrat"/>
                <a:sym typeface="Montserrat"/>
              </a:rPr>
              <a:t> and </a:t>
            </a:r>
            <a:r>
              <a:rPr b="1" lang="en-GB" sz="3200">
                <a:solidFill>
                  <a:schemeClr val="dk2"/>
                </a:solidFill>
                <a:latin typeface="Montserrat"/>
                <a:ea typeface="Montserrat"/>
                <a:cs typeface="Montserrat"/>
                <a:sym typeface="Montserrat"/>
              </a:rPr>
              <a:t>scare the verb to the end!</a:t>
            </a:r>
            <a:endParaRPr b="1" sz="3200">
              <a:solidFill>
                <a:schemeClr val="dk2"/>
              </a:solidFill>
              <a:latin typeface="Montserrat"/>
              <a:ea typeface="Montserrat"/>
              <a:cs typeface="Montserrat"/>
              <a:sym typeface="Montserrat"/>
            </a:endParaRPr>
          </a:p>
        </p:txBody>
      </p:sp>
      <p:sp>
        <p:nvSpPr>
          <p:cNvPr id="224" name="Google Shape;224;p25"/>
          <p:cNvSpPr txBox="1"/>
          <p:nvPr/>
        </p:nvSpPr>
        <p:spPr>
          <a:xfrm>
            <a:off x="1049875" y="8182675"/>
            <a:ext cx="12100800" cy="9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größte Vorteil ist</a:t>
            </a:r>
            <a:r>
              <a:rPr b="1" lang="en-GB" sz="3800">
                <a:solidFill>
                  <a:schemeClr val="accent5"/>
                </a:solidFill>
                <a:latin typeface="Montserrat"/>
                <a:ea typeface="Montserrat"/>
                <a:cs typeface="Montserrat"/>
                <a:sym typeface="Montserrat"/>
              </a:rPr>
              <a:t>,</a:t>
            </a:r>
            <a:r>
              <a:rPr lang="en-GB" sz="3200">
                <a:latin typeface="Montserrat"/>
                <a:ea typeface="Montserrat"/>
                <a:cs typeface="Montserrat"/>
                <a:sym typeface="Montserrat"/>
              </a:rPr>
              <a:t> </a:t>
            </a:r>
            <a:r>
              <a:rPr b="1" lang="en-GB" sz="3200">
                <a:solidFill>
                  <a:schemeClr val="accent1"/>
                </a:solidFill>
                <a:latin typeface="Montserrat"/>
                <a:ea typeface="Montserrat"/>
                <a:cs typeface="Montserrat"/>
                <a:sym typeface="Montserrat"/>
              </a:rPr>
              <a:t>dass</a:t>
            </a:r>
            <a:r>
              <a:rPr lang="en-GB" sz="3200">
                <a:latin typeface="Montserrat"/>
                <a:ea typeface="Montserrat"/>
                <a:cs typeface="Montserrat"/>
                <a:sym typeface="Montserrat"/>
              </a:rPr>
              <a:t> </a:t>
            </a:r>
            <a:r>
              <a:rPr lang="en-GB" sz="3200">
                <a:solidFill>
                  <a:schemeClr val="dk2"/>
                </a:solidFill>
                <a:latin typeface="Montserrat"/>
                <a:ea typeface="Montserrat"/>
                <a:cs typeface="Montserrat"/>
                <a:sym typeface="Montserrat"/>
              </a:rPr>
              <a:t>d</a:t>
            </a:r>
            <a:r>
              <a:rPr lang="en-GB" sz="3200">
                <a:solidFill>
                  <a:schemeClr val="dk2"/>
                </a:solidFill>
                <a:latin typeface="Montserrat"/>
                <a:ea typeface="Montserrat"/>
                <a:cs typeface="Montserrat"/>
                <a:sym typeface="Montserrat"/>
              </a:rPr>
              <a:t>ie Spiele so spannend</a:t>
            </a:r>
            <a:r>
              <a:rPr lang="en-GB" sz="3200">
                <a:latin typeface="Montserrat"/>
                <a:ea typeface="Montserrat"/>
                <a:cs typeface="Montserrat"/>
                <a:sym typeface="Montserrat"/>
              </a:rPr>
              <a:t> </a:t>
            </a:r>
            <a:r>
              <a:rPr b="1" lang="en-GB" sz="3200">
                <a:solidFill>
                  <a:schemeClr val="accent1"/>
                </a:solidFill>
                <a:latin typeface="Montserrat"/>
                <a:ea typeface="Montserrat"/>
                <a:cs typeface="Montserrat"/>
                <a:sym typeface="Montserrat"/>
              </a:rPr>
              <a:t>sind.</a:t>
            </a:r>
            <a:endParaRPr b="1" sz="3200">
              <a:solidFill>
                <a:schemeClr val="accent1"/>
              </a:solidFill>
              <a:latin typeface="Montserrat"/>
              <a:ea typeface="Montserrat"/>
              <a:cs typeface="Montserrat"/>
              <a:sym typeface="Montserrat"/>
            </a:endParaRPr>
          </a:p>
        </p:txBody>
      </p:sp>
      <p:sp>
        <p:nvSpPr>
          <p:cNvPr id="225" name="Google Shape;225;p25"/>
          <p:cNvSpPr/>
          <p:nvPr/>
        </p:nvSpPr>
        <p:spPr>
          <a:xfrm flipH="1" rot="10800000">
            <a:off x="5630550" y="7381250"/>
            <a:ext cx="6378900" cy="793800"/>
          </a:xfrm>
          <a:prstGeom prst="curvedUpArrow">
            <a:avLst>
              <a:gd fmla="val 25000" name="adj1"/>
              <a:gd fmla="val 50000" name="adj2"/>
              <a:gd fmla="val 25000" name="adj3"/>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25"/>
          <p:cNvGrpSpPr/>
          <p:nvPr/>
        </p:nvGrpSpPr>
        <p:grpSpPr>
          <a:xfrm>
            <a:off x="16891678" y="6571986"/>
            <a:ext cx="668822" cy="1505950"/>
            <a:chOff x="1177672" y="4392800"/>
            <a:chExt cx="1324399" cy="2193024"/>
          </a:xfrm>
        </p:grpSpPr>
        <p:pic>
          <p:nvPicPr>
            <p:cNvPr id="227" name="Google Shape;227;p25"/>
            <p:cNvPicPr preferRelativeResize="0"/>
            <p:nvPr/>
          </p:nvPicPr>
          <p:blipFill>
            <a:blip r:embed="rId4">
              <a:alphaModFix/>
            </a:blip>
            <a:stretch>
              <a:fillRect/>
            </a:stretch>
          </p:blipFill>
          <p:spPr>
            <a:xfrm>
              <a:off x="1177672" y="4392800"/>
              <a:ext cx="1324399" cy="1690351"/>
            </a:xfrm>
            <a:prstGeom prst="rect">
              <a:avLst/>
            </a:prstGeom>
            <a:noFill/>
            <a:ln>
              <a:noFill/>
            </a:ln>
          </p:spPr>
        </p:pic>
        <p:pic>
          <p:nvPicPr>
            <p:cNvPr descr="A picture containing table&#10;&#10;Description automatically generated" id="228" name="Google Shape;228;p25"/>
            <p:cNvPicPr preferRelativeResize="0"/>
            <p:nvPr/>
          </p:nvPicPr>
          <p:blipFill rotWithShape="1">
            <a:blip r:embed="rId5">
              <a:alphaModFix/>
            </a:blip>
            <a:srcRect b="-1927" l="0" r="0" t="84686"/>
            <a:stretch/>
          </p:blipFill>
          <p:spPr>
            <a:xfrm>
              <a:off x="1249738" y="6225833"/>
              <a:ext cx="1180275" cy="35999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accent3"/>
                </a:solidFill>
              </a:rPr>
              <a:t>Other word order tips</a:t>
            </a:r>
            <a:endParaRPr>
              <a:solidFill>
                <a:schemeClr val="accent3"/>
              </a:solidFill>
            </a:endParaRPr>
          </a:p>
        </p:txBody>
      </p:sp>
      <p:sp>
        <p:nvSpPr>
          <p:cNvPr id="234" name="Google Shape;234;p26"/>
          <p:cNvSpPr txBox="1"/>
          <p:nvPr>
            <p:ph idx="1" type="body"/>
          </p:nvPr>
        </p:nvSpPr>
        <p:spPr>
          <a:xfrm>
            <a:off x="637500" y="1771875"/>
            <a:ext cx="17013000" cy="6906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t>When starting a sentence with:</a:t>
            </a:r>
            <a:endParaRPr sz="3500"/>
          </a:p>
          <a:p>
            <a:pPr indent="-450850" lvl="0" marL="457200" rtl="0" algn="l">
              <a:lnSpc>
                <a:spcPct val="115000"/>
              </a:lnSpc>
              <a:spcBef>
                <a:spcPts val="0"/>
              </a:spcBef>
              <a:spcAft>
                <a:spcPts val="0"/>
              </a:spcAft>
              <a:buSzPts val="3500"/>
              <a:buChar char="●"/>
            </a:pPr>
            <a:r>
              <a:rPr lang="en-GB" sz="3500"/>
              <a:t>Meiner Meinung nach</a:t>
            </a:r>
            <a:endParaRPr sz="3500"/>
          </a:p>
          <a:p>
            <a:pPr indent="-450850" lvl="0" marL="457200" rtl="0" algn="l">
              <a:lnSpc>
                <a:spcPct val="115000"/>
              </a:lnSpc>
              <a:spcBef>
                <a:spcPts val="0"/>
              </a:spcBef>
              <a:spcAft>
                <a:spcPts val="0"/>
              </a:spcAft>
              <a:buSzPts val="3500"/>
              <a:buChar char="●"/>
            </a:pPr>
            <a:r>
              <a:rPr lang="en-GB" sz="3500"/>
              <a:t>Auf der einen Seite</a:t>
            </a:r>
            <a:endParaRPr sz="3500"/>
          </a:p>
          <a:p>
            <a:pPr indent="-450850" lvl="0" marL="457200" rtl="0" algn="l">
              <a:lnSpc>
                <a:spcPct val="115000"/>
              </a:lnSpc>
              <a:spcBef>
                <a:spcPts val="0"/>
              </a:spcBef>
              <a:spcAft>
                <a:spcPts val="0"/>
              </a:spcAft>
              <a:buSzPts val="3500"/>
              <a:buChar char="●"/>
            </a:pPr>
            <a:r>
              <a:rPr lang="en-GB" sz="3500"/>
              <a:t>Auf der anderen Seite </a:t>
            </a:r>
            <a:endParaRPr sz="3500"/>
          </a:p>
          <a:p>
            <a:pPr indent="0" lvl="0" marL="0" rtl="0" algn="l">
              <a:spcBef>
                <a:spcPts val="2000"/>
              </a:spcBef>
              <a:spcAft>
                <a:spcPts val="0"/>
              </a:spcAft>
              <a:buNone/>
            </a:pPr>
            <a:r>
              <a:rPr lang="en-GB" sz="3500"/>
              <a:t>these phrases act as the</a:t>
            </a:r>
            <a:r>
              <a:rPr lang="en-GB" sz="3500">
                <a:solidFill>
                  <a:schemeClr val="accent3"/>
                </a:solidFill>
              </a:rPr>
              <a:t> </a:t>
            </a:r>
            <a:r>
              <a:rPr b="1" lang="en-GB" sz="3500">
                <a:solidFill>
                  <a:schemeClr val="accent3"/>
                </a:solidFill>
              </a:rPr>
              <a:t>first</a:t>
            </a:r>
            <a:r>
              <a:rPr lang="en-GB" sz="3500"/>
              <a:t> idea in the sentence. They must therefore always be followed by the verb as </a:t>
            </a:r>
            <a:r>
              <a:rPr b="1" lang="en-GB" sz="3500">
                <a:solidFill>
                  <a:schemeClr val="accent3"/>
                </a:solidFill>
              </a:rPr>
              <a:t>second idea</a:t>
            </a:r>
            <a:r>
              <a:rPr lang="en-GB" sz="3500">
                <a:solidFill>
                  <a:schemeClr val="accent3"/>
                </a:solidFill>
              </a:rPr>
              <a:t>.</a:t>
            </a:r>
            <a:endParaRPr sz="3500">
              <a:solidFill>
                <a:schemeClr val="accent3"/>
              </a:solidFill>
            </a:endParaRPr>
          </a:p>
          <a:p>
            <a:pPr indent="0" lvl="0" marL="0" rtl="0" algn="l">
              <a:spcBef>
                <a:spcPts val="2000"/>
              </a:spcBef>
              <a:spcAft>
                <a:spcPts val="0"/>
              </a:spcAft>
              <a:buNone/>
            </a:pPr>
            <a:r>
              <a:t/>
            </a:r>
            <a:endParaRPr/>
          </a:p>
          <a:p>
            <a:pPr indent="0" lvl="0" marL="0" rtl="0" algn="l">
              <a:spcBef>
                <a:spcPts val="2000"/>
              </a:spcBef>
              <a:spcAft>
                <a:spcPts val="2000"/>
              </a:spcAft>
              <a:buNone/>
            </a:pPr>
            <a:r>
              <a:t/>
            </a:r>
            <a:endParaRPr sz="3600"/>
          </a:p>
        </p:txBody>
      </p:sp>
      <p:pic>
        <p:nvPicPr>
          <p:cNvPr id="235" name="Google Shape;235;p26"/>
          <p:cNvPicPr preferRelativeResize="0"/>
          <p:nvPr/>
        </p:nvPicPr>
        <p:blipFill>
          <a:blip r:embed="rId3">
            <a:alphaModFix/>
          </a:blip>
          <a:stretch>
            <a:fillRect/>
          </a:stretch>
        </p:blipFill>
        <p:spPr>
          <a:xfrm>
            <a:off x="16097825" y="152400"/>
            <a:ext cx="1833149" cy="1834876"/>
          </a:xfrm>
          <a:prstGeom prst="rect">
            <a:avLst/>
          </a:prstGeom>
          <a:noFill/>
          <a:ln>
            <a:noFill/>
          </a:ln>
        </p:spPr>
      </p:pic>
      <p:sp>
        <p:nvSpPr>
          <p:cNvPr id="236" name="Google Shape;236;p26"/>
          <p:cNvSpPr txBox="1"/>
          <p:nvPr/>
        </p:nvSpPr>
        <p:spPr>
          <a:xfrm>
            <a:off x="637500" y="5933800"/>
            <a:ext cx="13989900" cy="657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lang="en-GB" sz="4000">
                <a:solidFill>
                  <a:schemeClr val="dk2"/>
                </a:solidFill>
                <a:latin typeface="Montserrat"/>
                <a:ea typeface="Montserrat"/>
                <a:cs typeface="Montserrat"/>
                <a:sym typeface="Montserrat"/>
              </a:rPr>
              <a:t>Meiner Meinung nach </a:t>
            </a:r>
            <a:r>
              <a:rPr b="1" lang="en-GB" sz="4000">
                <a:solidFill>
                  <a:schemeClr val="accent3"/>
                </a:solidFill>
                <a:latin typeface="Montserrat"/>
                <a:ea typeface="Montserrat"/>
                <a:cs typeface="Montserrat"/>
                <a:sym typeface="Montserrat"/>
              </a:rPr>
              <a:t>war</a:t>
            </a:r>
            <a:r>
              <a:rPr lang="en-GB" sz="4000">
                <a:solidFill>
                  <a:srgbClr val="002060"/>
                </a:solidFill>
                <a:latin typeface="Montserrat"/>
                <a:ea typeface="Montserrat"/>
                <a:cs typeface="Montserrat"/>
                <a:sym typeface="Montserrat"/>
              </a:rPr>
              <a:t> </a:t>
            </a:r>
            <a:r>
              <a:rPr lang="en-GB" sz="4000">
                <a:solidFill>
                  <a:schemeClr val="dk2"/>
                </a:solidFill>
                <a:latin typeface="Montserrat"/>
                <a:ea typeface="Montserrat"/>
                <a:cs typeface="Montserrat"/>
                <a:sym typeface="Montserrat"/>
              </a:rPr>
              <a:t>das Erlebnis unvergesslich.</a:t>
            </a:r>
            <a:endParaRPr>
              <a:latin typeface="Montserrat"/>
              <a:ea typeface="Montserrat"/>
              <a:cs typeface="Montserrat"/>
              <a:sym typeface="Montserrat"/>
            </a:endParaRPr>
          </a:p>
        </p:txBody>
      </p:sp>
      <p:sp>
        <p:nvSpPr>
          <p:cNvPr id="237" name="Google Shape;237;p26"/>
          <p:cNvSpPr txBox="1"/>
          <p:nvPr/>
        </p:nvSpPr>
        <p:spPr>
          <a:xfrm>
            <a:off x="640725" y="6642650"/>
            <a:ext cx="17207700" cy="958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lang="en-GB" sz="4000">
                <a:solidFill>
                  <a:schemeClr val="dk2"/>
                </a:solidFill>
                <a:latin typeface="Montserrat"/>
                <a:ea typeface="Montserrat"/>
                <a:cs typeface="Montserrat"/>
                <a:sym typeface="Montserrat"/>
              </a:rPr>
              <a:t>Auf der einen Seite</a:t>
            </a:r>
            <a:r>
              <a:rPr lang="en-GB" sz="4000">
                <a:solidFill>
                  <a:schemeClr val="dk2"/>
                </a:solidFill>
                <a:latin typeface="Montserrat"/>
                <a:ea typeface="Montserrat"/>
                <a:cs typeface="Montserrat"/>
                <a:sym typeface="Montserrat"/>
              </a:rPr>
              <a:t> </a:t>
            </a:r>
            <a:r>
              <a:rPr b="1" lang="en-GB" sz="4000">
                <a:solidFill>
                  <a:schemeClr val="accent3"/>
                </a:solidFill>
                <a:latin typeface="Montserrat"/>
                <a:ea typeface="Montserrat"/>
                <a:cs typeface="Montserrat"/>
                <a:sym typeface="Montserrat"/>
              </a:rPr>
              <a:t>sind</a:t>
            </a:r>
            <a:r>
              <a:rPr lang="en-GB" sz="4000">
                <a:solidFill>
                  <a:schemeClr val="accent3"/>
                </a:solidFill>
                <a:latin typeface="Montserrat"/>
                <a:ea typeface="Montserrat"/>
                <a:cs typeface="Montserrat"/>
                <a:sym typeface="Montserrat"/>
              </a:rPr>
              <a:t> </a:t>
            </a:r>
            <a:r>
              <a:rPr lang="en-GB" sz="4000">
                <a:solidFill>
                  <a:schemeClr val="dk2"/>
                </a:solidFill>
                <a:latin typeface="Montserrat"/>
                <a:ea typeface="Montserrat"/>
                <a:cs typeface="Montserrat"/>
                <a:sym typeface="Montserrat"/>
              </a:rPr>
              <a:t>globale Sportevents eine Geldverschwendung! Auf der anderen Seite</a:t>
            </a:r>
            <a:r>
              <a:rPr lang="en-GB" sz="4000">
                <a:solidFill>
                  <a:schemeClr val="accent3"/>
                </a:solidFill>
                <a:latin typeface="Montserrat"/>
                <a:ea typeface="Montserrat"/>
                <a:cs typeface="Montserrat"/>
                <a:sym typeface="Montserrat"/>
              </a:rPr>
              <a:t> </a:t>
            </a:r>
            <a:r>
              <a:rPr b="1" lang="en-GB" sz="4000">
                <a:solidFill>
                  <a:schemeClr val="accent3"/>
                </a:solidFill>
                <a:latin typeface="Montserrat"/>
                <a:ea typeface="Montserrat"/>
                <a:cs typeface="Montserrat"/>
                <a:sym typeface="Montserrat"/>
              </a:rPr>
              <a:t>sind </a:t>
            </a:r>
            <a:r>
              <a:rPr lang="en-GB" sz="4000">
                <a:solidFill>
                  <a:schemeClr val="dk2"/>
                </a:solidFill>
                <a:latin typeface="Montserrat"/>
                <a:ea typeface="Montserrat"/>
                <a:cs typeface="Montserrat"/>
                <a:sym typeface="Montserrat"/>
              </a:rPr>
              <a:t>sie immer fantastisch!</a:t>
            </a:r>
            <a:endParaRPr sz="40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917950" y="890050"/>
            <a:ext cx="155631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chemeClr val="accent3"/>
                </a:solidFill>
              </a:rPr>
              <a:t>1. Bringe den Satz in die richtige Reihenfolge! </a:t>
            </a:r>
            <a:endParaRPr sz="4700">
              <a:solidFill>
                <a:schemeClr val="accent3"/>
              </a:solidFill>
            </a:endParaRPr>
          </a:p>
        </p:txBody>
      </p:sp>
      <p:sp>
        <p:nvSpPr>
          <p:cNvPr id="243" name="Google Shape;243;p27"/>
          <p:cNvSpPr txBox="1"/>
          <p:nvPr>
            <p:ph idx="1" type="body"/>
          </p:nvPr>
        </p:nvSpPr>
        <p:spPr>
          <a:xfrm>
            <a:off x="918000" y="2876300"/>
            <a:ext cx="16452000" cy="191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GB" sz="5000"/>
              <a:t>Sind erstaunlich </a:t>
            </a:r>
            <a:r>
              <a:rPr i="1" lang="en-GB" sz="5000" u="sng"/>
              <a:t>Meiner</a:t>
            </a:r>
            <a:r>
              <a:rPr i="1" lang="en-GB" sz="5000"/>
              <a:t> Meinung </a:t>
            </a:r>
            <a:endParaRPr i="1" sz="5000"/>
          </a:p>
          <a:p>
            <a:pPr indent="0" lvl="0" marL="0" rtl="0" algn="l">
              <a:spcBef>
                <a:spcPts val="0"/>
              </a:spcBef>
              <a:spcAft>
                <a:spcPts val="0"/>
              </a:spcAft>
              <a:buNone/>
            </a:pPr>
            <a:r>
              <a:rPr i="1" lang="en-GB" sz="5000"/>
              <a:t>nach</a:t>
            </a:r>
            <a:r>
              <a:rPr i="1" lang="en-GB" sz="5000"/>
              <a:t> die Spiele</a:t>
            </a:r>
            <a:endParaRPr i="1" sz="5000"/>
          </a:p>
        </p:txBody>
      </p:sp>
      <p:pic>
        <p:nvPicPr>
          <p:cNvPr id="244" name="Google Shape;244;p27"/>
          <p:cNvPicPr preferRelativeResize="0"/>
          <p:nvPr/>
        </p:nvPicPr>
        <p:blipFill>
          <a:blip r:embed="rId3">
            <a:alphaModFix/>
          </a:blip>
          <a:stretch>
            <a:fillRect/>
          </a:stretch>
        </p:blipFill>
        <p:spPr>
          <a:xfrm>
            <a:off x="12589675" y="1952625"/>
            <a:ext cx="5484026" cy="5484026"/>
          </a:xfrm>
          <a:prstGeom prst="rect">
            <a:avLst/>
          </a:prstGeom>
          <a:noFill/>
          <a:ln>
            <a:noFill/>
          </a:ln>
        </p:spPr>
      </p:pic>
      <p:sp>
        <p:nvSpPr>
          <p:cNvPr id="245" name="Google Shape;245;p27"/>
          <p:cNvSpPr txBox="1"/>
          <p:nvPr/>
        </p:nvSpPr>
        <p:spPr>
          <a:xfrm>
            <a:off x="1040325" y="7556125"/>
            <a:ext cx="16015800" cy="15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Meiner Meinung nach </a:t>
            </a:r>
            <a:r>
              <a:rPr b="1" i="1" lang="en-GB" sz="5000">
                <a:solidFill>
                  <a:schemeClr val="accent3"/>
                </a:solidFill>
                <a:latin typeface="Montserrat"/>
                <a:ea typeface="Montserrat"/>
                <a:cs typeface="Montserrat"/>
                <a:sym typeface="Montserrat"/>
              </a:rPr>
              <a:t>sind</a:t>
            </a:r>
            <a:r>
              <a:rPr b="1" i="1" lang="en-GB" sz="5000">
                <a:solidFill>
                  <a:schemeClr val="dk2"/>
                </a:solidFill>
                <a:latin typeface="Montserrat"/>
                <a:ea typeface="Montserrat"/>
                <a:cs typeface="Montserrat"/>
                <a:sym typeface="Montserrat"/>
              </a:rPr>
              <a:t> </a:t>
            </a:r>
            <a:r>
              <a:rPr i="1" lang="en-GB" sz="5000">
                <a:solidFill>
                  <a:schemeClr val="dk2"/>
                </a:solidFill>
                <a:latin typeface="Montserrat"/>
                <a:ea typeface="Montserrat"/>
                <a:cs typeface="Montserrat"/>
                <a:sym typeface="Montserrat"/>
              </a:rPr>
              <a:t>die Spiele erstaunlich.</a:t>
            </a:r>
            <a:endParaRPr b="1" i="1" sz="5000">
              <a:solidFill>
                <a:schemeClr val="dk2"/>
              </a:solidFill>
              <a:latin typeface="Montserrat"/>
              <a:ea typeface="Montserrat"/>
              <a:cs typeface="Montserrat"/>
              <a:sym typeface="Montserrat"/>
            </a:endParaRPr>
          </a:p>
        </p:txBody>
      </p:sp>
      <p:sp>
        <p:nvSpPr>
          <p:cNvPr id="246" name="Google Shape;246;p27"/>
          <p:cNvSpPr txBox="1"/>
          <p:nvPr/>
        </p:nvSpPr>
        <p:spPr>
          <a:xfrm>
            <a:off x="848700" y="5365950"/>
            <a:ext cx="11443800" cy="9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Where does the verb go after ‘Meiner Meinung nach’?</a:t>
            </a:r>
            <a:endParaRPr sz="28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ph type="title"/>
          </p:nvPr>
        </p:nvSpPr>
        <p:spPr>
          <a:xfrm>
            <a:off x="917950" y="890050"/>
            <a:ext cx="155631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chemeClr val="accent3"/>
                </a:solidFill>
              </a:rPr>
              <a:t>2</a:t>
            </a:r>
            <a:r>
              <a:rPr lang="en-GB" sz="4700">
                <a:solidFill>
                  <a:schemeClr val="accent3"/>
                </a:solidFill>
              </a:rPr>
              <a:t>. Bringe den Satz in die richtige Reihenfolge! </a:t>
            </a:r>
            <a:endParaRPr sz="4700">
              <a:solidFill>
                <a:schemeClr val="accent3"/>
              </a:solidFill>
            </a:endParaRPr>
          </a:p>
        </p:txBody>
      </p:sp>
      <p:sp>
        <p:nvSpPr>
          <p:cNvPr id="252" name="Google Shape;252;p28"/>
          <p:cNvSpPr txBox="1"/>
          <p:nvPr>
            <p:ph idx="1" type="body"/>
          </p:nvPr>
        </p:nvSpPr>
        <p:spPr>
          <a:xfrm>
            <a:off x="918000" y="2876300"/>
            <a:ext cx="16452000" cy="191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GB" sz="5000"/>
              <a:t>dass ist </a:t>
            </a:r>
            <a:r>
              <a:rPr i="1" lang="en-GB" sz="5000" u="sng"/>
              <a:t>das</a:t>
            </a:r>
            <a:r>
              <a:rPr i="1" lang="en-GB" sz="5000"/>
              <a:t> größte Problem zu viel </a:t>
            </a:r>
            <a:endParaRPr i="1" sz="5000"/>
          </a:p>
          <a:p>
            <a:pPr indent="0" lvl="0" marL="0" rtl="0" algn="l">
              <a:spcBef>
                <a:spcPts val="0"/>
              </a:spcBef>
              <a:spcAft>
                <a:spcPts val="0"/>
              </a:spcAft>
              <a:buNone/>
            </a:pPr>
            <a:r>
              <a:rPr i="1" lang="en-GB" sz="5000"/>
              <a:t>Luftverschmutzung es </a:t>
            </a:r>
            <a:r>
              <a:rPr b="1" i="1" lang="en-GB" sz="5000">
                <a:solidFill>
                  <a:schemeClr val="accent3"/>
                </a:solidFill>
              </a:rPr>
              <a:t>gibt</a:t>
            </a:r>
            <a:endParaRPr b="1" i="1" sz="5000">
              <a:solidFill>
                <a:schemeClr val="accent3"/>
              </a:solidFill>
            </a:endParaRPr>
          </a:p>
        </p:txBody>
      </p:sp>
      <p:pic>
        <p:nvPicPr>
          <p:cNvPr id="253" name="Google Shape;253;p28"/>
          <p:cNvPicPr preferRelativeResize="0"/>
          <p:nvPr/>
        </p:nvPicPr>
        <p:blipFill>
          <a:blip r:embed="rId3">
            <a:alphaModFix/>
          </a:blip>
          <a:stretch>
            <a:fillRect/>
          </a:stretch>
        </p:blipFill>
        <p:spPr>
          <a:xfrm>
            <a:off x="12589675" y="1952625"/>
            <a:ext cx="5484026" cy="5484026"/>
          </a:xfrm>
          <a:prstGeom prst="rect">
            <a:avLst/>
          </a:prstGeom>
          <a:noFill/>
          <a:ln>
            <a:noFill/>
          </a:ln>
        </p:spPr>
      </p:pic>
      <p:sp>
        <p:nvSpPr>
          <p:cNvPr id="254" name="Google Shape;254;p28"/>
          <p:cNvSpPr txBox="1"/>
          <p:nvPr/>
        </p:nvSpPr>
        <p:spPr>
          <a:xfrm>
            <a:off x="1040325" y="7403725"/>
            <a:ext cx="16015800" cy="15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Das größte Problem ist, dass es zu viel Luftverschmutzung</a:t>
            </a:r>
            <a:r>
              <a:rPr i="1" lang="en-GB" sz="5000">
                <a:solidFill>
                  <a:schemeClr val="accent3"/>
                </a:solidFill>
                <a:latin typeface="Montserrat"/>
                <a:ea typeface="Montserrat"/>
                <a:cs typeface="Montserrat"/>
                <a:sym typeface="Montserrat"/>
              </a:rPr>
              <a:t> </a:t>
            </a:r>
            <a:r>
              <a:rPr b="1" i="1" lang="en-GB" sz="5000">
                <a:solidFill>
                  <a:schemeClr val="accent3"/>
                </a:solidFill>
                <a:latin typeface="Montserrat"/>
                <a:ea typeface="Montserrat"/>
                <a:cs typeface="Montserrat"/>
                <a:sym typeface="Montserrat"/>
              </a:rPr>
              <a:t>gibt</a:t>
            </a:r>
            <a:r>
              <a:rPr i="1" lang="en-GB" sz="5000">
                <a:solidFill>
                  <a:schemeClr val="accent3"/>
                </a:solidFill>
                <a:latin typeface="Montserrat"/>
                <a:ea typeface="Montserrat"/>
                <a:cs typeface="Montserrat"/>
                <a:sym typeface="Montserrat"/>
              </a:rPr>
              <a:t>.</a:t>
            </a:r>
            <a:endParaRPr b="1" i="1" sz="5000">
              <a:solidFill>
                <a:schemeClr val="accent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9"/>
          <p:cNvSpPr txBox="1"/>
          <p:nvPr>
            <p:ph type="title"/>
          </p:nvPr>
        </p:nvSpPr>
        <p:spPr>
          <a:xfrm>
            <a:off x="917950" y="890050"/>
            <a:ext cx="155631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chemeClr val="accent3"/>
                </a:solidFill>
              </a:rPr>
              <a:t>3</a:t>
            </a:r>
            <a:r>
              <a:rPr lang="en-GB" sz="4700">
                <a:solidFill>
                  <a:schemeClr val="accent3"/>
                </a:solidFill>
              </a:rPr>
              <a:t>. Bringe den Satz in die richtige Reihenfolge! </a:t>
            </a:r>
            <a:endParaRPr sz="4700">
              <a:solidFill>
                <a:schemeClr val="accent3"/>
              </a:solidFill>
            </a:endParaRPr>
          </a:p>
        </p:txBody>
      </p:sp>
      <p:sp>
        <p:nvSpPr>
          <p:cNvPr id="260" name="Google Shape;260;p29"/>
          <p:cNvSpPr txBox="1"/>
          <p:nvPr>
            <p:ph idx="1" type="body"/>
          </p:nvPr>
        </p:nvSpPr>
        <p:spPr>
          <a:xfrm>
            <a:off x="918000" y="2876300"/>
            <a:ext cx="16452000" cy="191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GB" sz="5000"/>
              <a:t>Nachteil </a:t>
            </a:r>
            <a:r>
              <a:rPr i="1" lang="en-GB" sz="5000" u="sng"/>
              <a:t>ein</a:t>
            </a:r>
            <a:r>
              <a:rPr i="1" lang="en-GB" sz="5000"/>
              <a:t> ist großer es immer Staus</a:t>
            </a:r>
            <a:endParaRPr i="1" sz="5000"/>
          </a:p>
          <a:p>
            <a:pPr indent="0" lvl="0" marL="0" rtl="0" algn="l">
              <a:spcBef>
                <a:spcPts val="0"/>
              </a:spcBef>
              <a:spcAft>
                <a:spcPts val="0"/>
              </a:spcAft>
              <a:buNone/>
            </a:pPr>
            <a:r>
              <a:rPr i="1" lang="en-GB" sz="5000"/>
              <a:t>gibt</a:t>
            </a:r>
            <a:endParaRPr i="1" sz="5000"/>
          </a:p>
        </p:txBody>
      </p:sp>
      <p:pic>
        <p:nvPicPr>
          <p:cNvPr id="261" name="Google Shape;261;p29"/>
          <p:cNvPicPr preferRelativeResize="0"/>
          <p:nvPr/>
        </p:nvPicPr>
        <p:blipFill>
          <a:blip r:embed="rId3">
            <a:alphaModFix/>
          </a:blip>
          <a:stretch>
            <a:fillRect/>
          </a:stretch>
        </p:blipFill>
        <p:spPr>
          <a:xfrm>
            <a:off x="13414850" y="1952625"/>
            <a:ext cx="4658850" cy="4658850"/>
          </a:xfrm>
          <a:prstGeom prst="rect">
            <a:avLst/>
          </a:prstGeom>
          <a:noFill/>
          <a:ln>
            <a:noFill/>
          </a:ln>
        </p:spPr>
      </p:pic>
      <p:sp>
        <p:nvSpPr>
          <p:cNvPr id="262" name="Google Shape;262;p29"/>
          <p:cNvSpPr txBox="1"/>
          <p:nvPr/>
        </p:nvSpPr>
        <p:spPr>
          <a:xfrm>
            <a:off x="1040325" y="7556125"/>
            <a:ext cx="16015800" cy="15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Ein großer Nachteil ist, es gibt immer Staus</a:t>
            </a:r>
            <a:r>
              <a:rPr i="1" lang="en-GB" sz="5000">
                <a:solidFill>
                  <a:schemeClr val="dk2"/>
                </a:solidFill>
                <a:latin typeface="Montserrat"/>
                <a:ea typeface="Montserrat"/>
                <a:cs typeface="Montserrat"/>
                <a:sym typeface="Montserrat"/>
              </a:rPr>
              <a:t> </a:t>
            </a:r>
            <a:endParaRPr b="1" i="1" sz="50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0"/>
          <p:cNvSpPr txBox="1"/>
          <p:nvPr>
            <p:ph type="title"/>
          </p:nvPr>
        </p:nvSpPr>
        <p:spPr>
          <a:xfrm>
            <a:off x="917950" y="890050"/>
            <a:ext cx="155631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rgbClr val="002060"/>
                </a:solidFill>
              </a:rPr>
              <a:t>4</a:t>
            </a:r>
            <a:r>
              <a:rPr lang="en-GB" sz="4700">
                <a:solidFill>
                  <a:srgbClr val="002060"/>
                </a:solidFill>
              </a:rPr>
              <a:t>. Bringe den Satz in die richtige Reihenfolge!</a:t>
            </a:r>
            <a:r>
              <a:rPr lang="en-GB" sz="4700">
                <a:solidFill>
                  <a:schemeClr val="accent2"/>
                </a:solidFill>
              </a:rPr>
              <a:t> </a:t>
            </a:r>
            <a:endParaRPr sz="4700">
              <a:solidFill>
                <a:schemeClr val="accent2"/>
              </a:solidFill>
            </a:endParaRPr>
          </a:p>
        </p:txBody>
      </p:sp>
      <p:sp>
        <p:nvSpPr>
          <p:cNvPr id="268" name="Google Shape;268;p30"/>
          <p:cNvSpPr txBox="1"/>
          <p:nvPr>
            <p:ph idx="1" type="body"/>
          </p:nvPr>
        </p:nvSpPr>
        <p:spPr>
          <a:xfrm>
            <a:off x="918000" y="2876300"/>
            <a:ext cx="16452000" cy="1914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GB" sz="5000"/>
              <a:t>glaube  dass </a:t>
            </a:r>
            <a:r>
              <a:rPr i="1" lang="en-GB" sz="5000"/>
              <a:t> </a:t>
            </a:r>
            <a:r>
              <a:rPr i="1" lang="en-GB" sz="5000" u="sng"/>
              <a:t>ich</a:t>
            </a:r>
            <a:r>
              <a:rPr i="1" lang="en-GB" sz="5000"/>
              <a:t> man Leute aus aller</a:t>
            </a:r>
            <a:endParaRPr i="1" sz="5000"/>
          </a:p>
          <a:p>
            <a:pPr indent="0" lvl="0" marL="0" rtl="0" algn="l">
              <a:spcBef>
                <a:spcPts val="0"/>
              </a:spcBef>
              <a:spcAft>
                <a:spcPts val="0"/>
              </a:spcAft>
              <a:buNone/>
            </a:pPr>
            <a:r>
              <a:rPr i="1" lang="en-GB" sz="5000"/>
              <a:t>Welt kann treffen.</a:t>
            </a:r>
            <a:endParaRPr i="1" sz="5000"/>
          </a:p>
          <a:p>
            <a:pPr indent="0" lvl="0" marL="0" rtl="0" algn="l">
              <a:spcBef>
                <a:spcPts val="0"/>
              </a:spcBef>
              <a:spcAft>
                <a:spcPts val="0"/>
              </a:spcAft>
              <a:buNone/>
            </a:pPr>
            <a:r>
              <a:t/>
            </a:r>
            <a:endParaRPr i="1" sz="5000"/>
          </a:p>
        </p:txBody>
      </p:sp>
      <p:pic>
        <p:nvPicPr>
          <p:cNvPr id="269" name="Google Shape;269;p30"/>
          <p:cNvPicPr preferRelativeResize="0"/>
          <p:nvPr/>
        </p:nvPicPr>
        <p:blipFill>
          <a:blip r:embed="rId3">
            <a:alphaModFix/>
          </a:blip>
          <a:stretch>
            <a:fillRect/>
          </a:stretch>
        </p:blipFill>
        <p:spPr>
          <a:xfrm>
            <a:off x="13195825" y="1843125"/>
            <a:ext cx="4900525" cy="4900525"/>
          </a:xfrm>
          <a:prstGeom prst="rect">
            <a:avLst/>
          </a:prstGeom>
          <a:noFill/>
          <a:ln>
            <a:noFill/>
          </a:ln>
        </p:spPr>
      </p:pic>
      <p:sp>
        <p:nvSpPr>
          <p:cNvPr id="270" name="Google Shape;270;p30"/>
          <p:cNvSpPr txBox="1"/>
          <p:nvPr/>
        </p:nvSpPr>
        <p:spPr>
          <a:xfrm>
            <a:off x="1040325" y="7556125"/>
            <a:ext cx="16015800" cy="15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Ich glaube, dass man Leute aus aller Welt treffen kann.</a:t>
            </a:r>
            <a:r>
              <a:rPr i="1" lang="en-GB" sz="5000">
                <a:solidFill>
                  <a:schemeClr val="dk2"/>
                </a:solidFill>
                <a:latin typeface="Montserrat"/>
                <a:ea typeface="Montserrat"/>
                <a:cs typeface="Montserrat"/>
                <a:sym typeface="Montserrat"/>
              </a:rPr>
              <a:t> </a:t>
            </a:r>
            <a:endParaRPr b="1" i="1" sz="50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1"/>
          <p:cNvSpPr txBox="1"/>
          <p:nvPr>
            <p:ph type="title"/>
          </p:nvPr>
        </p:nvSpPr>
        <p:spPr>
          <a:xfrm>
            <a:off x="2752350" y="440675"/>
            <a:ext cx="125067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accent3"/>
                </a:solidFill>
              </a:rPr>
              <a:t>Sentence chaos: Schreibe einige Sätze auf.</a:t>
            </a:r>
            <a:endParaRPr>
              <a:solidFill>
                <a:schemeClr val="accent3"/>
              </a:solidFill>
            </a:endParaRPr>
          </a:p>
        </p:txBody>
      </p:sp>
      <p:pic>
        <p:nvPicPr>
          <p:cNvPr id="276" name="Google Shape;276;p31"/>
          <p:cNvPicPr preferRelativeResize="0"/>
          <p:nvPr/>
        </p:nvPicPr>
        <p:blipFill>
          <a:blip r:embed="rId3">
            <a:alphaModFix/>
          </a:blip>
          <a:stretch>
            <a:fillRect/>
          </a:stretch>
        </p:blipFill>
        <p:spPr>
          <a:xfrm>
            <a:off x="310925" y="246400"/>
            <a:ext cx="1662000" cy="1667107"/>
          </a:xfrm>
          <a:prstGeom prst="rect">
            <a:avLst/>
          </a:prstGeom>
          <a:noFill/>
          <a:ln>
            <a:noFill/>
          </a:ln>
        </p:spPr>
      </p:pic>
      <p:sp>
        <p:nvSpPr>
          <p:cNvPr id="277" name="Google Shape;277;p31"/>
          <p:cNvSpPr/>
          <p:nvPr/>
        </p:nvSpPr>
        <p:spPr>
          <a:xfrm>
            <a:off x="392975" y="2404950"/>
            <a:ext cx="1050000" cy="1114500"/>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ich</a:t>
            </a:r>
            <a:endParaRPr b="1" sz="3600">
              <a:solidFill>
                <a:schemeClr val="dk2"/>
              </a:solidFill>
              <a:latin typeface="Montserrat"/>
              <a:ea typeface="Montserrat"/>
              <a:cs typeface="Montserrat"/>
              <a:sym typeface="Montserrat"/>
            </a:endParaRPr>
          </a:p>
        </p:txBody>
      </p:sp>
      <p:sp>
        <p:nvSpPr>
          <p:cNvPr id="278" name="Google Shape;278;p31"/>
          <p:cNvSpPr/>
          <p:nvPr/>
        </p:nvSpPr>
        <p:spPr>
          <a:xfrm>
            <a:off x="2320488" y="1949100"/>
            <a:ext cx="1662000" cy="111450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finde</a:t>
            </a:r>
            <a:endParaRPr b="1" sz="3600">
              <a:solidFill>
                <a:schemeClr val="dk2"/>
              </a:solidFill>
              <a:latin typeface="Montserrat"/>
              <a:ea typeface="Montserrat"/>
              <a:cs typeface="Montserrat"/>
              <a:sym typeface="Montserrat"/>
            </a:endParaRPr>
          </a:p>
        </p:txBody>
      </p:sp>
      <p:sp>
        <p:nvSpPr>
          <p:cNvPr id="279" name="Google Shape;279;p31"/>
          <p:cNvSpPr/>
          <p:nvPr/>
        </p:nvSpPr>
        <p:spPr>
          <a:xfrm>
            <a:off x="2165513" y="5772400"/>
            <a:ext cx="2009700" cy="87030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denke</a:t>
            </a:r>
            <a:endParaRPr b="1" sz="3600">
              <a:solidFill>
                <a:schemeClr val="dk2"/>
              </a:solidFill>
              <a:latin typeface="Montserrat"/>
              <a:ea typeface="Montserrat"/>
              <a:cs typeface="Montserrat"/>
              <a:sym typeface="Montserrat"/>
            </a:endParaRPr>
          </a:p>
        </p:txBody>
      </p:sp>
      <p:sp>
        <p:nvSpPr>
          <p:cNvPr id="280" name="Google Shape;280;p31"/>
          <p:cNvSpPr/>
          <p:nvPr/>
        </p:nvSpPr>
        <p:spPr>
          <a:xfrm>
            <a:off x="2219825" y="3238663"/>
            <a:ext cx="2009700" cy="111450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glaube</a:t>
            </a:r>
            <a:endParaRPr b="1" sz="3600">
              <a:solidFill>
                <a:schemeClr val="dk2"/>
              </a:solidFill>
              <a:latin typeface="Montserrat"/>
              <a:ea typeface="Montserrat"/>
              <a:cs typeface="Montserrat"/>
              <a:sym typeface="Montserrat"/>
            </a:endParaRPr>
          </a:p>
        </p:txBody>
      </p:sp>
      <p:sp>
        <p:nvSpPr>
          <p:cNvPr id="281" name="Google Shape;281;p31"/>
          <p:cNvSpPr/>
          <p:nvPr/>
        </p:nvSpPr>
        <p:spPr>
          <a:xfrm>
            <a:off x="4694675" y="1374525"/>
            <a:ext cx="3807600" cy="1114500"/>
          </a:xfrm>
          <a:prstGeom prst="rect">
            <a:avLst/>
          </a:prstGeom>
          <a:solidFill>
            <a:schemeClr val="lt1"/>
          </a:solid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Meiner Meinung nach</a:t>
            </a:r>
            <a:endParaRPr b="1" sz="3600">
              <a:solidFill>
                <a:schemeClr val="dk2"/>
              </a:solidFill>
              <a:latin typeface="Montserrat"/>
              <a:ea typeface="Montserrat"/>
              <a:cs typeface="Montserrat"/>
              <a:sym typeface="Montserrat"/>
            </a:endParaRPr>
          </a:p>
        </p:txBody>
      </p:sp>
      <p:sp>
        <p:nvSpPr>
          <p:cNvPr id="282" name="Google Shape;282;p31"/>
          <p:cNvSpPr/>
          <p:nvPr/>
        </p:nvSpPr>
        <p:spPr>
          <a:xfrm>
            <a:off x="4859975" y="2618700"/>
            <a:ext cx="3807600" cy="1114500"/>
          </a:xfrm>
          <a:prstGeom prst="rect">
            <a:avLst/>
          </a:prstGeom>
          <a:solidFill>
            <a:schemeClr val="lt1"/>
          </a:solid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das größte Problem</a:t>
            </a:r>
            <a:endParaRPr b="1" sz="3600">
              <a:solidFill>
                <a:schemeClr val="dk2"/>
              </a:solidFill>
              <a:latin typeface="Montserrat"/>
              <a:ea typeface="Montserrat"/>
              <a:cs typeface="Montserrat"/>
              <a:sym typeface="Montserrat"/>
            </a:endParaRPr>
          </a:p>
        </p:txBody>
      </p:sp>
      <p:sp>
        <p:nvSpPr>
          <p:cNvPr id="283" name="Google Shape;283;p31"/>
          <p:cNvSpPr/>
          <p:nvPr/>
        </p:nvSpPr>
        <p:spPr>
          <a:xfrm>
            <a:off x="8820000" y="1325175"/>
            <a:ext cx="5851200" cy="1114500"/>
          </a:xfrm>
          <a:prstGeom prst="rect">
            <a:avLst/>
          </a:prstGeom>
          <a:solidFill>
            <a:schemeClr val="lt1"/>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gut/schlecht für die Umwelt</a:t>
            </a:r>
            <a:endParaRPr b="1" sz="2800">
              <a:solidFill>
                <a:schemeClr val="dk2"/>
              </a:solidFill>
              <a:latin typeface="Montserrat"/>
              <a:ea typeface="Montserrat"/>
              <a:cs typeface="Montserrat"/>
              <a:sym typeface="Montserrat"/>
            </a:endParaRPr>
          </a:p>
        </p:txBody>
      </p:sp>
      <p:sp>
        <p:nvSpPr>
          <p:cNvPr id="284" name="Google Shape;284;p31"/>
          <p:cNvSpPr/>
          <p:nvPr/>
        </p:nvSpPr>
        <p:spPr>
          <a:xfrm>
            <a:off x="9602400" y="3714825"/>
            <a:ext cx="3010200" cy="1114500"/>
          </a:xfrm>
          <a:prstGeom prst="rect">
            <a:avLst/>
          </a:prstGeom>
          <a:solidFill>
            <a:schemeClr val="lt1"/>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Baustellen</a:t>
            </a:r>
            <a:endParaRPr b="1" sz="3600">
              <a:solidFill>
                <a:schemeClr val="dk2"/>
              </a:solidFill>
              <a:latin typeface="Montserrat"/>
              <a:ea typeface="Montserrat"/>
              <a:cs typeface="Montserrat"/>
              <a:sym typeface="Montserrat"/>
            </a:endParaRPr>
          </a:p>
        </p:txBody>
      </p:sp>
      <p:sp>
        <p:nvSpPr>
          <p:cNvPr id="285" name="Google Shape;285;p31"/>
          <p:cNvSpPr/>
          <p:nvPr/>
        </p:nvSpPr>
        <p:spPr>
          <a:xfrm>
            <a:off x="15514625" y="1325175"/>
            <a:ext cx="1848000" cy="1114500"/>
          </a:xfrm>
          <a:prstGeom prst="rect">
            <a:avLst/>
          </a:prstGeom>
          <a:solidFill>
            <a:schemeClr val="lt1"/>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Lärm</a:t>
            </a:r>
            <a:endParaRPr b="1" sz="3600">
              <a:solidFill>
                <a:schemeClr val="dk2"/>
              </a:solidFill>
              <a:latin typeface="Montserrat"/>
              <a:ea typeface="Montserrat"/>
              <a:cs typeface="Montserrat"/>
              <a:sym typeface="Montserrat"/>
            </a:endParaRPr>
          </a:p>
        </p:txBody>
      </p:sp>
      <p:sp>
        <p:nvSpPr>
          <p:cNvPr id="286" name="Google Shape;286;p31"/>
          <p:cNvSpPr/>
          <p:nvPr/>
        </p:nvSpPr>
        <p:spPr>
          <a:xfrm>
            <a:off x="8820000" y="2519988"/>
            <a:ext cx="4188900" cy="1114500"/>
          </a:xfrm>
          <a:prstGeom prst="rect">
            <a:avLst/>
          </a:prstGeom>
          <a:solidFill>
            <a:schemeClr val="lt1"/>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Lärmbelastung</a:t>
            </a:r>
            <a:endParaRPr b="1" sz="3600">
              <a:solidFill>
                <a:schemeClr val="dk2"/>
              </a:solidFill>
              <a:latin typeface="Montserrat"/>
              <a:ea typeface="Montserrat"/>
              <a:cs typeface="Montserrat"/>
              <a:sym typeface="Montserrat"/>
            </a:endParaRPr>
          </a:p>
        </p:txBody>
      </p:sp>
      <p:sp>
        <p:nvSpPr>
          <p:cNvPr id="287" name="Google Shape;287;p31"/>
          <p:cNvSpPr/>
          <p:nvPr/>
        </p:nvSpPr>
        <p:spPr>
          <a:xfrm>
            <a:off x="16033225" y="2740800"/>
            <a:ext cx="1848000" cy="1114500"/>
          </a:xfrm>
          <a:prstGeom prst="rect">
            <a:avLst/>
          </a:prstGeom>
          <a:solidFill>
            <a:schemeClr val="lt1"/>
          </a:solid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Staus</a:t>
            </a:r>
            <a:endParaRPr b="1" sz="3600">
              <a:solidFill>
                <a:schemeClr val="dk2"/>
              </a:solidFill>
              <a:latin typeface="Montserrat"/>
              <a:ea typeface="Montserrat"/>
              <a:cs typeface="Montserrat"/>
              <a:sym typeface="Montserrat"/>
            </a:endParaRPr>
          </a:p>
        </p:txBody>
      </p:sp>
      <p:sp>
        <p:nvSpPr>
          <p:cNvPr id="288" name="Google Shape;288;p31"/>
          <p:cNvSpPr/>
          <p:nvPr/>
        </p:nvSpPr>
        <p:spPr>
          <a:xfrm>
            <a:off x="2244300" y="7753523"/>
            <a:ext cx="1848000" cy="87030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sind</a:t>
            </a:r>
            <a:endParaRPr b="1" sz="3600">
              <a:solidFill>
                <a:schemeClr val="dk2"/>
              </a:solidFill>
              <a:latin typeface="Montserrat"/>
              <a:ea typeface="Montserrat"/>
              <a:cs typeface="Montserrat"/>
              <a:sym typeface="Montserrat"/>
            </a:endParaRPr>
          </a:p>
        </p:txBody>
      </p:sp>
      <p:sp>
        <p:nvSpPr>
          <p:cNvPr id="289" name="Google Shape;289;p31"/>
          <p:cNvSpPr/>
          <p:nvPr/>
        </p:nvSpPr>
        <p:spPr>
          <a:xfrm>
            <a:off x="5799238" y="6351225"/>
            <a:ext cx="2195700" cy="1114500"/>
          </a:xfrm>
          <a:prstGeom prst="rect">
            <a:avLst/>
          </a:prstGeom>
          <a:solidFill>
            <a:schemeClr val="lt1"/>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zu viel</a:t>
            </a:r>
            <a:endParaRPr b="1" sz="3600">
              <a:solidFill>
                <a:schemeClr val="dk2"/>
              </a:solidFill>
              <a:latin typeface="Montserrat"/>
              <a:ea typeface="Montserrat"/>
              <a:cs typeface="Montserrat"/>
              <a:sym typeface="Montserrat"/>
            </a:endParaRPr>
          </a:p>
        </p:txBody>
      </p:sp>
      <p:sp>
        <p:nvSpPr>
          <p:cNvPr id="290" name="Google Shape;290;p31"/>
          <p:cNvSpPr/>
          <p:nvPr/>
        </p:nvSpPr>
        <p:spPr>
          <a:xfrm>
            <a:off x="16126213" y="5070300"/>
            <a:ext cx="1662000" cy="1114500"/>
          </a:xfrm>
          <a:prstGeom prst="rect">
            <a:avLst/>
          </a:prstGeom>
          <a:solidFill>
            <a:schemeClr val="lt1"/>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toll</a:t>
            </a:r>
            <a:endParaRPr b="1" sz="3600">
              <a:solidFill>
                <a:schemeClr val="dk2"/>
              </a:solidFill>
              <a:latin typeface="Montserrat"/>
              <a:ea typeface="Montserrat"/>
              <a:cs typeface="Montserrat"/>
              <a:sym typeface="Montserrat"/>
            </a:endParaRPr>
          </a:p>
        </p:txBody>
      </p:sp>
      <p:sp>
        <p:nvSpPr>
          <p:cNvPr id="291" name="Google Shape;291;p31"/>
          <p:cNvSpPr/>
          <p:nvPr/>
        </p:nvSpPr>
        <p:spPr>
          <a:xfrm>
            <a:off x="12753775" y="5070288"/>
            <a:ext cx="3010200" cy="1114500"/>
          </a:xfrm>
          <a:prstGeom prst="rect">
            <a:avLst/>
          </a:prstGeom>
          <a:solidFill>
            <a:schemeClr val="lt1"/>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erstaunlich</a:t>
            </a:r>
            <a:endParaRPr b="1" sz="3600">
              <a:solidFill>
                <a:schemeClr val="dk2"/>
              </a:solidFill>
              <a:latin typeface="Montserrat"/>
              <a:ea typeface="Montserrat"/>
              <a:cs typeface="Montserrat"/>
              <a:sym typeface="Montserrat"/>
            </a:endParaRPr>
          </a:p>
        </p:txBody>
      </p:sp>
      <p:sp>
        <p:nvSpPr>
          <p:cNvPr id="292" name="Google Shape;292;p31"/>
          <p:cNvSpPr/>
          <p:nvPr/>
        </p:nvSpPr>
        <p:spPr>
          <a:xfrm>
            <a:off x="9660625" y="5265625"/>
            <a:ext cx="3010200" cy="1114500"/>
          </a:xfrm>
          <a:prstGeom prst="rect">
            <a:avLst/>
          </a:prstGeom>
          <a:solidFill>
            <a:schemeClr val="lt1"/>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unvergesslich</a:t>
            </a:r>
            <a:endParaRPr b="1" sz="2800">
              <a:solidFill>
                <a:schemeClr val="dk2"/>
              </a:solidFill>
              <a:latin typeface="Montserrat"/>
              <a:ea typeface="Montserrat"/>
              <a:cs typeface="Montserrat"/>
              <a:sym typeface="Montserrat"/>
            </a:endParaRPr>
          </a:p>
        </p:txBody>
      </p:sp>
      <p:sp>
        <p:nvSpPr>
          <p:cNvPr id="293" name="Google Shape;293;p31"/>
          <p:cNvSpPr/>
          <p:nvPr/>
        </p:nvSpPr>
        <p:spPr>
          <a:xfrm>
            <a:off x="15090875" y="6510025"/>
            <a:ext cx="2695500" cy="1114500"/>
          </a:xfrm>
          <a:prstGeom prst="rect">
            <a:avLst/>
          </a:prstGeom>
          <a:solidFill>
            <a:schemeClr val="lt1"/>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spannend</a:t>
            </a:r>
            <a:endParaRPr b="1" sz="3600">
              <a:solidFill>
                <a:schemeClr val="dk2"/>
              </a:solidFill>
              <a:latin typeface="Montserrat"/>
              <a:ea typeface="Montserrat"/>
              <a:cs typeface="Montserrat"/>
              <a:sym typeface="Montserrat"/>
            </a:endParaRPr>
          </a:p>
        </p:txBody>
      </p:sp>
      <p:sp>
        <p:nvSpPr>
          <p:cNvPr id="294" name="Google Shape;294;p31"/>
          <p:cNvSpPr/>
          <p:nvPr/>
        </p:nvSpPr>
        <p:spPr>
          <a:xfrm>
            <a:off x="9660625" y="6632125"/>
            <a:ext cx="4426800" cy="870300"/>
          </a:xfrm>
          <a:prstGeom prst="rect">
            <a:avLst/>
          </a:prstGeom>
          <a:solidFill>
            <a:schemeClr val="lt1"/>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umweltfeindlich</a:t>
            </a:r>
            <a:endParaRPr b="1" sz="3600">
              <a:solidFill>
                <a:schemeClr val="dk2"/>
              </a:solidFill>
              <a:latin typeface="Montserrat"/>
              <a:ea typeface="Montserrat"/>
              <a:cs typeface="Montserrat"/>
              <a:sym typeface="Montserrat"/>
            </a:endParaRPr>
          </a:p>
        </p:txBody>
      </p:sp>
      <p:sp>
        <p:nvSpPr>
          <p:cNvPr id="295" name="Google Shape;295;p31"/>
          <p:cNvSpPr/>
          <p:nvPr/>
        </p:nvSpPr>
        <p:spPr>
          <a:xfrm>
            <a:off x="437550" y="4028988"/>
            <a:ext cx="1050000" cy="1114500"/>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es</a:t>
            </a:r>
            <a:endParaRPr b="1" sz="3600">
              <a:solidFill>
                <a:schemeClr val="dk2"/>
              </a:solidFill>
              <a:latin typeface="Montserrat"/>
              <a:ea typeface="Montserrat"/>
              <a:cs typeface="Montserrat"/>
              <a:sym typeface="Montserrat"/>
            </a:endParaRPr>
          </a:p>
        </p:txBody>
      </p:sp>
      <p:sp>
        <p:nvSpPr>
          <p:cNvPr id="296" name="Google Shape;296;p31"/>
          <p:cNvSpPr/>
          <p:nvPr/>
        </p:nvSpPr>
        <p:spPr>
          <a:xfrm>
            <a:off x="2208650" y="4528225"/>
            <a:ext cx="1662000" cy="111450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gibt</a:t>
            </a:r>
            <a:endParaRPr b="1" sz="3600">
              <a:solidFill>
                <a:schemeClr val="dk2"/>
              </a:solidFill>
              <a:latin typeface="Montserrat"/>
              <a:ea typeface="Montserrat"/>
              <a:cs typeface="Montserrat"/>
              <a:sym typeface="Montserrat"/>
            </a:endParaRPr>
          </a:p>
        </p:txBody>
      </p:sp>
      <p:sp>
        <p:nvSpPr>
          <p:cNvPr id="297" name="Google Shape;297;p31"/>
          <p:cNvSpPr/>
          <p:nvPr/>
        </p:nvSpPr>
        <p:spPr>
          <a:xfrm>
            <a:off x="2208650" y="6772375"/>
            <a:ext cx="2485800" cy="87030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meine</a:t>
            </a:r>
            <a:endParaRPr b="1" sz="3600">
              <a:solidFill>
                <a:schemeClr val="dk2"/>
              </a:solidFill>
              <a:latin typeface="Montserrat"/>
              <a:ea typeface="Montserrat"/>
              <a:cs typeface="Montserrat"/>
              <a:sym typeface="Montserrat"/>
            </a:endParaRPr>
          </a:p>
        </p:txBody>
      </p:sp>
      <p:sp>
        <p:nvSpPr>
          <p:cNvPr id="298" name="Google Shape;298;p31"/>
          <p:cNvSpPr/>
          <p:nvPr/>
        </p:nvSpPr>
        <p:spPr>
          <a:xfrm>
            <a:off x="4525862" y="3862875"/>
            <a:ext cx="4780200" cy="1114500"/>
          </a:xfrm>
          <a:prstGeom prst="rect">
            <a:avLst/>
          </a:prstGeom>
          <a:solidFill>
            <a:schemeClr val="lt1"/>
          </a:solid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400">
                <a:solidFill>
                  <a:schemeClr val="dk2"/>
                </a:solidFill>
                <a:latin typeface="Montserrat"/>
                <a:ea typeface="Montserrat"/>
                <a:cs typeface="Montserrat"/>
                <a:sym typeface="Montserrat"/>
              </a:rPr>
              <a:t>ein großer Nachteil</a:t>
            </a:r>
            <a:endParaRPr b="1" sz="3400">
              <a:solidFill>
                <a:schemeClr val="dk2"/>
              </a:solidFill>
              <a:latin typeface="Montserrat"/>
              <a:ea typeface="Montserrat"/>
              <a:cs typeface="Montserrat"/>
              <a:sym typeface="Montserrat"/>
            </a:endParaRPr>
          </a:p>
        </p:txBody>
      </p:sp>
      <p:sp>
        <p:nvSpPr>
          <p:cNvPr id="299" name="Google Shape;299;p31"/>
          <p:cNvSpPr txBox="1"/>
          <p:nvPr/>
        </p:nvSpPr>
        <p:spPr>
          <a:xfrm>
            <a:off x="5714275" y="7595400"/>
            <a:ext cx="2695500" cy="1627200"/>
          </a:xfrm>
          <a:prstGeom prst="rect">
            <a:avLst/>
          </a:prstGeom>
          <a:solidFill>
            <a:schemeClr val="lt1"/>
          </a:solidFill>
          <a:ln cap="flat" cmpd="sng" w="762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7200">
                <a:solidFill>
                  <a:schemeClr val="dk2"/>
                </a:solidFill>
                <a:latin typeface="Montserrat"/>
                <a:ea typeface="Montserrat"/>
                <a:cs typeface="Montserrat"/>
                <a:sym typeface="Montserrat"/>
              </a:rPr>
              <a:t>dass</a:t>
            </a:r>
            <a:endParaRPr b="1" sz="7200">
              <a:solidFill>
                <a:schemeClr val="dk2"/>
              </a:solidFill>
              <a:latin typeface="Montserrat"/>
              <a:ea typeface="Montserrat"/>
              <a:cs typeface="Montserrat"/>
              <a:sym typeface="Montserrat"/>
            </a:endParaRPr>
          </a:p>
        </p:txBody>
      </p:sp>
      <p:sp>
        <p:nvSpPr>
          <p:cNvPr id="300" name="Google Shape;300;p31"/>
          <p:cNvSpPr txBox="1"/>
          <p:nvPr/>
        </p:nvSpPr>
        <p:spPr>
          <a:xfrm>
            <a:off x="13144676" y="2740800"/>
            <a:ext cx="2695500" cy="870300"/>
          </a:xfrm>
          <a:prstGeom prst="rect">
            <a:avLst/>
          </a:prstGeom>
          <a:solidFill>
            <a:schemeClr val="lt1"/>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Infrastruktur</a:t>
            </a:r>
            <a:endParaRPr b="1" sz="2800">
              <a:solidFill>
                <a:schemeClr val="dk2"/>
              </a:solidFill>
              <a:latin typeface="Montserrat"/>
              <a:ea typeface="Montserrat"/>
              <a:cs typeface="Montserrat"/>
              <a:sym typeface="Montserrat"/>
            </a:endParaRPr>
          </a:p>
        </p:txBody>
      </p:sp>
      <p:sp>
        <p:nvSpPr>
          <p:cNvPr id="301" name="Google Shape;301;p31"/>
          <p:cNvSpPr txBox="1"/>
          <p:nvPr/>
        </p:nvSpPr>
        <p:spPr>
          <a:xfrm>
            <a:off x="13319900" y="3874763"/>
            <a:ext cx="4426800" cy="870300"/>
          </a:xfrm>
          <a:prstGeom prst="rect">
            <a:avLst/>
          </a:prstGeom>
          <a:solidFill>
            <a:schemeClr val="lt1"/>
          </a:solidFill>
          <a:ln cap="flat" cmpd="sng" w="762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Luftverschmutzung</a:t>
            </a:r>
            <a:endParaRPr b="1" sz="3000">
              <a:solidFill>
                <a:schemeClr val="dk2"/>
              </a:solidFill>
              <a:latin typeface="Montserrat"/>
              <a:ea typeface="Montserrat"/>
              <a:cs typeface="Montserrat"/>
              <a:sym typeface="Montserrat"/>
            </a:endParaRPr>
          </a:p>
        </p:txBody>
      </p:sp>
      <p:sp>
        <p:nvSpPr>
          <p:cNvPr id="302" name="Google Shape;302;p31"/>
          <p:cNvSpPr/>
          <p:nvPr/>
        </p:nvSpPr>
        <p:spPr>
          <a:xfrm>
            <a:off x="9660625" y="7754425"/>
            <a:ext cx="4677000" cy="870300"/>
          </a:xfrm>
          <a:prstGeom prst="rect">
            <a:avLst/>
          </a:prstGeom>
          <a:solidFill>
            <a:schemeClr val="lt1"/>
          </a:solid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umweltfreundlich</a:t>
            </a:r>
            <a:endParaRPr b="1" sz="3600">
              <a:solidFill>
                <a:schemeClr val="dk2"/>
              </a:solidFill>
              <a:latin typeface="Montserrat"/>
              <a:ea typeface="Montserrat"/>
              <a:cs typeface="Montserrat"/>
              <a:sym typeface="Montserrat"/>
            </a:endParaRPr>
          </a:p>
        </p:txBody>
      </p:sp>
      <p:sp>
        <p:nvSpPr>
          <p:cNvPr id="303" name="Google Shape;303;p31"/>
          <p:cNvSpPr txBox="1"/>
          <p:nvPr/>
        </p:nvSpPr>
        <p:spPr>
          <a:xfrm>
            <a:off x="4502125" y="5156075"/>
            <a:ext cx="4780200" cy="1114500"/>
          </a:xfrm>
          <a:prstGeom prst="rect">
            <a:avLst/>
          </a:prstGeom>
          <a:solidFill>
            <a:schemeClr val="lt1"/>
          </a:solid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auf der einen/anderen Seite</a:t>
            </a:r>
            <a:endParaRPr b="1" sz="3000">
              <a:solidFill>
                <a:schemeClr val="dk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2"/>
          <p:cNvSpPr txBox="1"/>
          <p:nvPr>
            <p:ph type="title"/>
          </p:nvPr>
        </p:nvSpPr>
        <p:spPr>
          <a:xfrm>
            <a:off x="917950" y="890050"/>
            <a:ext cx="15563100" cy="109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700">
                <a:solidFill>
                  <a:schemeClr val="accent3"/>
                </a:solidFill>
              </a:rPr>
              <a:t>Eine mögliche Antwort</a:t>
            </a:r>
            <a:r>
              <a:rPr lang="en-GB" sz="4700">
                <a:solidFill>
                  <a:schemeClr val="accent3"/>
                </a:solidFill>
              </a:rPr>
              <a:t> (1)</a:t>
            </a:r>
            <a:endParaRPr sz="4700">
              <a:solidFill>
                <a:schemeClr val="accent3"/>
              </a:solidFill>
            </a:endParaRPr>
          </a:p>
        </p:txBody>
      </p:sp>
      <p:sp>
        <p:nvSpPr>
          <p:cNvPr id="309" name="Google Shape;309;p32"/>
          <p:cNvSpPr txBox="1"/>
          <p:nvPr>
            <p:ph idx="1" type="body"/>
          </p:nvPr>
        </p:nvSpPr>
        <p:spPr>
          <a:xfrm>
            <a:off x="918000" y="2876300"/>
            <a:ext cx="16452000" cy="109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GB" sz="4000"/>
              <a:t>Meiner Meinung nach</a:t>
            </a:r>
            <a:r>
              <a:rPr b="1" i="1" lang="en-GB" sz="4000"/>
              <a:t> gibt</a:t>
            </a:r>
            <a:r>
              <a:rPr i="1" lang="en-GB" sz="4000"/>
              <a:t> es zu viel Lärmbelastung. </a:t>
            </a:r>
            <a:endParaRPr i="1" sz="4000"/>
          </a:p>
          <a:p>
            <a:pPr indent="0" lvl="0" marL="0" rtl="0" algn="l">
              <a:spcBef>
                <a:spcPts val="0"/>
              </a:spcBef>
              <a:spcAft>
                <a:spcPts val="0"/>
              </a:spcAft>
              <a:buNone/>
            </a:pPr>
            <a:r>
              <a:t/>
            </a:r>
            <a:endParaRPr i="1" sz="5000"/>
          </a:p>
        </p:txBody>
      </p:sp>
      <p:sp>
        <p:nvSpPr>
          <p:cNvPr id="310" name="Google Shape;310;p32"/>
          <p:cNvSpPr txBox="1"/>
          <p:nvPr/>
        </p:nvSpPr>
        <p:spPr>
          <a:xfrm>
            <a:off x="704250" y="4331250"/>
            <a:ext cx="13858500" cy="8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4000">
                <a:solidFill>
                  <a:schemeClr val="dk2"/>
                </a:solidFill>
                <a:latin typeface="Montserrat"/>
                <a:ea typeface="Montserrat"/>
                <a:cs typeface="Montserrat"/>
                <a:sym typeface="Montserrat"/>
              </a:rPr>
              <a:t>Ich glaube, es gibt immer Staus.</a:t>
            </a:r>
            <a:endParaRPr i="1" sz="4000">
              <a:solidFill>
                <a:schemeClr val="dk2"/>
              </a:solidFill>
              <a:latin typeface="Montserrat"/>
              <a:ea typeface="Montserrat"/>
              <a:cs typeface="Montserrat"/>
              <a:sym typeface="Montserrat"/>
            </a:endParaRPr>
          </a:p>
        </p:txBody>
      </p:sp>
      <p:sp>
        <p:nvSpPr>
          <p:cNvPr id="311" name="Google Shape;311;p32"/>
          <p:cNvSpPr txBox="1"/>
          <p:nvPr/>
        </p:nvSpPr>
        <p:spPr>
          <a:xfrm>
            <a:off x="754550" y="5508200"/>
            <a:ext cx="15292200" cy="14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4000">
                <a:solidFill>
                  <a:schemeClr val="dk2"/>
                </a:solidFill>
                <a:latin typeface="Montserrat"/>
                <a:ea typeface="Montserrat"/>
                <a:cs typeface="Montserrat"/>
                <a:sym typeface="Montserrat"/>
              </a:rPr>
              <a:t>Ein großer Vorteil ist, </a:t>
            </a:r>
            <a:r>
              <a:rPr b="1" i="1" lang="en-GB" sz="4000">
                <a:solidFill>
                  <a:schemeClr val="dk2"/>
                </a:solidFill>
                <a:latin typeface="Montserrat"/>
                <a:ea typeface="Montserrat"/>
                <a:cs typeface="Montserrat"/>
                <a:sym typeface="Montserrat"/>
              </a:rPr>
              <a:t>dass</a:t>
            </a:r>
            <a:r>
              <a:rPr i="1" lang="en-GB" sz="4000">
                <a:solidFill>
                  <a:schemeClr val="dk2"/>
                </a:solidFill>
                <a:latin typeface="Montserrat"/>
                <a:ea typeface="Montserrat"/>
                <a:cs typeface="Montserrat"/>
                <a:sym typeface="Montserrat"/>
              </a:rPr>
              <a:t>  die Spiele unvergesslich </a:t>
            </a:r>
            <a:r>
              <a:rPr b="1" i="1" lang="en-GB" sz="4000">
                <a:solidFill>
                  <a:schemeClr val="dk2"/>
                </a:solidFill>
                <a:latin typeface="Montserrat"/>
                <a:ea typeface="Montserrat"/>
                <a:cs typeface="Montserrat"/>
                <a:sym typeface="Montserrat"/>
              </a:rPr>
              <a:t>sind.</a:t>
            </a:r>
            <a:endParaRPr b="1" i="1" sz="4000">
              <a:solidFill>
                <a:schemeClr val="dk2"/>
              </a:solidFill>
              <a:latin typeface="Montserrat"/>
              <a:ea typeface="Montserrat"/>
              <a:cs typeface="Montserrat"/>
              <a:sym typeface="Montserrat"/>
            </a:endParaRPr>
          </a:p>
        </p:txBody>
      </p:sp>
      <p:grpSp>
        <p:nvGrpSpPr>
          <p:cNvPr id="312" name="Google Shape;312;p32"/>
          <p:cNvGrpSpPr/>
          <p:nvPr/>
        </p:nvGrpSpPr>
        <p:grpSpPr>
          <a:xfrm>
            <a:off x="16181553" y="1610172"/>
            <a:ext cx="1367967" cy="2040900"/>
            <a:chOff x="1047800" y="4745647"/>
            <a:chExt cx="1180300" cy="2082551"/>
          </a:xfrm>
        </p:grpSpPr>
        <p:pic>
          <p:nvPicPr>
            <p:cNvPr id="313" name="Google Shape;313;p32"/>
            <p:cNvPicPr preferRelativeResize="0"/>
            <p:nvPr/>
          </p:nvPicPr>
          <p:blipFill>
            <a:blip r:embed="rId3">
              <a:alphaModFix/>
            </a:blip>
            <a:stretch>
              <a:fillRect/>
            </a:stretch>
          </p:blipFill>
          <p:spPr>
            <a:xfrm>
              <a:off x="1061950" y="4745647"/>
              <a:ext cx="1152000" cy="1440000"/>
            </a:xfrm>
            <a:prstGeom prst="rect">
              <a:avLst/>
            </a:prstGeom>
            <a:noFill/>
            <a:ln>
              <a:noFill/>
            </a:ln>
          </p:spPr>
        </p:pic>
        <p:pic>
          <p:nvPicPr>
            <p:cNvPr descr="A picture containing table&#10;&#10;Description automatically generated" id="314" name="Google Shape;314;p32"/>
            <p:cNvPicPr preferRelativeResize="0"/>
            <p:nvPr/>
          </p:nvPicPr>
          <p:blipFill rotWithShape="1">
            <a:blip r:embed="rId4">
              <a:alphaModFix/>
            </a:blip>
            <a:srcRect b="-1926" l="0" r="0" t="71153"/>
            <a:stretch/>
          </p:blipFill>
          <p:spPr>
            <a:xfrm>
              <a:off x="1047800" y="6185661"/>
              <a:ext cx="1180300" cy="64253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917950" y="941825"/>
            <a:ext cx="16556400" cy="3258000"/>
          </a:xfrm>
          <a:prstGeom prst="rect">
            <a:avLst/>
          </a:prstGeom>
          <a:ln>
            <a:noFill/>
          </a:ln>
        </p:spPr>
        <p:txBody>
          <a:bodyPr anchorCtr="0" anchor="t" bIns="0" lIns="0" spcFirstLastPara="1" rIns="0" wrap="square" tIns="0">
            <a:noAutofit/>
          </a:bodyPr>
          <a:lstStyle/>
          <a:p>
            <a:pPr indent="0" lvl="0" marL="0" rtl="0" algn="l">
              <a:spcBef>
                <a:spcPts val="0"/>
              </a:spcBef>
              <a:spcAft>
                <a:spcPts val="0"/>
              </a:spcAft>
              <a:buNone/>
            </a:pPr>
            <a:r>
              <a:rPr lang="en-GB" sz="4000">
                <a:solidFill>
                  <a:schemeClr val="dk2"/>
                </a:solidFill>
              </a:rPr>
              <a:t>International sporting events [3/3]</a:t>
            </a:r>
            <a:endParaRPr sz="4000">
              <a:solidFill>
                <a:schemeClr val="dk2"/>
              </a:solidFill>
            </a:endParaRPr>
          </a:p>
          <a:p>
            <a:pPr indent="0" lvl="0" marL="0" rtl="0" algn="l">
              <a:spcBef>
                <a:spcPts val="0"/>
              </a:spcBef>
              <a:spcAft>
                <a:spcPts val="0"/>
              </a:spcAft>
              <a:buNone/>
            </a:pPr>
            <a:r>
              <a:rPr b="0" lang="en-GB" sz="4800">
                <a:solidFill>
                  <a:schemeClr val="lt1"/>
                </a:solidFill>
                <a:latin typeface="Montserrat SemiBold"/>
                <a:ea typeface="Montserrat SemiBold"/>
                <a:cs typeface="Montserrat SemiBold"/>
                <a:sym typeface="Montserrat SemiBold"/>
              </a:rPr>
              <a:t>your understanding of the near future tense.</a:t>
            </a:r>
            <a:endParaRPr sz="4800"/>
          </a:p>
        </p:txBody>
      </p:sp>
      <p:sp>
        <p:nvSpPr>
          <p:cNvPr id="87" name="Google Shape;87;p15"/>
          <p:cNvSpPr txBox="1"/>
          <p:nvPr>
            <p:ph idx="1" type="body"/>
          </p:nvPr>
        </p:nvSpPr>
        <p:spPr>
          <a:xfrm>
            <a:off x="917950" y="2266700"/>
            <a:ext cx="16452000" cy="5962200"/>
          </a:xfrm>
          <a:prstGeom prst="rect">
            <a:avLst/>
          </a:prstGeom>
        </p:spPr>
        <p:txBody>
          <a:bodyPr anchorCtr="0" anchor="t" bIns="0" lIns="0" spcFirstLastPara="1" rIns="0" wrap="square" tIns="0">
            <a:noAutofit/>
          </a:bodyPr>
          <a:lstStyle/>
          <a:p>
            <a:pPr indent="-711200" lvl="0" marL="914400" rtl="0" algn="l">
              <a:spcBef>
                <a:spcPts val="0"/>
              </a:spcBef>
              <a:spcAft>
                <a:spcPts val="0"/>
              </a:spcAft>
              <a:buSzPts val="4000"/>
              <a:buChar char="●"/>
            </a:pPr>
            <a:r>
              <a:rPr lang="en-GB" sz="3600"/>
              <a:t>Phonics [a] [ei ] [o ] [ö] [ä] </a:t>
            </a:r>
            <a:endParaRPr sz="3600"/>
          </a:p>
          <a:p>
            <a:pPr indent="-711200" lvl="0" marL="914400" rtl="0" algn="l">
              <a:spcBef>
                <a:spcPts val="0"/>
              </a:spcBef>
              <a:spcAft>
                <a:spcPts val="0"/>
              </a:spcAft>
              <a:buSzPts val="4000"/>
              <a:buChar char="●"/>
            </a:pPr>
            <a:r>
              <a:rPr lang="en-GB" sz="3600"/>
              <a:t>Vocabulary revisiting</a:t>
            </a:r>
            <a:endParaRPr sz="3600"/>
          </a:p>
          <a:p>
            <a:pPr indent="-685800" lvl="0" marL="914400" rtl="0" algn="l">
              <a:spcBef>
                <a:spcPts val="0"/>
              </a:spcBef>
              <a:spcAft>
                <a:spcPts val="0"/>
              </a:spcAft>
              <a:buSzPts val="3600"/>
              <a:buChar char="●"/>
            </a:pPr>
            <a:r>
              <a:rPr lang="en-GB" sz="3600"/>
              <a:t>Deepening understanding - listening and listening strategies</a:t>
            </a:r>
            <a:endParaRPr sz="3600"/>
          </a:p>
          <a:p>
            <a:pPr indent="-685800" lvl="0" marL="914400" rtl="0" algn="l">
              <a:spcBef>
                <a:spcPts val="0"/>
              </a:spcBef>
              <a:spcAft>
                <a:spcPts val="0"/>
              </a:spcAft>
              <a:buSzPts val="3600"/>
              <a:buChar char="●"/>
            </a:pPr>
            <a:r>
              <a:rPr lang="en-GB" sz="3600"/>
              <a:t>Grammar - word order variations when giving opinions</a:t>
            </a:r>
            <a:endParaRPr sz="3600"/>
          </a:p>
          <a:p>
            <a:pPr indent="-685800" lvl="0" marL="914400" rtl="0" algn="l">
              <a:spcBef>
                <a:spcPts val="0"/>
              </a:spcBef>
              <a:spcAft>
                <a:spcPts val="0"/>
              </a:spcAft>
              <a:buSzPts val="3600"/>
              <a:buChar char="●"/>
            </a:pPr>
            <a:r>
              <a:rPr lang="en-GB" sz="3600"/>
              <a:t>Deepening understanding - writing</a:t>
            </a:r>
            <a:endParaRPr sz="3600"/>
          </a:p>
          <a:p>
            <a:pPr indent="-685800" lvl="0" marL="914400" rtl="0" algn="l">
              <a:spcBef>
                <a:spcPts val="0"/>
              </a:spcBef>
              <a:spcAft>
                <a:spcPts val="0"/>
              </a:spcAft>
              <a:buSzPts val="3600"/>
              <a:buChar char="●"/>
            </a:pPr>
            <a:r>
              <a:rPr lang="en-GB" sz="3600"/>
              <a:t>Summary of learning</a:t>
            </a:r>
            <a:endParaRPr sz="3600"/>
          </a:p>
          <a:p>
            <a:pPr indent="0" lvl="0" marL="0" rtl="0" algn="l">
              <a:spcBef>
                <a:spcPts val="2000"/>
              </a:spcBef>
              <a:spcAft>
                <a:spcPts val="20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3"/>
          <p:cNvSpPr txBox="1"/>
          <p:nvPr>
            <p:ph type="title"/>
          </p:nvPr>
        </p:nvSpPr>
        <p:spPr>
          <a:xfrm>
            <a:off x="917950" y="890050"/>
            <a:ext cx="15563100" cy="109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700">
                <a:solidFill>
                  <a:schemeClr val="accent3"/>
                </a:solidFill>
              </a:rPr>
              <a:t>Eine mögliche Antwort (2)</a:t>
            </a:r>
            <a:endParaRPr sz="4700">
              <a:solidFill>
                <a:schemeClr val="accent3"/>
              </a:solidFill>
            </a:endParaRPr>
          </a:p>
        </p:txBody>
      </p:sp>
      <p:sp>
        <p:nvSpPr>
          <p:cNvPr id="320" name="Google Shape;320;p33"/>
          <p:cNvSpPr txBox="1"/>
          <p:nvPr>
            <p:ph idx="1" type="body"/>
          </p:nvPr>
        </p:nvSpPr>
        <p:spPr>
          <a:xfrm>
            <a:off x="918000" y="2199450"/>
            <a:ext cx="16452000" cy="109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i="1" lang="en-GB" sz="4000"/>
              <a:t>Meiner Meinung nach gibt es zu viel Lärmbelastung und</a:t>
            </a:r>
            <a:endParaRPr i="1" sz="4000"/>
          </a:p>
          <a:p>
            <a:pPr indent="0" lvl="0" marL="0" rtl="0" algn="l">
              <a:spcBef>
                <a:spcPts val="0"/>
              </a:spcBef>
              <a:spcAft>
                <a:spcPts val="0"/>
              </a:spcAft>
              <a:buNone/>
            </a:pPr>
            <a:r>
              <a:rPr i="1" lang="en-GB" sz="4000"/>
              <a:t>das ist der größte Nachteil. </a:t>
            </a:r>
            <a:endParaRPr i="1" sz="4000"/>
          </a:p>
          <a:p>
            <a:pPr indent="0" lvl="0" marL="0" rtl="0" algn="l">
              <a:spcBef>
                <a:spcPts val="0"/>
              </a:spcBef>
              <a:spcAft>
                <a:spcPts val="0"/>
              </a:spcAft>
              <a:buNone/>
            </a:pPr>
            <a:r>
              <a:t/>
            </a:r>
            <a:endParaRPr i="1" sz="4000"/>
          </a:p>
          <a:p>
            <a:pPr indent="0" lvl="0" marL="0" rtl="0" algn="l">
              <a:spcBef>
                <a:spcPts val="0"/>
              </a:spcBef>
              <a:spcAft>
                <a:spcPts val="0"/>
              </a:spcAft>
              <a:buNone/>
            </a:pPr>
            <a:r>
              <a:t/>
            </a:r>
            <a:endParaRPr i="1" sz="4000"/>
          </a:p>
        </p:txBody>
      </p:sp>
      <p:sp>
        <p:nvSpPr>
          <p:cNvPr id="321" name="Google Shape;321;p33"/>
          <p:cNvSpPr txBox="1"/>
          <p:nvPr/>
        </p:nvSpPr>
        <p:spPr>
          <a:xfrm>
            <a:off x="682225" y="4066850"/>
            <a:ext cx="13858500" cy="8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4000">
                <a:solidFill>
                  <a:schemeClr val="dk2"/>
                </a:solidFill>
                <a:latin typeface="Montserrat"/>
                <a:ea typeface="Montserrat"/>
                <a:cs typeface="Montserrat"/>
                <a:sym typeface="Montserrat"/>
              </a:rPr>
              <a:t>Auf der einen Seite</a:t>
            </a:r>
            <a:r>
              <a:rPr i="1" lang="en-GB" sz="4000">
                <a:latin typeface="Montserrat"/>
                <a:ea typeface="Montserrat"/>
                <a:cs typeface="Montserrat"/>
                <a:sym typeface="Montserrat"/>
              </a:rPr>
              <a:t> </a:t>
            </a:r>
            <a:r>
              <a:rPr b="1" i="1" lang="en-GB" sz="4000">
                <a:solidFill>
                  <a:srgbClr val="786EC8"/>
                </a:solidFill>
                <a:latin typeface="Montserrat"/>
                <a:ea typeface="Montserrat"/>
                <a:cs typeface="Montserrat"/>
                <a:sym typeface="Montserrat"/>
              </a:rPr>
              <a:t>gibt</a:t>
            </a:r>
            <a:r>
              <a:rPr i="1" lang="en-GB" sz="4000">
                <a:latin typeface="Montserrat"/>
                <a:ea typeface="Montserrat"/>
                <a:cs typeface="Montserrat"/>
                <a:sym typeface="Montserrat"/>
              </a:rPr>
              <a:t> </a:t>
            </a:r>
            <a:r>
              <a:rPr i="1" lang="en-GB" sz="4000">
                <a:solidFill>
                  <a:schemeClr val="dk2"/>
                </a:solidFill>
                <a:latin typeface="Montserrat"/>
                <a:ea typeface="Montserrat"/>
                <a:cs typeface="Montserrat"/>
                <a:sym typeface="Montserrat"/>
              </a:rPr>
              <a:t>es überall Baustellen aber </a:t>
            </a:r>
            <a:r>
              <a:rPr b="1" i="1" lang="en-GB" sz="4000">
                <a:solidFill>
                  <a:schemeClr val="dk2"/>
                </a:solidFill>
                <a:latin typeface="Montserrat"/>
                <a:ea typeface="Montserrat"/>
                <a:cs typeface="Montserrat"/>
                <a:sym typeface="Montserrat"/>
              </a:rPr>
              <a:t>auf der anderen Seite</a:t>
            </a:r>
            <a:r>
              <a:rPr i="1" lang="en-GB" sz="4000">
                <a:solidFill>
                  <a:schemeClr val="dk2"/>
                </a:solidFill>
                <a:latin typeface="Montserrat"/>
                <a:ea typeface="Montserrat"/>
                <a:cs typeface="Montserrat"/>
                <a:sym typeface="Montserrat"/>
              </a:rPr>
              <a:t> hat man</a:t>
            </a:r>
            <a:r>
              <a:rPr b="1" i="1" lang="en-GB" sz="4000">
                <a:latin typeface="Montserrat"/>
                <a:ea typeface="Montserrat"/>
                <a:cs typeface="Montserrat"/>
                <a:sym typeface="Montserrat"/>
              </a:rPr>
              <a:t> </a:t>
            </a:r>
            <a:r>
              <a:rPr b="1" i="1" lang="en-GB" sz="4000">
                <a:solidFill>
                  <a:schemeClr val="accent6"/>
                </a:solidFill>
                <a:latin typeface="Montserrat"/>
                <a:ea typeface="Montserrat"/>
                <a:cs typeface="Montserrat"/>
                <a:sym typeface="Montserrat"/>
              </a:rPr>
              <a:t>die Chance, Leute aus aller Welt zu treffen.</a:t>
            </a:r>
            <a:endParaRPr b="1" i="1" sz="4000">
              <a:solidFill>
                <a:schemeClr val="accent6"/>
              </a:solidFill>
              <a:latin typeface="Montserrat"/>
              <a:ea typeface="Montserrat"/>
              <a:cs typeface="Montserrat"/>
              <a:sym typeface="Montserrat"/>
            </a:endParaRPr>
          </a:p>
          <a:p>
            <a:pPr indent="0" lvl="0" marL="0" rtl="0" algn="l">
              <a:spcBef>
                <a:spcPts val="0"/>
              </a:spcBef>
              <a:spcAft>
                <a:spcPts val="0"/>
              </a:spcAft>
              <a:buNone/>
            </a:pPr>
            <a:r>
              <a:t/>
            </a:r>
            <a:endParaRPr b="1" i="1" sz="4000">
              <a:solidFill>
                <a:schemeClr val="accent6"/>
              </a:solidFill>
              <a:latin typeface="Montserrat"/>
              <a:ea typeface="Montserrat"/>
              <a:cs typeface="Montserrat"/>
              <a:sym typeface="Montserrat"/>
            </a:endParaRPr>
          </a:p>
          <a:p>
            <a:pPr indent="0" lvl="0" marL="0" rtl="0" algn="l">
              <a:spcBef>
                <a:spcPts val="0"/>
              </a:spcBef>
              <a:spcAft>
                <a:spcPts val="0"/>
              </a:spcAft>
              <a:buNone/>
            </a:pPr>
            <a:r>
              <a:t/>
            </a:r>
            <a:endParaRPr i="1" sz="4000">
              <a:solidFill>
                <a:schemeClr val="accent6"/>
              </a:solidFill>
              <a:latin typeface="Montserrat"/>
              <a:ea typeface="Montserrat"/>
              <a:cs typeface="Montserrat"/>
              <a:sym typeface="Montserrat"/>
            </a:endParaRPr>
          </a:p>
        </p:txBody>
      </p:sp>
      <p:grpSp>
        <p:nvGrpSpPr>
          <p:cNvPr id="322" name="Google Shape;322;p33"/>
          <p:cNvGrpSpPr/>
          <p:nvPr/>
        </p:nvGrpSpPr>
        <p:grpSpPr>
          <a:xfrm>
            <a:off x="16181553" y="1610172"/>
            <a:ext cx="1367967" cy="2040900"/>
            <a:chOff x="1047800" y="4745647"/>
            <a:chExt cx="1180300" cy="2082551"/>
          </a:xfrm>
        </p:grpSpPr>
        <p:pic>
          <p:nvPicPr>
            <p:cNvPr id="323" name="Google Shape;323;p33"/>
            <p:cNvPicPr preferRelativeResize="0"/>
            <p:nvPr/>
          </p:nvPicPr>
          <p:blipFill>
            <a:blip r:embed="rId3">
              <a:alphaModFix/>
            </a:blip>
            <a:stretch>
              <a:fillRect/>
            </a:stretch>
          </p:blipFill>
          <p:spPr>
            <a:xfrm>
              <a:off x="1061950" y="4745647"/>
              <a:ext cx="1152000" cy="1440000"/>
            </a:xfrm>
            <a:prstGeom prst="rect">
              <a:avLst/>
            </a:prstGeom>
            <a:noFill/>
            <a:ln>
              <a:noFill/>
            </a:ln>
          </p:spPr>
        </p:pic>
        <p:pic>
          <p:nvPicPr>
            <p:cNvPr descr="A picture containing table&#10;&#10;Description automatically generated" id="324" name="Google Shape;324;p33"/>
            <p:cNvPicPr preferRelativeResize="0"/>
            <p:nvPr/>
          </p:nvPicPr>
          <p:blipFill rotWithShape="1">
            <a:blip r:embed="rId4">
              <a:alphaModFix/>
            </a:blip>
            <a:srcRect b="-1926" l="0" r="0" t="71153"/>
            <a:stretch/>
          </p:blipFill>
          <p:spPr>
            <a:xfrm>
              <a:off x="1047800" y="6185661"/>
              <a:ext cx="1180300" cy="642537"/>
            </a:xfrm>
            <a:prstGeom prst="rect">
              <a:avLst/>
            </a:prstGeom>
            <a:noFill/>
            <a:ln>
              <a:noFill/>
            </a:ln>
          </p:spPr>
        </p:pic>
      </p:grpSp>
      <p:sp>
        <p:nvSpPr>
          <p:cNvPr id="325" name="Google Shape;325;p33"/>
          <p:cNvSpPr txBox="1"/>
          <p:nvPr/>
        </p:nvSpPr>
        <p:spPr>
          <a:xfrm>
            <a:off x="918000" y="6257600"/>
            <a:ext cx="14682000" cy="17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4000">
                <a:solidFill>
                  <a:schemeClr val="dk2"/>
                </a:solidFill>
                <a:latin typeface="Montserrat"/>
                <a:ea typeface="Montserrat"/>
                <a:cs typeface="Montserrat"/>
                <a:sym typeface="Montserrat"/>
              </a:rPr>
              <a:t>Ich meine, die Olympischen Spiele sind fantastisch</a:t>
            </a:r>
            <a:r>
              <a:rPr i="1" lang="en-GB" sz="4700">
                <a:solidFill>
                  <a:schemeClr val="accent6"/>
                </a:solidFill>
                <a:latin typeface="Montserrat"/>
                <a:ea typeface="Montserrat"/>
                <a:cs typeface="Montserrat"/>
                <a:sym typeface="Montserrat"/>
              </a:rPr>
              <a:t>, </a:t>
            </a:r>
            <a:r>
              <a:rPr b="1" i="1" lang="en-GB" sz="4000">
                <a:solidFill>
                  <a:schemeClr val="accent6"/>
                </a:solidFill>
                <a:latin typeface="Montserrat"/>
                <a:ea typeface="Montserrat"/>
                <a:cs typeface="Montserrat"/>
                <a:sym typeface="Montserrat"/>
              </a:rPr>
              <a:t>weil</a:t>
            </a:r>
            <a:r>
              <a:rPr i="1" lang="en-GB" sz="4700">
                <a:solidFill>
                  <a:schemeClr val="accent6"/>
                </a:solidFill>
                <a:latin typeface="Montserrat"/>
                <a:ea typeface="Montserrat"/>
                <a:cs typeface="Montserrat"/>
                <a:sym typeface="Montserrat"/>
              </a:rPr>
              <a:t> </a:t>
            </a:r>
            <a:r>
              <a:rPr i="1" lang="en-GB" sz="4000">
                <a:solidFill>
                  <a:schemeClr val="dk2"/>
                </a:solidFill>
                <a:latin typeface="Montserrat"/>
                <a:ea typeface="Montserrat"/>
                <a:cs typeface="Montserrat"/>
                <a:sym typeface="Montserrat"/>
              </a:rPr>
              <a:t>man die Spitzensportler aus aller Welt sehen </a:t>
            </a:r>
            <a:r>
              <a:rPr b="1" i="1" lang="en-GB" sz="4000">
                <a:solidFill>
                  <a:schemeClr val="accent6"/>
                </a:solidFill>
                <a:latin typeface="Montserrat"/>
                <a:ea typeface="Montserrat"/>
                <a:cs typeface="Montserrat"/>
                <a:sym typeface="Montserrat"/>
              </a:rPr>
              <a:t>kann.</a:t>
            </a:r>
            <a:endParaRPr b="1">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34"/>
          <p:cNvSpPr txBox="1"/>
          <p:nvPr>
            <p:ph idx="4294967295" type="title"/>
          </p:nvPr>
        </p:nvSpPr>
        <p:spPr>
          <a:xfrm>
            <a:off x="244400" y="549800"/>
            <a:ext cx="164520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400">
                <a:solidFill>
                  <a:schemeClr val="dk2"/>
                </a:solidFill>
              </a:rPr>
              <a:t>Summary of our learning:</a:t>
            </a:r>
            <a:endParaRPr sz="5400">
              <a:solidFill>
                <a:schemeClr val="dk2"/>
              </a:solidFill>
            </a:endParaRPr>
          </a:p>
          <a:p>
            <a:pPr indent="0" lvl="0" marL="0" rtl="0" algn="l">
              <a:spcBef>
                <a:spcPts val="0"/>
              </a:spcBef>
              <a:spcAft>
                <a:spcPts val="0"/>
              </a:spcAft>
              <a:buNone/>
            </a:pPr>
            <a:r>
              <a:t/>
            </a:r>
            <a:endParaRPr sz="36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When starting a sentence with ‘Meiner Meinung nach’, the word which follows must always be  _____________</a:t>
            </a:r>
            <a:endParaRPr sz="3600" u="sng">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Four</a:t>
            </a:r>
            <a:r>
              <a:rPr lang="en-GB" sz="3600">
                <a:solidFill>
                  <a:schemeClr val="dk2"/>
                </a:solidFill>
              </a:rPr>
              <a:t> useful verbs for expressing opinions are ___________, ___________ ,  _____________</a:t>
            </a:r>
            <a:r>
              <a:rPr lang="en-GB" sz="3600">
                <a:solidFill>
                  <a:schemeClr val="dk2"/>
                </a:solidFill>
              </a:rPr>
              <a:t>and _________</a:t>
            </a:r>
            <a:r>
              <a:rPr lang="en-GB" sz="3600">
                <a:solidFill>
                  <a:schemeClr val="dk2"/>
                </a:solidFill>
              </a:rPr>
              <a:t>.</a:t>
            </a:r>
            <a:endParaRPr sz="36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The word for advantage is _____________ and for disadvantage __________</a:t>
            </a:r>
            <a:endParaRPr sz="36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When using the word ‘dass’ we always have to remember that __________________________</a:t>
            </a:r>
            <a:endParaRPr sz="3600">
              <a:solidFill>
                <a:schemeClr val="dk2"/>
              </a:solidFill>
            </a:endParaRPr>
          </a:p>
          <a:p>
            <a:pPr indent="-685800" lvl="0" marL="914400" rtl="0" algn="l">
              <a:spcBef>
                <a:spcPts val="0"/>
              </a:spcBef>
              <a:spcAft>
                <a:spcPts val="0"/>
              </a:spcAft>
              <a:buClr>
                <a:schemeClr val="dk2"/>
              </a:buClr>
              <a:buSzPts val="3600"/>
              <a:buAutoNum type="arabicPeriod"/>
            </a:pPr>
            <a:r>
              <a:rPr lang="en-GB" sz="3600">
                <a:solidFill>
                  <a:schemeClr val="dk2"/>
                </a:solidFill>
              </a:rPr>
              <a:t>When giving an opinion without ‘dass’, the normal word order rules apply, but we need to insert __________ immediately after the verb</a:t>
            </a:r>
            <a:endParaRPr sz="3600">
              <a:solidFill>
                <a:schemeClr val="dk2"/>
              </a:solidFill>
            </a:endParaRPr>
          </a:p>
          <a:p>
            <a:pPr indent="0" lvl="0" marL="0" rtl="0" algn="l">
              <a:spcBef>
                <a:spcPts val="0"/>
              </a:spcBef>
              <a:spcAft>
                <a:spcPts val="0"/>
              </a:spcAft>
              <a:buNone/>
            </a:pPr>
            <a:r>
              <a:t/>
            </a:r>
            <a:endParaRPr i="1" sz="7000">
              <a:solidFill>
                <a:schemeClr val="dk2"/>
              </a:solidFill>
            </a:endParaRPr>
          </a:p>
          <a:p>
            <a:pPr indent="0" lvl="0" marL="0" rtl="0" algn="l">
              <a:spcBef>
                <a:spcPts val="0"/>
              </a:spcBef>
              <a:spcAft>
                <a:spcPts val="0"/>
              </a:spcAft>
              <a:buNone/>
            </a:pPr>
            <a:r>
              <a:t/>
            </a:r>
            <a:endParaRPr i="1" sz="5600">
              <a:solidFill>
                <a:schemeClr val="dk2"/>
              </a:solidFill>
            </a:endParaRPr>
          </a:p>
        </p:txBody>
      </p:sp>
      <p:sp>
        <p:nvSpPr>
          <p:cNvPr id="331" name="Google Shape;331;p34"/>
          <p:cNvSpPr txBox="1"/>
          <p:nvPr/>
        </p:nvSpPr>
        <p:spPr>
          <a:xfrm>
            <a:off x="16655120" y="4925983"/>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rgbClr val="FFFFFF"/>
              </a:solidFill>
              <a:latin typeface="Montserrat"/>
              <a:ea typeface="Montserrat"/>
              <a:cs typeface="Montserrat"/>
              <a:sym typeface="Montserrat"/>
            </a:endParaRPr>
          </a:p>
        </p:txBody>
      </p:sp>
      <p:sp>
        <p:nvSpPr>
          <p:cNvPr id="332" name="Google Shape;332;p34"/>
          <p:cNvSpPr txBox="1"/>
          <p:nvPr/>
        </p:nvSpPr>
        <p:spPr>
          <a:xfrm>
            <a:off x="8376225" y="2688250"/>
            <a:ext cx="3621900" cy="52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6"/>
                </a:solidFill>
                <a:latin typeface="Montserrat"/>
                <a:ea typeface="Montserrat"/>
                <a:cs typeface="Montserrat"/>
                <a:sym typeface="Montserrat"/>
              </a:rPr>
              <a:t>      </a:t>
            </a:r>
            <a:r>
              <a:rPr b="1" lang="en-GB" sz="3000">
                <a:solidFill>
                  <a:schemeClr val="accent6"/>
                </a:solidFill>
                <a:latin typeface="Montserrat"/>
                <a:ea typeface="Montserrat"/>
                <a:cs typeface="Montserrat"/>
                <a:sym typeface="Montserrat"/>
              </a:rPr>
              <a:t> a verb</a:t>
            </a:r>
            <a:endParaRPr b="1" sz="3000">
              <a:solidFill>
                <a:schemeClr val="accent6"/>
              </a:solidFill>
              <a:latin typeface="Montserrat"/>
              <a:ea typeface="Montserrat"/>
              <a:cs typeface="Montserrat"/>
              <a:sym typeface="Montserrat"/>
            </a:endParaRPr>
          </a:p>
        </p:txBody>
      </p:sp>
      <p:sp>
        <p:nvSpPr>
          <p:cNvPr id="333" name="Google Shape;333;p34"/>
          <p:cNvSpPr txBox="1"/>
          <p:nvPr/>
        </p:nvSpPr>
        <p:spPr>
          <a:xfrm>
            <a:off x="11792375" y="3366575"/>
            <a:ext cx="3621900" cy="754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ich glaube</a:t>
            </a:r>
            <a:endParaRPr b="1" sz="3000">
              <a:solidFill>
                <a:schemeClr val="accent6"/>
              </a:solidFill>
              <a:latin typeface="Montserrat"/>
              <a:ea typeface="Montserrat"/>
              <a:cs typeface="Montserrat"/>
              <a:sym typeface="Montserrat"/>
            </a:endParaRPr>
          </a:p>
        </p:txBody>
      </p:sp>
      <p:sp>
        <p:nvSpPr>
          <p:cNvPr id="334" name="Google Shape;334;p34"/>
          <p:cNvSpPr txBox="1"/>
          <p:nvPr/>
        </p:nvSpPr>
        <p:spPr>
          <a:xfrm>
            <a:off x="1034950" y="3916950"/>
            <a:ext cx="2716500" cy="681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ich meine</a:t>
            </a:r>
            <a:endParaRPr b="1" sz="3000">
              <a:solidFill>
                <a:schemeClr val="accent6"/>
              </a:solidFill>
              <a:latin typeface="Montserrat"/>
              <a:ea typeface="Montserrat"/>
              <a:cs typeface="Montserrat"/>
              <a:sym typeface="Montserrat"/>
            </a:endParaRPr>
          </a:p>
        </p:txBody>
      </p:sp>
      <p:sp>
        <p:nvSpPr>
          <p:cNvPr id="335" name="Google Shape;335;p34"/>
          <p:cNvSpPr txBox="1"/>
          <p:nvPr/>
        </p:nvSpPr>
        <p:spPr>
          <a:xfrm>
            <a:off x="4073800" y="3993450"/>
            <a:ext cx="2892300" cy="52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ich denke</a:t>
            </a:r>
            <a:endParaRPr b="1" sz="3000">
              <a:solidFill>
                <a:schemeClr val="accent6"/>
              </a:solidFill>
              <a:latin typeface="Montserrat"/>
              <a:ea typeface="Montserrat"/>
              <a:cs typeface="Montserrat"/>
              <a:sym typeface="Montserrat"/>
            </a:endParaRPr>
          </a:p>
        </p:txBody>
      </p:sp>
      <p:sp>
        <p:nvSpPr>
          <p:cNvPr id="336" name="Google Shape;336;p34"/>
          <p:cNvSpPr txBox="1"/>
          <p:nvPr/>
        </p:nvSpPr>
        <p:spPr>
          <a:xfrm>
            <a:off x="8185950" y="4044875"/>
            <a:ext cx="2716500" cy="52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ich finde</a:t>
            </a:r>
            <a:endParaRPr b="1" sz="3000">
              <a:solidFill>
                <a:schemeClr val="accent6"/>
              </a:solidFill>
              <a:latin typeface="Montserrat"/>
              <a:ea typeface="Montserrat"/>
              <a:cs typeface="Montserrat"/>
              <a:sym typeface="Montserrat"/>
            </a:endParaRPr>
          </a:p>
        </p:txBody>
      </p:sp>
      <p:sp>
        <p:nvSpPr>
          <p:cNvPr id="337" name="Google Shape;337;p34"/>
          <p:cNvSpPr txBox="1"/>
          <p:nvPr/>
        </p:nvSpPr>
        <p:spPr>
          <a:xfrm>
            <a:off x="7344275" y="4647075"/>
            <a:ext cx="2892300" cy="52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 der Vorteil</a:t>
            </a:r>
            <a:endParaRPr b="1" sz="3000">
              <a:solidFill>
                <a:schemeClr val="accent6"/>
              </a:solidFill>
              <a:latin typeface="Montserrat"/>
              <a:ea typeface="Montserrat"/>
              <a:cs typeface="Montserrat"/>
              <a:sym typeface="Montserrat"/>
            </a:endParaRPr>
          </a:p>
        </p:txBody>
      </p:sp>
      <p:sp>
        <p:nvSpPr>
          <p:cNvPr id="338" name="Google Shape;338;p34"/>
          <p:cNvSpPr txBox="1"/>
          <p:nvPr/>
        </p:nvSpPr>
        <p:spPr>
          <a:xfrm>
            <a:off x="1156975" y="5301150"/>
            <a:ext cx="3873300" cy="52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der Nachteil</a:t>
            </a:r>
            <a:endParaRPr b="1" sz="3000">
              <a:solidFill>
                <a:schemeClr val="accent6"/>
              </a:solidFill>
              <a:latin typeface="Montserrat"/>
              <a:ea typeface="Montserrat"/>
              <a:cs typeface="Montserrat"/>
              <a:sym typeface="Montserrat"/>
            </a:endParaRPr>
          </a:p>
        </p:txBody>
      </p:sp>
      <p:sp>
        <p:nvSpPr>
          <p:cNvPr id="339" name="Google Shape;339;p34"/>
          <p:cNvSpPr txBox="1"/>
          <p:nvPr/>
        </p:nvSpPr>
        <p:spPr>
          <a:xfrm>
            <a:off x="1156225" y="6458000"/>
            <a:ext cx="10362600" cy="681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the  verb is scared to the end of the sentence</a:t>
            </a:r>
            <a:endParaRPr b="1" sz="3000">
              <a:solidFill>
                <a:schemeClr val="accent6"/>
              </a:solidFill>
              <a:latin typeface="Montserrat"/>
              <a:ea typeface="Montserrat"/>
              <a:cs typeface="Montserrat"/>
              <a:sym typeface="Montserrat"/>
            </a:endParaRPr>
          </a:p>
        </p:txBody>
      </p:sp>
      <p:sp>
        <p:nvSpPr>
          <p:cNvPr id="340" name="Google Shape;340;p34"/>
          <p:cNvSpPr txBox="1"/>
          <p:nvPr/>
        </p:nvSpPr>
        <p:spPr>
          <a:xfrm>
            <a:off x="9306825" y="7791025"/>
            <a:ext cx="2037300" cy="528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6"/>
                </a:solidFill>
                <a:latin typeface="Montserrat"/>
                <a:ea typeface="Montserrat"/>
                <a:cs typeface="Montserrat"/>
                <a:sym typeface="Montserrat"/>
              </a:rPr>
              <a:t>a comma</a:t>
            </a:r>
            <a:endParaRPr b="1" sz="3000">
              <a:solidFill>
                <a:schemeClr val="accent6"/>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graphicFrame>
        <p:nvGraphicFramePr>
          <p:cNvPr id="92" name="Google Shape;92;p16"/>
          <p:cNvGraphicFramePr/>
          <p:nvPr/>
        </p:nvGraphicFramePr>
        <p:xfrm>
          <a:off x="1154100" y="2498400"/>
          <a:ext cx="3000000" cy="3000000"/>
        </p:xfrm>
        <a:graphic>
          <a:graphicData uri="http://schemas.openxmlformats.org/drawingml/2006/table">
            <a:tbl>
              <a:tblPr>
                <a:noFill/>
                <a:tableStyleId>{29C5D734-72CD-4C90-AB24-83BBEF13FF94}</a:tableStyleId>
              </a:tblPr>
              <a:tblGrid>
                <a:gridCol w="7020850"/>
                <a:gridCol w="6823150"/>
              </a:tblGrid>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Marathon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marathon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Olympischen Spiele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Olympic Games</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Weltmeisterschaft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world championship</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Fußballweltmeisterschaft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Football World Cup</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Rugbyweltmeisterschaft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Rugby World Cup</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stattfinden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take place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teilnehmen an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participate in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93" name="Google Shape;93;p16"/>
          <p:cNvPicPr preferRelativeResize="0"/>
          <p:nvPr/>
        </p:nvPicPr>
        <p:blipFill>
          <a:blip r:embed="rId3">
            <a:alphaModFix/>
          </a:blip>
          <a:stretch>
            <a:fillRect/>
          </a:stretch>
        </p:blipFill>
        <p:spPr>
          <a:xfrm>
            <a:off x="15339400" y="242657"/>
            <a:ext cx="2633650" cy="2633650"/>
          </a:xfrm>
          <a:prstGeom prst="rect">
            <a:avLst/>
          </a:prstGeom>
          <a:noFill/>
          <a:ln>
            <a:noFill/>
          </a:ln>
        </p:spPr>
      </p:pic>
      <p:grpSp>
        <p:nvGrpSpPr>
          <p:cNvPr id="94" name="Google Shape;94;p16"/>
          <p:cNvGrpSpPr/>
          <p:nvPr/>
        </p:nvGrpSpPr>
        <p:grpSpPr>
          <a:xfrm>
            <a:off x="16163841" y="4690897"/>
            <a:ext cx="1368001" cy="2111678"/>
            <a:chOff x="1222738" y="5053324"/>
            <a:chExt cx="1440001" cy="2154774"/>
          </a:xfrm>
        </p:grpSpPr>
        <p:pic>
          <p:nvPicPr>
            <p:cNvPr id="95" name="Google Shape;95;p16"/>
            <p:cNvPicPr preferRelativeResize="0"/>
            <p:nvPr/>
          </p:nvPicPr>
          <p:blipFill>
            <a:blip r:embed="rId4">
              <a:alphaModFix/>
            </a:blip>
            <a:stretch>
              <a:fillRect/>
            </a:stretch>
          </p:blipFill>
          <p:spPr>
            <a:xfrm>
              <a:off x="1222738" y="5053324"/>
              <a:ext cx="1440001" cy="1602456"/>
            </a:xfrm>
            <a:prstGeom prst="rect">
              <a:avLst/>
            </a:prstGeom>
            <a:noFill/>
            <a:ln>
              <a:noFill/>
            </a:ln>
          </p:spPr>
        </p:pic>
        <p:pic>
          <p:nvPicPr>
            <p:cNvPr descr="A picture containing table&#10;&#10;Description automatically generated" id="96" name="Google Shape;96;p16"/>
            <p:cNvPicPr preferRelativeResize="0"/>
            <p:nvPr/>
          </p:nvPicPr>
          <p:blipFill rotWithShape="1">
            <a:blip r:embed="rId5">
              <a:alphaModFix/>
            </a:blip>
            <a:srcRect b="-1926" l="0" r="0" t="71153"/>
            <a:stretch/>
          </p:blipFill>
          <p:spPr>
            <a:xfrm>
              <a:off x="1352600" y="6565561"/>
              <a:ext cx="1180300" cy="642537"/>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aphicFrame>
        <p:nvGraphicFramePr>
          <p:cNvPr id="101" name="Google Shape;101;p17"/>
          <p:cNvGraphicFramePr/>
          <p:nvPr/>
        </p:nvGraphicFramePr>
        <p:xfrm>
          <a:off x="835350" y="498950"/>
          <a:ext cx="3000000" cy="3000000"/>
        </p:xfrm>
        <a:graphic>
          <a:graphicData uri="http://schemas.openxmlformats.org/drawingml/2006/table">
            <a:tbl>
              <a:tblPr>
                <a:noFill/>
                <a:tableStyleId>{29C5D734-72CD-4C90-AB24-83BBEF13FF94}</a:tableStyleId>
              </a:tblPr>
              <a:tblGrid>
                <a:gridCol w="7020850"/>
                <a:gridCol w="6823150"/>
              </a:tblGrid>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Stau</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a:t>
                      </a:r>
                      <a:r>
                        <a:rPr lang="en-GB" sz="3200">
                          <a:solidFill>
                            <a:schemeClr val="dk2"/>
                          </a:solidFill>
                          <a:latin typeface="Montserrat"/>
                          <a:ea typeface="Montserrat"/>
                          <a:cs typeface="Montserrat"/>
                          <a:sym typeface="Montserrat"/>
                        </a:rPr>
                        <a:t>raffic jam</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Sportler/die Sportlerin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sportsman/woman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das Event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event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umweltfreundlich</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environmentally friendly</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umweltfeindlich</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environmentally harmful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Luftverschmutzung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air pollution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aufbauen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construct, build</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unsicher</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unsafe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Gastgeberstadt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host city</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02" name="Google Shape;102;p17"/>
          <p:cNvPicPr preferRelativeResize="0"/>
          <p:nvPr/>
        </p:nvPicPr>
        <p:blipFill>
          <a:blip r:embed="rId3">
            <a:alphaModFix/>
          </a:blip>
          <a:stretch>
            <a:fillRect/>
          </a:stretch>
        </p:blipFill>
        <p:spPr>
          <a:xfrm>
            <a:off x="15339400" y="242657"/>
            <a:ext cx="2633650" cy="2633650"/>
          </a:xfrm>
          <a:prstGeom prst="rect">
            <a:avLst/>
          </a:prstGeom>
          <a:noFill/>
          <a:ln>
            <a:noFill/>
          </a:ln>
        </p:spPr>
      </p:pic>
      <p:grpSp>
        <p:nvGrpSpPr>
          <p:cNvPr id="103" name="Google Shape;103;p17"/>
          <p:cNvGrpSpPr/>
          <p:nvPr/>
        </p:nvGrpSpPr>
        <p:grpSpPr>
          <a:xfrm>
            <a:off x="16163841" y="4690897"/>
            <a:ext cx="1368001" cy="2111678"/>
            <a:chOff x="1222738" y="5053324"/>
            <a:chExt cx="1440001" cy="2154774"/>
          </a:xfrm>
        </p:grpSpPr>
        <p:pic>
          <p:nvPicPr>
            <p:cNvPr id="104" name="Google Shape;104;p17"/>
            <p:cNvPicPr preferRelativeResize="0"/>
            <p:nvPr/>
          </p:nvPicPr>
          <p:blipFill>
            <a:blip r:embed="rId4">
              <a:alphaModFix/>
            </a:blip>
            <a:stretch>
              <a:fillRect/>
            </a:stretch>
          </p:blipFill>
          <p:spPr>
            <a:xfrm>
              <a:off x="1222738" y="5053324"/>
              <a:ext cx="1440001" cy="1602456"/>
            </a:xfrm>
            <a:prstGeom prst="rect">
              <a:avLst/>
            </a:prstGeom>
            <a:noFill/>
            <a:ln>
              <a:noFill/>
            </a:ln>
          </p:spPr>
        </p:pic>
        <p:pic>
          <p:nvPicPr>
            <p:cNvPr descr="A picture containing table&#10;&#10;Description automatically generated" id="105" name="Google Shape;105;p17"/>
            <p:cNvPicPr preferRelativeResize="0"/>
            <p:nvPr/>
          </p:nvPicPr>
          <p:blipFill rotWithShape="1">
            <a:blip r:embed="rId5">
              <a:alphaModFix/>
            </a:blip>
            <a:srcRect b="-1926" l="0" r="0" t="71153"/>
            <a:stretch/>
          </p:blipFill>
          <p:spPr>
            <a:xfrm>
              <a:off x="1352600" y="6565561"/>
              <a:ext cx="1180300" cy="64253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aphicFrame>
        <p:nvGraphicFramePr>
          <p:cNvPr id="110" name="Google Shape;110;p18"/>
          <p:cNvGraphicFramePr/>
          <p:nvPr/>
        </p:nvGraphicFramePr>
        <p:xfrm>
          <a:off x="1099350" y="582000"/>
          <a:ext cx="3000000" cy="3000000"/>
        </p:xfrm>
        <a:graphic>
          <a:graphicData uri="http://schemas.openxmlformats.org/drawingml/2006/table">
            <a:tbl>
              <a:tblPr>
                <a:noFill/>
                <a:tableStyleId>{29C5D734-72CD-4C90-AB24-83BBEF13FF94}</a:tableStyleId>
              </a:tblPr>
              <a:tblGrid>
                <a:gridCol w="6911350"/>
                <a:gridCol w="6823150"/>
              </a:tblGrid>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Vorteil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advantage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t>
                      </a:r>
                      <a:r>
                        <a:rPr lang="en-GB" sz="3200">
                          <a:solidFill>
                            <a:schemeClr val="dk2"/>
                          </a:solidFill>
                          <a:latin typeface="Montserrat"/>
                          <a:ea typeface="Montserrat"/>
                          <a:cs typeface="Montserrat"/>
                          <a:sym typeface="Montserrat"/>
                        </a:rPr>
                        <a:t>er Nachteil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disadvantage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Umwelt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environment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spannend</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exciting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das Erlebnis</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experience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das Fest, das Festival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celebration, festival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Zuschauer</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spectator</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der Lärm</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noise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Lärmbelastung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noise pollution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11" name="Google Shape;111;p18"/>
          <p:cNvPicPr preferRelativeResize="0"/>
          <p:nvPr/>
        </p:nvPicPr>
        <p:blipFill>
          <a:blip r:embed="rId3">
            <a:alphaModFix/>
          </a:blip>
          <a:stretch>
            <a:fillRect/>
          </a:stretch>
        </p:blipFill>
        <p:spPr>
          <a:xfrm>
            <a:off x="15339400" y="242657"/>
            <a:ext cx="2633650" cy="2633650"/>
          </a:xfrm>
          <a:prstGeom prst="rect">
            <a:avLst/>
          </a:prstGeom>
          <a:noFill/>
          <a:ln>
            <a:noFill/>
          </a:ln>
        </p:spPr>
      </p:pic>
      <p:grpSp>
        <p:nvGrpSpPr>
          <p:cNvPr id="112" name="Google Shape;112;p18"/>
          <p:cNvGrpSpPr/>
          <p:nvPr/>
        </p:nvGrpSpPr>
        <p:grpSpPr>
          <a:xfrm>
            <a:off x="16163841" y="4690897"/>
            <a:ext cx="1368001" cy="2111678"/>
            <a:chOff x="1222738" y="5053324"/>
            <a:chExt cx="1440001" cy="2154774"/>
          </a:xfrm>
        </p:grpSpPr>
        <p:pic>
          <p:nvPicPr>
            <p:cNvPr id="113" name="Google Shape;113;p18"/>
            <p:cNvPicPr preferRelativeResize="0"/>
            <p:nvPr/>
          </p:nvPicPr>
          <p:blipFill>
            <a:blip r:embed="rId4">
              <a:alphaModFix/>
            </a:blip>
            <a:stretch>
              <a:fillRect/>
            </a:stretch>
          </p:blipFill>
          <p:spPr>
            <a:xfrm>
              <a:off x="1222738" y="5053324"/>
              <a:ext cx="1440001" cy="1602456"/>
            </a:xfrm>
            <a:prstGeom prst="rect">
              <a:avLst/>
            </a:prstGeom>
            <a:noFill/>
            <a:ln>
              <a:noFill/>
            </a:ln>
          </p:spPr>
        </p:pic>
        <p:pic>
          <p:nvPicPr>
            <p:cNvPr descr="A picture containing table&#10;&#10;Description automatically generated" id="114" name="Google Shape;114;p18"/>
            <p:cNvPicPr preferRelativeResize="0"/>
            <p:nvPr/>
          </p:nvPicPr>
          <p:blipFill rotWithShape="1">
            <a:blip r:embed="rId5">
              <a:alphaModFix/>
            </a:blip>
            <a:srcRect b="-1926" l="0" r="0" t="71153"/>
            <a:stretch/>
          </p:blipFill>
          <p:spPr>
            <a:xfrm>
              <a:off x="1352600" y="6565561"/>
              <a:ext cx="1180300" cy="64253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idx="1" type="body"/>
          </p:nvPr>
        </p:nvSpPr>
        <p:spPr>
          <a:xfrm>
            <a:off x="917950" y="1668750"/>
            <a:ext cx="8910600" cy="7169700"/>
          </a:xfrm>
          <a:prstGeom prst="rect">
            <a:avLst/>
          </a:prstGeom>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900"/>
              <a:t>Meiner Meinung nach sind diese Events immer positiv. Es gibt so viele Vorteile! Die Olympischen Spiele in London waren unvergesslich. Ich war Zuschauer, und die Chance, Spitzensportler live zu sehen, war toll.  Ich habe auch Leute aus aller Welt getroffen. Wir haben uns sehr gut amüsiert!</a:t>
            </a:r>
            <a:endParaRPr sz="29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GB" sz="2900"/>
              <a:t>Natürlich gab es auch viele Souvenirs zu kaufen. Persönlich habe ich sie echt teuer gefunden, aber Touristen haben sie gekauft und auch in unseren Restaurants und Hotels viel Geld ausgegeben. Daher hat London sehr viel Geld verdient.</a:t>
            </a:r>
            <a:endParaRPr sz="2900"/>
          </a:p>
          <a:p>
            <a:pPr indent="0" lvl="0" marL="0" rtl="0" algn="l">
              <a:spcBef>
                <a:spcPts val="0"/>
              </a:spcBef>
              <a:spcAft>
                <a:spcPts val="0"/>
              </a:spcAft>
              <a:buNone/>
            </a:pPr>
            <a:r>
              <a:t/>
            </a:r>
            <a:endParaRPr sz="4800"/>
          </a:p>
          <a:p>
            <a:pPr indent="0" lvl="0" marL="0" rtl="0" algn="l">
              <a:spcBef>
                <a:spcPts val="2000"/>
              </a:spcBef>
              <a:spcAft>
                <a:spcPts val="0"/>
              </a:spcAft>
              <a:buNone/>
            </a:pPr>
            <a:r>
              <a:t/>
            </a:r>
            <a:endParaRPr sz="4800"/>
          </a:p>
          <a:p>
            <a:pPr indent="0" lvl="0" marL="0" rtl="0" algn="l">
              <a:spcBef>
                <a:spcPts val="2000"/>
              </a:spcBef>
              <a:spcAft>
                <a:spcPts val="0"/>
              </a:spcAft>
              <a:buNone/>
            </a:pPr>
            <a:r>
              <a:t/>
            </a:r>
            <a:endParaRPr b="1" sz="4800"/>
          </a:p>
          <a:p>
            <a:pPr indent="0" lvl="0" marL="0" rtl="0" algn="l">
              <a:spcBef>
                <a:spcPts val="2000"/>
              </a:spcBef>
              <a:spcAft>
                <a:spcPts val="0"/>
              </a:spcAft>
              <a:buNone/>
            </a:pPr>
            <a:r>
              <a:t/>
            </a:r>
            <a:endParaRPr sz="4800"/>
          </a:p>
          <a:p>
            <a:pPr indent="0" lvl="0" marL="0" rtl="0" algn="l">
              <a:spcBef>
                <a:spcPts val="2000"/>
              </a:spcBef>
              <a:spcAft>
                <a:spcPts val="2000"/>
              </a:spcAft>
              <a:buNone/>
            </a:pPr>
            <a:r>
              <a:t/>
            </a:r>
            <a:endParaRPr sz="4800"/>
          </a:p>
        </p:txBody>
      </p:sp>
      <p:sp>
        <p:nvSpPr>
          <p:cNvPr id="120" name="Google Shape;120;p19"/>
          <p:cNvSpPr txBox="1"/>
          <p:nvPr/>
        </p:nvSpPr>
        <p:spPr>
          <a:xfrm>
            <a:off x="848700" y="269950"/>
            <a:ext cx="12772200" cy="987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6000">
                <a:solidFill>
                  <a:schemeClr val="accent6"/>
                </a:solidFill>
                <a:latin typeface="Montserrat"/>
                <a:ea typeface="Montserrat"/>
                <a:cs typeface="Montserrat"/>
                <a:sym typeface="Montserrat"/>
              </a:rPr>
              <a:t>Antworten</a:t>
            </a:r>
            <a:endParaRPr b="1" sz="6000">
              <a:solidFill>
                <a:schemeClr val="accent6"/>
              </a:solidFill>
              <a:latin typeface="Montserrat"/>
              <a:ea typeface="Montserrat"/>
              <a:cs typeface="Montserrat"/>
              <a:sym typeface="Montserrat"/>
            </a:endParaRPr>
          </a:p>
        </p:txBody>
      </p:sp>
      <p:pic>
        <p:nvPicPr>
          <p:cNvPr id="121" name="Google Shape;121;p19"/>
          <p:cNvPicPr preferRelativeResize="0"/>
          <p:nvPr/>
        </p:nvPicPr>
        <p:blipFill>
          <a:blip r:embed="rId3">
            <a:alphaModFix/>
          </a:blip>
          <a:stretch>
            <a:fillRect/>
          </a:stretch>
        </p:blipFill>
        <p:spPr>
          <a:xfrm>
            <a:off x="16394900" y="510549"/>
            <a:ext cx="1463474" cy="1463474"/>
          </a:xfrm>
          <a:prstGeom prst="rect">
            <a:avLst/>
          </a:prstGeom>
          <a:noFill/>
          <a:ln>
            <a:noFill/>
          </a:ln>
        </p:spPr>
      </p:pic>
      <p:sp>
        <p:nvSpPr>
          <p:cNvPr id="122" name="Google Shape;122;p19"/>
          <p:cNvSpPr txBox="1"/>
          <p:nvPr/>
        </p:nvSpPr>
        <p:spPr>
          <a:xfrm>
            <a:off x="10129525" y="1668750"/>
            <a:ext cx="7728900" cy="7169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Montserrat"/>
              <a:buAutoNum type="arabicPeriod"/>
            </a:pPr>
            <a:r>
              <a:rPr lang="en-GB" sz="2800">
                <a:solidFill>
                  <a:schemeClr val="dk2"/>
                </a:solidFill>
                <a:latin typeface="Montserrat"/>
                <a:ea typeface="Montserrat"/>
                <a:cs typeface="Montserrat"/>
                <a:sym typeface="Montserrat"/>
              </a:rPr>
              <a:t>Ist Adam für oder gegen internationale Sportevents? </a:t>
            </a:r>
            <a:r>
              <a:rPr lang="en-GB" sz="2800">
                <a:latin typeface="Montserrat"/>
                <a:ea typeface="Montserrat"/>
                <a:cs typeface="Montserrat"/>
                <a:sym typeface="Montserrat"/>
              </a:rPr>
              <a:t> </a:t>
            </a:r>
            <a:r>
              <a:rPr b="1" lang="en-GB" sz="2800">
                <a:solidFill>
                  <a:schemeClr val="accent6"/>
                </a:solidFill>
                <a:latin typeface="Montserrat"/>
                <a:ea typeface="Montserrat"/>
                <a:cs typeface="Montserrat"/>
                <a:sym typeface="Montserrat"/>
              </a:rPr>
              <a:t>Warum?</a:t>
            </a:r>
            <a:r>
              <a:rPr lang="en-GB" sz="2800">
                <a:latin typeface="Montserrat"/>
                <a:ea typeface="Montserrat"/>
                <a:cs typeface="Montserrat"/>
                <a:sym typeface="Montserrat"/>
              </a:rPr>
              <a:t>  </a:t>
            </a:r>
            <a:r>
              <a:rPr lang="en-GB" sz="2800">
                <a:solidFill>
                  <a:schemeClr val="dk2"/>
                </a:solidFill>
                <a:latin typeface="Montserrat"/>
                <a:ea typeface="Montserrat"/>
                <a:cs typeface="Montserrat"/>
                <a:sym typeface="Montserrat"/>
              </a:rPr>
              <a:t>( 2 Punkte</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457200" rtl="0" algn="l">
              <a:spcBef>
                <a:spcPts val="0"/>
              </a:spcBef>
              <a:spcAft>
                <a:spcPts val="0"/>
              </a:spcAft>
              <a:buNone/>
            </a:pPr>
            <a:r>
              <a:t/>
            </a:r>
            <a:endParaRPr b="1" sz="2000">
              <a:solidFill>
                <a:schemeClr val="accent6"/>
              </a:solidFill>
              <a:latin typeface="Montserrat"/>
              <a:ea typeface="Montserrat"/>
              <a:cs typeface="Montserrat"/>
              <a:sym typeface="Montserrat"/>
            </a:endParaRPr>
          </a:p>
          <a:p>
            <a:pPr indent="-406400" lvl="0" marL="457200" rtl="0" algn="l">
              <a:spcBef>
                <a:spcPts val="0"/>
              </a:spcBef>
              <a:spcAft>
                <a:spcPts val="0"/>
              </a:spcAft>
              <a:buSzPts val="2800"/>
              <a:buFont typeface="Montserrat"/>
              <a:buAutoNum type="arabicPeriod"/>
            </a:pPr>
            <a:r>
              <a:rPr b="1" lang="en-GB" sz="2800">
                <a:solidFill>
                  <a:schemeClr val="accent6"/>
                </a:solidFill>
                <a:latin typeface="Montserrat"/>
                <a:ea typeface="Montserrat"/>
                <a:cs typeface="Montserrat"/>
                <a:sym typeface="Montserrat"/>
              </a:rPr>
              <a:t>Wie</a:t>
            </a:r>
            <a:r>
              <a:rPr lang="en-GB" sz="2800">
                <a:latin typeface="Montserrat"/>
                <a:ea typeface="Montserrat"/>
                <a:cs typeface="Montserrat"/>
                <a:sym typeface="Montserrat"/>
              </a:rPr>
              <a:t> </a:t>
            </a:r>
            <a:r>
              <a:rPr lang="en-GB" sz="2800">
                <a:solidFill>
                  <a:schemeClr val="dk2"/>
                </a:solidFill>
                <a:latin typeface="Montserrat"/>
                <a:ea typeface="Montserrat"/>
                <a:cs typeface="Montserrat"/>
                <a:sym typeface="Montserrat"/>
              </a:rPr>
              <a:t>hat er die Londoner Olympischen Spiele gesehen? (Live oder im Fernsehen?)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419100" lvl="0" marL="457200" rtl="0" algn="l">
              <a:spcBef>
                <a:spcPts val="0"/>
              </a:spcBef>
              <a:spcAft>
                <a:spcPts val="0"/>
              </a:spcAft>
              <a:buSzPts val="3000"/>
              <a:buFont typeface="Montserrat"/>
              <a:buAutoNum type="arabicPeriod"/>
            </a:pPr>
            <a:r>
              <a:rPr lang="en-GB" sz="3000">
                <a:latin typeface="Montserrat"/>
                <a:ea typeface="Montserrat"/>
                <a:cs typeface="Montserrat"/>
                <a:sym typeface="Montserrat"/>
              </a:rPr>
              <a:t> </a:t>
            </a:r>
            <a:r>
              <a:rPr b="1" lang="en-GB" sz="3000">
                <a:solidFill>
                  <a:schemeClr val="accent6"/>
                </a:solidFill>
                <a:latin typeface="Montserrat"/>
                <a:ea typeface="Montserrat"/>
                <a:cs typeface="Montserrat"/>
                <a:sym typeface="Montserrat"/>
              </a:rPr>
              <a:t>Wen</a:t>
            </a:r>
            <a:r>
              <a:rPr lang="en-GB" sz="3000">
                <a:latin typeface="Montserrat"/>
                <a:ea typeface="Montserrat"/>
                <a:cs typeface="Montserrat"/>
                <a:sym typeface="Montserrat"/>
              </a:rPr>
              <a:t> </a:t>
            </a:r>
            <a:r>
              <a:rPr lang="en-GB" sz="3000">
                <a:solidFill>
                  <a:schemeClr val="dk2"/>
                </a:solidFill>
                <a:latin typeface="Montserrat"/>
                <a:ea typeface="Montserrat"/>
                <a:cs typeface="Montserrat"/>
                <a:sym typeface="Montserrat"/>
              </a:rPr>
              <a:t>hat er bei den Spielen getroffen?</a:t>
            </a:r>
            <a:r>
              <a:rPr i="1" lang="en-GB" sz="3000">
                <a:solidFill>
                  <a:schemeClr val="accent6"/>
                </a:solidFill>
                <a:latin typeface="Montserrat"/>
                <a:ea typeface="Montserrat"/>
                <a:cs typeface="Montserrat"/>
                <a:sym typeface="Montserrat"/>
              </a:rPr>
              <a:t>(Wer war auch bei den Spielen?)</a:t>
            </a:r>
            <a:endParaRPr i="1" sz="3000">
              <a:solidFill>
                <a:schemeClr val="accent6"/>
              </a:solidFill>
              <a:latin typeface="Montserrat"/>
              <a:ea typeface="Montserrat"/>
              <a:cs typeface="Montserrat"/>
              <a:sym typeface="Montserrat"/>
            </a:endParaRPr>
          </a:p>
          <a:p>
            <a:pPr indent="0" lvl="0" marL="0" rtl="0" algn="l">
              <a:spcBef>
                <a:spcPts val="0"/>
              </a:spcBef>
              <a:spcAft>
                <a:spcPts val="0"/>
              </a:spcAft>
              <a:buNone/>
            </a:pPr>
            <a:r>
              <a:t/>
            </a:r>
            <a:endParaRPr sz="2000">
              <a:latin typeface="Montserrat"/>
              <a:ea typeface="Montserrat"/>
              <a:cs typeface="Montserrat"/>
              <a:sym typeface="Montserrat"/>
            </a:endParaRPr>
          </a:p>
          <a:p>
            <a:pPr indent="-419100" lvl="0" marL="457200" rtl="0" algn="l">
              <a:spcBef>
                <a:spcPts val="0"/>
              </a:spcBef>
              <a:spcAft>
                <a:spcPts val="0"/>
              </a:spcAft>
              <a:buSzPts val="3000"/>
              <a:buFont typeface="Montserrat"/>
              <a:buAutoNum type="arabicPeriod"/>
            </a:pPr>
            <a:r>
              <a:rPr lang="en-GB" sz="3000">
                <a:solidFill>
                  <a:schemeClr val="dk2"/>
                </a:solidFill>
                <a:latin typeface="Montserrat"/>
                <a:ea typeface="Montserrat"/>
                <a:cs typeface="Montserrat"/>
                <a:sym typeface="Montserrat"/>
              </a:rPr>
              <a:t>Was</a:t>
            </a:r>
            <a:r>
              <a:rPr lang="en-GB" sz="3000">
                <a:latin typeface="Montserrat"/>
                <a:ea typeface="Montserrat"/>
                <a:cs typeface="Montserrat"/>
                <a:sym typeface="Montserrat"/>
              </a:rPr>
              <a:t> </a:t>
            </a:r>
            <a:r>
              <a:rPr b="1" lang="en-GB" sz="3000">
                <a:solidFill>
                  <a:schemeClr val="accent5"/>
                </a:solidFill>
                <a:latin typeface="Montserrat"/>
                <a:ea typeface="Montserrat"/>
                <a:cs typeface="Montserrat"/>
                <a:sym typeface="Montserrat"/>
              </a:rPr>
              <a:t>hält </a:t>
            </a:r>
            <a:r>
              <a:rPr lang="en-GB" sz="3000">
                <a:solidFill>
                  <a:schemeClr val="dk2"/>
                </a:solidFill>
                <a:latin typeface="Montserrat"/>
                <a:ea typeface="Montserrat"/>
                <a:cs typeface="Montserrat"/>
                <a:sym typeface="Montserrat"/>
              </a:rPr>
              <a:t>er von den Souvenirs?</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latin typeface="Montserrat"/>
                <a:ea typeface="Montserrat"/>
                <a:cs typeface="Montserrat"/>
                <a:sym typeface="Montserrat"/>
              </a:rPr>
              <a:t>Was haben die Touristen gemacht? (2 Punkte)</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23" name="Google Shape;123;p19"/>
          <p:cNvSpPr txBox="1"/>
          <p:nvPr/>
        </p:nvSpPr>
        <p:spPr>
          <a:xfrm>
            <a:off x="903450" y="2162800"/>
            <a:ext cx="1341600" cy="5202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a:latin typeface="Montserrat"/>
              <a:ea typeface="Montserrat"/>
              <a:cs typeface="Montserrat"/>
              <a:sym typeface="Montserrat"/>
            </a:endParaRPr>
          </a:p>
        </p:txBody>
      </p:sp>
      <p:sp>
        <p:nvSpPr>
          <p:cNvPr id="124" name="Google Shape;124;p19"/>
          <p:cNvSpPr txBox="1"/>
          <p:nvPr/>
        </p:nvSpPr>
        <p:spPr>
          <a:xfrm>
            <a:off x="3668550" y="2190175"/>
            <a:ext cx="2984100" cy="5202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5" name="Google Shape;125;p19"/>
          <p:cNvSpPr txBox="1"/>
          <p:nvPr/>
        </p:nvSpPr>
        <p:spPr>
          <a:xfrm>
            <a:off x="3504275" y="4161350"/>
            <a:ext cx="3832800" cy="5202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6" name="Google Shape;126;p19"/>
          <p:cNvSpPr txBox="1"/>
          <p:nvPr/>
        </p:nvSpPr>
        <p:spPr>
          <a:xfrm>
            <a:off x="903450" y="5858725"/>
            <a:ext cx="1998600" cy="5202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7" name="Google Shape;127;p19"/>
          <p:cNvSpPr txBox="1"/>
          <p:nvPr/>
        </p:nvSpPr>
        <p:spPr>
          <a:xfrm>
            <a:off x="6159875" y="5940850"/>
            <a:ext cx="1013100" cy="4380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8" name="Google Shape;128;p19"/>
          <p:cNvSpPr txBox="1"/>
          <p:nvPr/>
        </p:nvSpPr>
        <p:spPr>
          <a:xfrm>
            <a:off x="1889025" y="6515775"/>
            <a:ext cx="1779600" cy="4380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29" name="Google Shape;129;p19"/>
          <p:cNvSpPr txBox="1"/>
          <p:nvPr/>
        </p:nvSpPr>
        <p:spPr>
          <a:xfrm>
            <a:off x="5557575" y="6488400"/>
            <a:ext cx="1463400" cy="4380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0" name="Google Shape;130;p19"/>
          <p:cNvSpPr txBox="1"/>
          <p:nvPr/>
        </p:nvSpPr>
        <p:spPr>
          <a:xfrm>
            <a:off x="6926450" y="6926450"/>
            <a:ext cx="1779600" cy="4380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1" name="Google Shape;131;p19"/>
          <p:cNvSpPr txBox="1"/>
          <p:nvPr/>
        </p:nvSpPr>
        <p:spPr>
          <a:xfrm>
            <a:off x="848700" y="7474000"/>
            <a:ext cx="2354400" cy="4380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32" name="Google Shape;132;p19"/>
          <p:cNvSpPr txBox="1"/>
          <p:nvPr/>
        </p:nvSpPr>
        <p:spPr>
          <a:xfrm>
            <a:off x="10534650" y="2640913"/>
            <a:ext cx="5734500" cy="4527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accent5"/>
              </a:buClr>
              <a:buSzPts val="2800"/>
              <a:buFont typeface="Montserrat"/>
              <a:buAutoNum type="arabicParenBoth"/>
            </a:pPr>
            <a:r>
              <a:rPr b="1" lang="en-GB" sz="2800">
                <a:solidFill>
                  <a:schemeClr val="accent5"/>
                </a:solidFill>
                <a:highlight>
                  <a:srgbClr val="FFFFFF"/>
                </a:highlight>
                <a:latin typeface="Montserrat"/>
                <a:ea typeface="Montserrat"/>
                <a:cs typeface="Montserrat"/>
                <a:sym typeface="Montserrat"/>
              </a:rPr>
              <a:t>Für  (2) Viele Vorteile</a:t>
            </a:r>
            <a:endParaRPr>
              <a:latin typeface="Montserrat"/>
              <a:ea typeface="Montserrat"/>
              <a:cs typeface="Montserrat"/>
              <a:sym typeface="Montserrat"/>
            </a:endParaRPr>
          </a:p>
        </p:txBody>
      </p:sp>
      <p:sp>
        <p:nvSpPr>
          <p:cNvPr id="133" name="Google Shape;133;p19"/>
          <p:cNvSpPr txBox="1"/>
          <p:nvPr/>
        </p:nvSpPr>
        <p:spPr>
          <a:xfrm>
            <a:off x="13049825" y="4044150"/>
            <a:ext cx="2984100" cy="5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Live</a:t>
            </a:r>
            <a:endParaRPr>
              <a:latin typeface="Montserrat"/>
              <a:ea typeface="Montserrat"/>
              <a:cs typeface="Montserrat"/>
              <a:sym typeface="Montserrat"/>
            </a:endParaRPr>
          </a:p>
        </p:txBody>
      </p:sp>
      <p:sp>
        <p:nvSpPr>
          <p:cNvPr id="134" name="Google Shape;134;p19"/>
          <p:cNvSpPr txBox="1"/>
          <p:nvPr/>
        </p:nvSpPr>
        <p:spPr>
          <a:xfrm>
            <a:off x="12681025" y="5892475"/>
            <a:ext cx="5177400" cy="452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Leute aus aller Welt</a:t>
            </a:r>
            <a:endParaRPr>
              <a:latin typeface="Montserrat"/>
              <a:ea typeface="Montserrat"/>
              <a:cs typeface="Montserrat"/>
              <a:sym typeface="Montserrat"/>
            </a:endParaRPr>
          </a:p>
        </p:txBody>
      </p:sp>
      <p:sp>
        <p:nvSpPr>
          <p:cNvPr id="135" name="Google Shape;135;p19"/>
          <p:cNvSpPr txBox="1"/>
          <p:nvPr/>
        </p:nvSpPr>
        <p:spPr>
          <a:xfrm>
            <a:off x="10624650" y="7036000"/>
            <a:ext cx="5554500" cy="438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(echt) teuer</a:t>
            </a:r>
            <a:endParaRPr>
              <a:latin typeface="Montserrat"/>
              <a:ea typeface="Montserrat"/>
              <a:cs typeface="Montserrat"/>
              <a:sym typeface="Montserrat"/>
            </a:endParaRPr>
          </a:p>
        </p:txBody>
      </p:sp>
      <p:sp>
        <p:nvSpPr>
          <p:cNvPr id="136" name="Google Shape;136;p19"/>
          <p:cNvSpPr txBox="1"/>
          <p:nvPr/>
        </p:nvSpPr>
        <p:spPr>
          <a:xfrm>
            <a:off x="12905425" y="7912000"/>
            <a:ext cx="4728600" cy="6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Souvenirs gekauft, Geld ausgegeben</a:t>
            </a:r>
            <a:endParaRPr b="1" sz="2800">
              <a:solidFill>
                <a:schemeClr val="accent5"/>
              </a:solidFill>
              <a:latin typeface="Montserrat"/>
              <a:ea typeface="Montserrat"/>
              <a:cs typeface="Montserrat"/>
              <a:sym typeface="Montserrat"/>
            </a:endParaRPr>
          </a:p>
        </p:txBody>
      </p:sp>
      <p:sp>
        <p:nvSpPr>
          <p:cNvPr id="137" name="Google Shape;137;p19"/>
          <p:cNvSpPr txBox="1"/>
          <p:nvPr/>
        </p:nvSpPr>
        <p:spPr>
          <a:xfrm>
            <a:off x="5181225" y="3646975"/>
            <a:ext cx="2565600" cy="5031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idx="1" type="body"/>
          </p:nvPr>
        </p:nvSpPr>
        <p:spPr>
          <a:xfrm>
            <a:off x="917950" y="1835525"/>
            <a:ext cx="8550000" cy="6788400"/>
          </a:xfrm>
          <a:prstGeom prst="rect">
            <a:avLst/>
          </a:prstGeom>
          <a:ln cap="flat" cmpd="sng" w="9525">
            <a:solidFill>
              <a:schemeClr val="l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000">
                <a:solidFill>
                  <a:srgbClr val="000000"/>
                </a:solidFill>
              </a:rPr>
              <a:t>Leider gibt es oft Probleme! London war zum Beispiel vier Jahre lang eine riesige Baustelle und die Hauptstadt war schmutzig. Staus gab es überall! Während der Spiele gab es auch mehr Luftverschmutzung als normal. </a:t>
            </a:r>
            <a:endParaRPr sz="3000">
              <a:solidFill>
                <a:srgbClr val="000000"/>
              </a:solidFill>
            </a:endParaRPr>
          </a:p>
          <a:p>
            <a:pPr indent="0" lvl="0" marL="0" rtl="0" algn="l">
              <a:lnSpc>
                <a:spcPct val="115000"/>
              </a:lnSpc>
              <a:spcBef>
                <a:spcPts val="0"/>
              </a:spcBef>
              <a:spcAft>
                <a:spcPts val="0"/>
              </a:spcAft>
              <a:buNone/>
            </a:pPr>
            <a:r>
              <a:t/>
            </a:r>
            <a:endParaRPr sz="3000">
              <a:solidFill>
                <a:srgbClr val="000000"/>
              </a:solidFill>
            </a:endParaRPr>
          </a:p>
          <a:p>
            <a:pPr indent="0" lvl="0" marL="0" rtl="0" algn="l">
              <a:lnSpc>
                <a:spcPct val="115000"/>
              </a:lnSpc>
              <a:spcBef>
                <a:spcPts val="0"/>
              </a:spcBef>
              <a:spcAft>
                <a:spcPts val="0"/>
              </a:spcAft>
              <a:buNone/>
            </a:pPr>
            <a:r>
              <a:rPr lang="en-GB" sz="3000">
                <a:solidFill>
                  <a:srgbClr val="000000"/>
                </a:solidFill>
              </a:rPr>
              <a:t>In manchen Gastgeberstädten, nämlich in ärmeren Ländern mit weniger Infrastruktur, ist es schwieriger, die Stadien aufzubauen, und sie können deshalb manchmal unsicher und gefährlich sein.</a:t>
            </a:r>
            <a:endParaRPr sz="3000">
              <a:solidFill>
                <a:srgbClr val="000000"/>
              </a:solidFill>
            </a:endParaRPr>
          </a:p>
          <a:p>
            <a:pPr indent="0" lvl="0" marL="0" rtl="0" algn="l">
              <a:spcBef>
                <a:spcPts val="0"/>
              </a:spcBef>
              <a:spcAft>
                <a:spcPts val="0"/>
              </a:spcAft>
              <a:buNone/>
            </a:pPr>
            <a:r>
              <a:t/>
            </a:r>
            <a:endParaRPr sz="3000"/>
          </a:p>
          <a:p>
            <a:pPr indent="0" lvl="0" marL="0" rtl="0" algn="l">
              <a:spcBef>
                <a:spcPts val="2000"/>
              </a:spcBef>
              <a:spcAft>
                <a:spcPts val="0"/>
              </a:spcAft>
              <a:buNone/>
            </a:pPr>
            <a:r>
              <a:t/>
            </a:r>
            <a:endParaRPr sz="4800"/>
          </a:p>
          <a:p>
            <a:pPr indent="0" lvl="0" marL="0" rtl="0" algn="l">
              <a:spcBef>
                <a:spcPts val="2000"/>
              </a:spcBef>
              <a:spcAft>
                <a:spcPts val="2000"/>
              </a:spcAft>
              <a:buNone/>
            </a:pPr>
            <a:r>
              <a:t/>
            </a:r>
            <a:endParaRPr sz="4800"/>
          </a:p>
        </p:txBody>
      </p:sp>
      <p:sp>
        <p:nvSpPr>
          <p:cNvPr id="143" name="Google Shape;143;p20"/>
          <p:cNvSpPr txBox="1"/>
          <p:nvPr/>
        </p:nvSpPr>
        <p:spPr>
          <a:xfrm>
            <a:off x="511075" y="649034"/>
            <a:ext cx="12772200" cy="1186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6000">
                <a:solidFill>
                  <a:schemeClr val="accent6"/>
                </a:solidFill>
                <a:latin typeface="Montserrat"/>
                <a:ea typeface="Montserrat"/>
                <a:cs typeface="Montserrat"/>
                <a:sym typeface="Montserrat"/>
              </a:rPr>
              <a:t>Hören</a:t>
            </a:r>
            <a:endParaRPr b="1" sz="6000">
              <a:solidFill>
                <a:schemeClr val="accent6"/>
              </a:solidFill>
              <a:latin typeface="Montserrat"/>
              <a:ea typeface="Montserrat"/>
              <a:cs typeface="Montserrat"/>
              <a:sym typeface="Montserrat"/>
            </a:endParaRPr>
          </a:p>
        </p:txBody>
      </p:sp>
      <p:pic>
        <p:nvPicPr>
          <p:cNvPr id="144" name="Google Shape;144;p20"/>
          <p:cNvPicPr preferRelativeResize="0"/>
          <p:nvPr/>
        </p:nvPicPr>
        <p:blipFill>
          <a:blip r:embed="rId3">
            <a:alphaModFix/>
          </a:blip>
          <a:stretch>
            <a:fillRect/>
          </a:stretch>
        </p:blipFill>
        <p:spPr>
          <a:xfrm>
            <a:off x="16394900" y="510549"/>
            <a:ext cx="1463474" cy="1463474"/>
          </a:xfrm>
          <a:prstGeom prst="rect">
            <a:avLst/>
          </a:prstGeom>
          <a:noFill/>
          <a:ln>
            <a:noFill/>
          </a:ln>
        </p:spPr>
      </p:pic>
      <p:sp>
        <p:nvSpPr>
          <p:cNvPr id="145" name="Google Shape;145;p20"/>
          <p:cNvSpPr txBox="1"/>
          <p:nvPr/>
        </p:nvSpPr>
        <p:spPr>
          <a:xfrm>
            <a:off x="9636800" y="1835525"/>
            <a:ext cx="8103600" cy="6788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latin typeface="Montserrat"/>
                <a:ea typeface="Montserrat"/>
                <a:cs typeface="Montserrat"/>
                <a:sym typeface="Montserrat"/>
              </a:rPr>
              <a:t>Welche Nachteile gab es in London?   </a:t>
            </a:r>
            <a:endParaRPr sz="3000">
              <a:solidFill>
                <a:schemeClr val="dk2"/>
              </a:solidFill>
              <a:latin typeface="Montserrat"/>
              <a:ea typeface="Montserrat"/>
              <a:cs typeface="Montserrat"/>
              <a:sym typeface="Montserrat"/>
            </a:endParaRPr>
          </a:p>
          <a:p>
            <a:pPr indent="0" lvl="0" marL="457200" rtl="0" algn="l">
              <a:spcBef>
                <a:spcPts val="0"/>
              </a:spcBef>
              <a:spcAft>
                <a:spcPts val="0"/>
              </a:spcAft>
              <a:buNone/>
            </a:pPr>
            <a:r>
              <a:rPr lang="en-GB" sz="3000">
                <a:solidFill>
                  <a:schemeClr val="dk2"/>
                </a:solidFill>
                <a:latin typeface="Montserrat"/>
                <a:ea typeface="Montserrat"/>
                <a:cs typeface="Montserrat"/>
                <a:sym typeface="Montserrat"/>
              </a:rPr>
              <a:t>( 3 Punkte)</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AutoNum type="arabicPeriod"/>
            </a:pPr>
            <a:r>
              <a:rPr b="1" lang="en-GB" sz="3000">
                <a:solidFill>
                  <a:schemeClr val="accent6"/>
                </a:solidFill>
                <a:latin typeface="Montserrat"/>
                <a:ea typeface="Montserrat"/>
                <a:cs typeface="Montserrat"/>
                <a:sym typeface="Montserrat"/>
              </a:rPr>
              <a:t>Wo </a:t>
            </a:r>
            <a:r>
              <a:rPr lang="en-GB" sz="3000">
                <a:solidFill>
                  <a:schemeClr val="dk2"/>
                </a:solidFill>
                <a:latin typeface="Montserrat"/>
                <a:ea typeface="Montserrat"/>
                <a:cs typeface="Montserrat"/>
                <a:sym typeface="Montserrat"/>
              </a:rPr>
              <a:t>könnte es schwierig sein, neue Stadien aufzubauen? (1)</a:t>
            </a:r>
            <a:endParaRPr sz="30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3000">
              <a:solidFill>
                <a:schemeClr val="accent6"/>
              </a:solidFill>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419100" lvl="0" marL="457200" rtl="0" algn="l">
              <a:spcBef>
                <a:spcPts val="0"/>
              </a:spcBef>
              <a:spcAft>
                <a:spcPts val="0"/>
              </a:spcAft>
              <a:buSzPts val="3000"/>
              <a:buFont typeface="Montserrat"/>
              <a:buAutoNum type="arabicPeriod"/>
            </a:pPr>
            <a:r>
              <a:rPr lang="en-GB" sz="3000">
                <a:latin typeface="Montserrat"/>
                <a:ea typeface="Montserrat"/>
                <a:cs typeface="Montserrat"/>
                <a:sym typeface="Montserrat"/>
              </a:rPr>
              <a:t> </a:t>
            </a:r>
            <a:r>
              <a:rPr b="1" lang="en-GB" sz="3000">
                <a:solidFill>
                  <a:schemeClr val="accent6"/>
                </a:solidFill>
                <a:latin typeface="Montserrat"/>
                <a:ea typeface="Montserrat"/>
                <a:cs typeface="Montserrat"/>
                <a:sym typeface="Montserrat"/>
              </a:rPr>
              <a:t>Welche Probleme</a:t>
            </a:r>
            <a:r>
              <a:rPr lang="en-GB" sz="3000">
                <a:latin typeface="Montserrat"/>
                <a:ea typeface="Montserrat"/>
                <a:cs typeface="Montserrat"/>
                <a:sym typeface="Montserrat"/>
              </a:rPr>
              <a:t> </a:t>
            </a:r>
            <a:r>
              <a:rPr lang="en-GB" sz="3000">
                <a:solidFill>
                  <a:schemeClr val="dk2"/>
                </a:solidFill>
                <a:latin typeface="Montserrat"/>
                <a:ea typeface="Montserrat"/>
                <a:cs typeface="Montserrat"/>
                <a:sym typeface="Montserrat"/>
              </a:rPr>
              <a:t>könnte es mit neuen Stadien geben? (1)</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p:txBody>
      </p:sp>
      <p:sp>
        <p:nvSpPr>
          <p:cNvPr id="146" name="Google Shape;146;p20"/>
          <p:cNvSpPr txBox="1"/>
          <p:nvPr/>
        </p:nvSpPr>
        <p:spPr>
          <a:xfrm>
            <a:off x="7254975" y="2381825"/>
            <a:ext cx="1463400" cy="3834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7" name="Google Shape;147;p20"/>
          <p:cNvSpPr txBox="1"/>
          <p:nvPr/>
        </p:nvSpPr>
        <p:spPr>
          <a:xfrm>
            <a:off x="739175" y="2874600"/>
            <a:ext cx="2080800" cy="4929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8" name="Google Shape;148;p20"/>
          <p:cNvSpPr txBox="1"/>
          <p:nvPr/>
        </p:nvSpPr>
        <p:spPr>
          <a:xfrm>
            <a:off x="766575" y="3476900"/>
            <a:ext cx="2272200" cy="3834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9" name="Google Shape;149;p20"/>
          <p:cNvSpPr txBox="1"/>
          <p:nvPr/>
        </p:nvSpPr>
        <p:spPr>
          <a:xfrm>
            <a:off x="3066250" y="3449525"/>
            <a:ext cx="1232100" cy="3834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0" name="Google Shape;150;p20"/>
          <p:cNvSpPr txBox="1"/>
          <p:nvPr/>
        </p:nvSpPr>
        <p:spPr>
          <a:xfrm>
            <a:off x="793950" y="4462500"/>
            <a:ext cx="3942300" cy="4929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1" name="Google Shape;151;p20"/>
          <p:cNvSpPr txBox="1"/>
          <p:nvPr/>
        </p:nvSpPr>
        <p:spPr>
          <a:xfrm>
            <a:off x="5283800" y="3969700"/>
            <a:ext cx="1232100" cy="4929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2" name="Google Shape;152;p20"/>
          <p:cNvSpPr txBox="1"/>
          <p:nvPr/>
        </p:nvSpPr>
        <p:spPr>
          <a:xfrm>
            <a:off x="821325" y="6077750"/>
            <a:ext cx="3477000" cy="4929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3" name="Google Shape;153;p20"/>
          <p:cNvSpPr txBox="1"/>
          <p:nvPr/>
        </p:nvSpPr>
        <p:spPr>
          <a:xfrm>
            <a:off x="1724775" y="7090700"/>
            <a:ext cx="2272200" cy="4929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4" name="Google Shape;154;p20"/>
          <p:cNvSpPr txBox="1"/>
          <p:nvPr/>
        </p:nvSpPr>
        <p:spPr>
          <a:xfrm>
            <a:off x="7802525" y="7118075"/>
            <a:ext cx="1665600" cy="4929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5" name="Google Shape;155;p20"/>
          <p:cNvSpPr txBox="1"/>
          <p:nvPr/>
        </p:nvSpPr>
        <p:spPr>
          <a:xfrm>
            <a:off x="1779525" y="7665625"/>
            <a:ext cx="2956800" cy="3834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56" name="Google Shape;156;p20"/>
          <p:cNvSpPr txBox="1"/>
          <p:nvPr/>
        </p:nvSpPr>
        <p:spPr>
          <a:xfrm>
            <a:off x="9754550" y="3038800"/>
            <a:ext cx="7868100" cy="930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lang="en-GB" sz="2800">
                <a:solidFill>
                  <a:schemeClr val="accent5"/>
                </a:solidFill>
                <a:latin typeface="Montserrat"/>
                <a:ea typeface="Montserrat"/>
                <a:cs typeface="Montserrat"/>
                <a:sym typeface="Montserrat"/>
              </a:rPr>
              <a:t>Es gab </a:t>
            </a:r>
            <a:r>
              <a:rPr b="1" lang="en-GB" sz="2800">
                <a:solidFill>
                  <a:schemeClr val="accent5"/>
                </a:solidFill>
                <a:latin typeface="Montserrat"/>
                <a:ea typeface="Montserrat"/>
                <a:cs typeface="Montserrat"/>
                <a:sym typeface="Montserrat"/>
              </a:rPr>
              <a:t>Staus</a:t>
            </a:r>
            <a:r>
              <a:rPr lang="en-GB" sz="2800">
                <a:solidFill>
                  <a:schemeClr val="accent5"/>
                </a:solidFill>
                <a:latin typeface="Montserrat"/>
                <a:ea typeface="Montserrat"/>
                <a:cs typeface="Montserrat"/>
                <a:sym typeface="Montserrat"/>
              </a:rPr>
              <a:t>,</a:t>
            </a:r>
            <a:r>
              <a:rPr b="1" lang="en-GB" sz="2800">
                <a:solidFill>
                  <a:schemeClr val="accent5"/>
                </a:solidFill>
                <a:latin typeface="Montserrat"/>
                <a:ea typeface="Montserrat"/>
                <a:cs typeface="Montserrat"/>
                <a:sym typeface="Montserrat"/>
              </a:rPr>
              <a:t> mehr</a:t>
            </a:r>
            <a:r>
              <a:rPr lang="en-GB" sz="2800">
                <a:solidFill>
                  <a:schemeClr val="accent5"/>
                </a:solidFill>
                <a:latin typeface="Montserrat"/>
                <a:ea typeface="Montserrat"/>
                <a:cs typeface="Montserrat"/>
                <a:sym typeface="Montserrat"/>
              </a:rPr>
              <a:t> Luftverschmutzung als normal, London war eine </a:t>
            </a:r>
            <a:r>
              <a:rPr b="1" lang="en-GB" sz="2800">
                <a:solidFill>
                  <a:schemeClr val="accent5"/>
                </a:solidFill>
                <a:latin typeface="Montserrat"/>
                <a:ea typeface="Montserrat"/>
                <a:cs typeface="Montserrat"/>
                <a:sym typeface="Montserrat"/>
              </a:rPr>
              <a:t>Baustelle</a:t>
            </a:r>
            <a:endParaRPr b="1" sz="2800">
              <a:solidFill>
                <a:schemeClr val="accent5"/>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157" name="Google Shape;157;p20"/>
          <p:cNvSpPr txBox="1"/>
          <p:nvPr/>
        </p:nvSpPr>
        <p:spPr>
          <a:xfrm>
            <a:off x="10156950" y="5201675"/>
            <a:ext cx="6378900" cy="876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chemeClr val="accent5"/>
                </a:solidFill>
                <a:latin typeface="Montserrat"/>
                <a:ea typeface="Montserrat"/>
                <a:cs typeface="Montserrat"/>
                <a:sym typeface="Montserrat"/>
              </a:rPr>
              <a:t>In ärmeren Ländern</a:t>
            </a:r>
            <a:endParaRPr>
              <a:solidFill>
                <a:schemeClr val="accent5"/>
              </a:solidFill>
              <a:latin typeface="Montserrat"/>
              <a:ea typeface="Montserrat"/>
              <a:cs typeface="Montserrat"/>
              <a:sym typeface="Montserrat"/>
            </a:endParaRPr>
          </a:p>
        </p:txBody>
      </p:sp>
      <p:sp>
        <p:nvSpPr>
          <p:cNvPr id="158" name="Google Shape;158;p20"/>
          <p:cNvSpPr txBox="1"/>
          <p:nvPr/>
        </p:nvSpPr>
        <p:spPr>
          <a:xfrm>
            <a:off x="10102200" y="7583500"/>
            <a:ext cx="7638300" cy="930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rPr lang="en-GB" sz="3000">
                <a:solidFill>
                  <a:schemeClr val="accent5"/>
                </a:solidFill>
                <a:latin typeface="Montserrat"/>
                <a:ea typeface="Montserrat"/>
                <a:cs typeface="Montserrat"/>
                <a:sym typeface="Montserrat"/>
              </a:rPr>
              <a:t>Sie können</a:t>
            </a:r>
            <a:r>
              <a:rPr b="1" lang="en-GB" sz="3000">
                <a:solidFill>
                  <a:schemeClr val="accent5"/>
                </a:solidFill>
                <a:latin typeface="Montserrat"/>
                <a:ea typeface="Montserrat"/>
                <a:cs typeface="Montserrat"/>
                <a:sym typeface="Montserrat"/>
              </a:rPr>
              <a:t> unsicher</a:t>
            </a:r>
            <a:r>
              <a:rPr lang="en-GB" sz="3000">
                <a:solidFill>
                  <a:schemeClr val="accent5"/>
                </a:solidFill>
                <a:latin typeface="Montserrat"/>
                <a:ea typeface="Montserrat"/>
                <a:cs typeface="Montserrat"/>
                <a:sym typeface="Montserrat"/>
              </a:rPr>
              <a:t> und </a:t>
            </a:r>
            <a:r>
              <a:rPr b="1" lang="en-GB" sz="3000">
                <a:solidFill>
                  <a:schemeClr val="accent5"/>
                </a:solidFill>
                <a:latin typeface="Montserrat"/>
                <a:ea typeface="Montserrat"/>
                <a:cs typeface="Montserrat"/>
                <a:sym typeface="Montserrat"/>
              </a:rPr>
              <a:t>gefährlich</a:t>
            </a:r>
            <a:r>
              <a:rPr lang="en-GB" sz="3000">
                <a:solidFill>
                  <a:schemeClr val="accent5"/>
                </a:solidFill>
                <a:latin typeface="Montserrat"/>
                <a:ea typeface="Montserrat"/>
                <a:cs typeface="Montserrat"/>
                <a:sym typeface="Montserrat"/>
              </a:rPr>
              <a:t> sein</a:t>
            </a:r>
            <a:endParaRPr sz="3000">
              <a:solidFill>
                <a:schemeClr val="accent5"/>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idx="2" type="subTitle"/>
          </p:nvPr>
        </p:nvSpPr>
        <p:spPr>
          <a:xfrm>
            <a:off x="917950" y="3154650"/>
            <a:ext cx="5170800" cy="906600"/>
          </a:xfrm>
          <a:prstGeom prst="rect">
            <a:avLst/>
          </a:prstGeom>
          <a:solidFill>
            <a:schemeClr val="accent3"/>
          </a:solidFill>
        </p:spPr>
        <p:txBody>
          <a:bodyPr anchorCtr="0" anchor="t" bIns="182850" lIns="182850" spcFirstLastPara="1" rIns="182850" wrap="square" tIns="180000">
            <a:noAutofit/>
          </a:bodyPr>
          <a:lstStyle/>
          <a:p>
            <a:pPr indent="0" lvl="0" marL="0" rtl="0" algn="l">
              <a:spcBef>
                <a:spcPts val="0"/>
              </a:spcBef>
              <a:spcAft>
                <a:spcPts val="0"/>
              </a:spcAft>
              <a:buNone/>
            </a:pPr>
            <a:r>
              <a:rPr b="1" lang="en-GB" sz="3500">
                <a:latin typeface="Montserrat"/>
                <a:ea typeface="Montserrat"/>
                <a:cs typeface="Montserrat"/>
                <a:sym typeface="Montserrat"/>
              </a:rPr>
              <a:t>Verbs</a:t>
            </a:r>
            <a:endParaRPr b="1" sz="3500">
              <a:latin typeface="Montserrat"/>
              <a:ea typeface="Montserrat"/>
              <a:cs typeface="Montserrat"/>
              <a:sym typeface="Montserrat"/>
            </a:endParaRPr>
          </a:p>
        </p:txBody>
      </p:sp>
      <p:sp>
        <p:nvSpPr>
          <p:cNvPr id="164" name="Google Shape;164;p21"/>
          <p:cNvSpPr txBox="1"/>
          <p:nvPr>
            <p:ph idx="3" type="body"/>
          </p:nvPr>
        </p:nvSpPr>
        <p:spPr>
          <a:xfrm>
            <a:off x="917950" y="437565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3000"/>
              <a:t>Ich glaube...</a:t>
            </a:r>
            <a:endParaRPr sz="3000"/>
          </a:p>
          <a:p>
            <a:pPr indent="0" lvl="0" marL="0" rtl="0" algn="l">
              <a:spcBef>
                <a:spcPts val="1200"/>
              </a:spcBef>
              <a:spcAft>
                <a:spcPts val="0"/>
              </a:spcAft>
              <a:buNone/>
            </a:pPr>
            <a:r>
              <a:rPr lang="en-GB" sz="3000"/>
              <a:t>Ich denke...</a:t>
            </a:r>
            <a:endParaRPr sz="3000"/>
          </a:p>
          <a:p>
            <a:pPr indent="0" lvl="0" marL="0" rtl="0" algn="l">
              <a:spcBef>
                <a:spcPts val="1200"/>
              </a:spcBef>
              <a:spcAft>
                <a:spcPts val="0"/>
              </a:spcAft>
              <a:buNone/>
            </a:pPr>
            <a:r>
              <a:rPr lang="en-GB" sz="3000"/>
              <a:t>Ich finde...</a:t>
            </a:r>
            <a:endParaRPr sz="3000"/>
          </a:p>
          <a:p>
            <a:pPr indent="0" lvl="0" marL="0" rtl="0" algn="l">
              <a:spcBef>
                <a:spcPts val="1200"/>
              </a:spcBef>
              <a:spcAft>
                <a:spcPts val="0"/>
              </a:spcAft>
              <a:buNone/>
            </a:pPr>
            <a:r>
              <a:rPr lang="en-GB" sz="3000"/>
              <a:t>Ich meine...</a:t>
            </a:r>
            <a:endParaRPr sz="3000"/>
          </a:p>
          <a:p>
            <a:pPr indent="0" lvl="0" marL="0" rtl="0" algn="l">
              <a:spcBef>
                <a:spcPts val="1200"/>
              </a:spcBef>
              <a:spcAft>
                <a:spcPts val="1200"/>
              </a:spcAft>
              <a:buNone/>
            </a:pPr>
            <a:r>
              <a:t/>
            </a:r>
            <a:endParaRPr sz="2800"/>
          </a:p>
        </p:txBody>
      </p:sp>
      <p:sp>
        <p:nvSpPr>
          <p:cNvPr id="165" name="Google Shape;165;p21"/>
          <p:cNvSpPr txBox="1"/>
          <p:nvPr>
            <p:ph idx="4" type="subTitle"/>
          </p:nvPr>
        </p:nvSpPr>
        <p:spPr>
          <a:xfrm>
            <a:off x="6558600" y="3154650"/>
            <a:ext cx="5170800" cy="906600"/>
          </a:xfrm>
          <a:prstGeom prst="rect">
            <a:avLst/>
          </a:prstGeom>
          <a:solidFill>
            <a:schemeClr val="accent3"/>
          </a:solidFill>
        </p:spPr>
        <p:txBody>
          <a:bodyPr anchorCtr="0" anchor="t" bIns="182850" lIns="182850" spcFirstLastPara="1" rIns="182850" wrap="square" tIns="180000">
            <a:noAutofit/>
          </a:bodyPr>
          <a:lstStyle/>
          <a:p>
            <a:pPr indent="0" lvl="0" marL="0" rtl="0" algn="l">
              <a:spcBef>
                <a:spcPts val="0"/>
              </a:spcBef>
              <a:spcAft>
                <a:spcPts val="0"/>
              </a:spcAft>
              <a:buNone/>
            </a:pPr>
            <a:r>
              <a:rPr b="1" lang="en-GB" sz="3500">
                <a:latin typeface="Montserrat"/>
                <a:ea typeface="Montserrat"/>
                <a:cs typeface="Montserrat"/>
                <a:sym typeface="Montserrat"/>
              </a:rPr>
              <a:t>Expressions</a:t>
            </a:r>
            <a:endParaRPr b="1" sz="3500">
              <a:latin typeface="Montserrat"/>
              <a:ea typeface="Montserrat"/>
              <a:cs typeface="Montserrat"/>
              <a:sym typeface="Montserrat"/>
            </a:endParaRPr>
          </a:p>
        </p:txBody>
      </p:sp>
      <p:sp>
        <p:nvSpPr>
          <p:cNvPr id="166" name="Google Shape;166;p21"/>
          <p:cNvSpPr txBox="1"/>
          <p:nvPr>
            <p:ph idx="5" type="body"/>
          </p:nvPr>
        </p:nvSpPr>
        <p:spPr>
          <a:xfrm>
            <a:off x="6558600" y="4375650"/>
            <a:ext cx="5170800" cy="4628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3000"/>
              <a:t>Meiner Meinung nach</a:t>
            </a:r>
            <a:endParaRPr sz="3000"/>
          </a:p>
          <a:p>
            <a:pPr indent="0" lvl="0" marL="0" rtl="0" algn="l">
              <a:spcBef>
                <a:spcPts val="1200"/>
              </a:spcBef>
              <a:spcAft>
                <a:spcPts val="0"/>
              </a:spcAft>
              <a:buNone/>
            </a:pPr>
            <a:r>
              <a:rPr lang="en-GB" sz="3000"/>
              <a:t>Ein großer Vorteil ist,...</a:t>
            </a:r>
            <a:endParaRPr sz="3000"/>
          </a:p>
          <a:p>
            <a:pPr indent="0" lvl="0" marL="0" rtl="0" algn="l">
              <a:spcBef>
                <a:spcPts val="1200"/>
              </a:spcBef>
              <a:spcAft>
                <a:spcPts val="0"/>
              </a:spcAft>
              <a:buNone/>
            </a:pPr>
            <a:r>
              <a:rPr lang="en-GB" sz="3000"/>
              <a:t>Ein großer Nachteil ist,....</a:t>
            </a:r>
            <a:endParaRPr sz="3000"/>
          </a:p>
          <a:p>
            <a:pPr indent="0" lvl="0" marL="0" rtl="0" algn="l">
              <a:spcBef>
                <a:spcPts val="1200"/>
              </a:spcBef>
              <a:spcAft>
                <a:spcPts val="0"/>
              </a:spcAft>
              <a:buNone/>
            </a:pPr>
            <a:r>
              <a:rPr lang="en-GB" sz="3000"/>
              <a:t>Der größte Vorteil ist,   </a:t>
            </a:r>
            <a:endParaRPr sz="3000"/>
          </a:p>
          <a:p>
            <a:pPr indent="0" lvl="0" marL="0" rtl="0" algn="l">
              <a:spcBef>
                <a:spcPts val="1200"/>
              </a:spcBef>
              <a:spcAft>
                <a:spcPts val="0"/>
              </a:spcAft>
              <a:buNone/>
            </a:pPr>
            <a:r>
              <a:rPr lang="en-GB" sz="3000"/>
              <a:t>Das größte Problem ist,</a:t>
            </a:r>
            <a:endParaRPr sz="3000"/>
          </a:p>
          <a:p>
            <a:pPr indent="0" lvl="0" marL="0" rtl="0" algn="l">
              <a:spcBef>
                <a:spcPts val="1200"/>
              </a:spcBef>
              <a:spcAft>
                <a:spcPts val="0"/>
              </a:spcAft>
              <a:buNone/>
            </a:pPr>
            <a:r>
              <a:rPr lang="en-GB" sz="3000"/>
              <a:t>Auf der einen Seite</a:t>
            </a:r>
            <a:endParaRPr sz="3000"/>
          </a:p>
          <a:p>
            <a:pPr indent="0" lvl="0" marL="0" rtl="0" algn="l">
              <a:spcBef>
                <a:spcPts val="1200"/>
              </a:spcBef>
              <a:spcAft>
                <a:spcPts val="1200"/>
              </a:spcAft>
              <a:buNone/>
            </a:pPr>
            <a:r>
              <a:rPr lang="en-GB" sz="3000"/>
              <a:t>Auf der anderen Seite</a:t>
            </a:r>
            <a:endParaRPr sz="3000"/>
          </a:p>
        </p:txBody>
      </p:sp>
      <p:sp>
        <p:nvSpPr>
          <p:cNvPr id="167" name="Google Shape;167;p21"/>
          <p:cNvSpPr txBox="1"/>
          <p:nvPr>
            <p:ph idx="6" type="subTitle"/>
          </p:nvPr>
        </p:nvSpPr>
        <p:spPr>
          <a:xfrm>
            <a:off x="12199250" y="3154650"/>
            <a:ext cx="5170800" cy="906600"/>
          </a:xfrm>
          <a:prstGeom prst="rect">
            <a:avLst/>
          </a:prstGeom>
          <a:solidFill>
            <a:schemeClr val="accent3"/>
          </a:solidFill>
        </p:spPr>
        <p:txBody>
          <a:bodyPr anchorCtr="0" anchor="t" bIns="182850" lIns="182850" spcFirstLastPara="1" rIns="182850" wrap="square" tIns="180000">
            <a:noAutofit/>
          </a:bodyPr>
          <a:lstStyle/>
          <a:p>
            <a:pPr indent="0" lvl="0" marL="0" rtl="0" algn="l">
              <a:spcBef>
                <a:spcPts val="0"/>
              </a:spcBef>
              <a:spcAft>
                <a:spcPts val="0"/>
              </a:spcAft>
              <a:buNone/>
            </a:pPr>
            <a:r>
              <a:rPr b="1" lang="en-GB" sz="3500">
                <a:latin typeface="Montserrat"/>
                <a:ea typeface="Montserrat"/>
                <a:cs typeface="Montserrat"/>
                <a:sym typeface="Montserrat"/>
              </a:rPr>
              <a:t>Adjectives </a:t>
            </a:r>
            <a:endParaRPr b="1" sz="3500">
              <a:latin typeface="Montserrat"/>
              <a:ea typeface="Montserrat"/>
              <a:cs typeface="Montserrat"/>
              <a:sym typeface="Montserrat"/>
            </a:endParaRPr>
          </a:p>
        </p:txBody>
      </p:sp>
      <p:sp>
        <p:nvSpPr>
          <p:cNvPr id="168" name="Google Shape;168;p21"/>
          <p:cNvSpPr txBox="1"/>
          <p:nvPr>
            <p:ph idx="7" type="body"/>
          </p:nvPr>
        </p:nvSpPr>
        <p:spPr>
          <a:xfrm>
            <a:off x="12199250" y="4375650"/>
            <a:ext cx="5170800" cy="43134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3000"/>
              <a:t>toll</a:t>
            </a:r>
            <a:endParaRPr sz="3000"/>
          </a:p>
          <a:p>
            <a:pPr indent="0" lvl="0" marL="0" rtl="0" algn="l">
              <a:spcBef>
                <a:spcPts val="1200"/>
              </a:spcBef>
              <a:spcAft>
                <a:spcPts val="0"/>
              </a:spcAft>
              <a:buNone/>
            </a:pPr>
            <a:r>
              <a:rPr lang="en-GB" sz="3000"/>
              <a:t>wunderbar</a:t>
            </a:r>
            <a:endParaRPr sz="3000"/>
          </a:p>
          <a:p>
            <a:pPr indent="0" lvl="0" marL="0" rtl="0" algn="l">
              <a:spcBef>
                <a:spcPts val="1200"/>
              </a:spcBef>
              <a:spcAft>
                <a:spcPts val="0"/>
              </a:spcAft>
              <a:buNone/>
            </a:pPr>
            <a:r>
              <a:rPr lang="en-GB" sz="3000"/>
              <a:t>spannend</a:t>
            </a:r>
            <a:endParaRPr sz="3000"/>
          </a:p>
          <a:p>
            <a:pPr indent="0" lvl="0" marL="0" rtl="0" algn="l">
              <a:spcBef>
                <a:spcPts val="1200"/>
              </a:spcBef>
              <a:spcAft>
                <a:spcPts val="0"/>
              </a:spcAft>
              <a:buNone/>
            </a:pPr>
            <a:r>
              <a:rPr lang="en-GB" sz="3000"/>
              <a:t>unvergesslich</a:t>
            </a:r>
            <a:endParaRPr sz="3000"/>
          </a:p>
          <a:p>
            <a:pPr indent="0" lvl="0" marL="0" rtl="0" algn="l">
              <a:spcBef>
                <a:spcPts val="1200"/>
              </a:spcBef>
              <a:spcAft>
                <a:spcPts val="0"/>
              </a:spcAft>
              <a:buNone/>
            </a:pPr>
            <a:r>
              <a:rPr lang="en-GB" sz="3000"/>
              <a:t>fantastisch</a:t>
            </a:r>
            <a:endParaRPr sz="3000"/>
          </a:p>
          <a:p>
            <a:pPr indent="0" lvl="0" marL="0" rtl="0" algn="l">
              <a:spcBef>
                <a:spcPts val="1200"/>
              </a:spcBef>
              <a:spcAft>
                <a:spcPts val="1200"/>
              </a:spcAft>
              <a:buNone/>
            </a:pPr>
            <a:r>
              <a:rPr lang="en-GB" sz="3000"/>
              <a:t>erstaunlich (amazing)</a:t>
            </a:r>
            <a:endParaRPr sz="3000"/>
          </a:p>
        </p:txBody>
      </p:sp>
      <p:sp>
        <p:nvSpPr>
          <p:cNvPr id="169" name="Google Shape;169;p21"/>
          <p:cNvSpPr txBox="1"/>
          <p:nvPr>
            <p:ph type="title"/>
          </p:nvPr>
        </p:nvSpPr>
        <p:spPr>
          <a:xfrm>
            <a:off x="917950" y="890050"/>
            <a:ext cx="161928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options have we encountered for expressing opinions?</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200">
                <a:solidFill>
                  <a:schemeClr val="accent3"/>
                </a:solidFill>
              </a:rPr>
              <a:t>Word order on opinion phrases</a:t>
            </a:r>
            <a:endParaRPr sz="6200">
              <a:solidFill>
                <a:schemeClr val="accent3"/>
              </a:solidFill>
            </a:endParaRPr>
          </a:p>
        </p:txBody>
      </p:sp>
      <p:sp>
        <p:nvSpPr>
          <p:cNvPr id="175" name="Google Shape;175;p22"/>
          <p:cNvSpPr txBox="1"/>
          <p:nvPr/>
        </p:nvSpPr>
        <p:spPr>
          <a:xfrm>
            <a:off x="904825" y="2000425"/>
            <a:ext cx="118515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solidFill>
                  <a:schemeClr val="dk2"/>
                </a:solidFill>
                <a:latin typeface="Montserrat"/>
                <a:ea typeface="Montserrat"/>
                <a:cs typeface="Montserrat"/>
                <a:sym typeface="Montserrat"/>
              </a:rPr>
              <a:t>When starting an opinion with the</a:t>
            </a:r>
            <a:r>
              <a:rPr b="1" lang="en-GB" sz="4000">
                <a:solidFill>
                  <a:schemeClr val="accent3"/>
                </a:solidFill>
                <a:latin typeface="Montserrat"/>
                <a:ea typeface="Montserrat"/>
                <a:cs typeface="Montserrat"/>
                <a:sym typeface="Montserrat"/>
              </a:rPr>
              <a:t> verbs</a:t>
            </a:r>
            <a:r>
              <a:rPr lang="en-GB" sz="4000">
                <a:latin typeface="Montserrat"/>
                <a:ea typeface="Montserrat"/>
                <a:cs typeface="Montserrat"/>
                <a:sym typeface="Montserrat"/>
              </a:rPr>
              <a:t> </a:t>
            </a:r>
            <a:r>
              <a:rPr lang="en-GB" sz="4000">
                <a:solidFill>
                  <a:schemeClr val="dk2"/>
                </a:solidFill>
                <a:latin typeface="Montserrat"/>
                <a:ea typeface="Montserrat"/>
                <a:cs typeface="Montserrat"/>
                <a:sym typeface="Montserrat"/>
              </a:rPr>
              <a:t>shown here, you have 2 options:</a:t>
            </a:r>
            <a:endParaRPr sz="4000">
              <a:solidFill>
                <a:schemeClr val="dk2"/>
              </a:solidFill>
              <a:latin typeface="Montserrat"/>
              <a:ea typeface="Montserrat"/>
              <a:cs typeface="Montserrat"/>
              <a:sym typeface="Montserrat"/>
            </a:endParaRPr>
          </a:p>
        </p:txBody>
      </p:sp>
      <p:pic>
        <p:nvPicPr>
          <p:cNvPr id="176" name="Google Shape;176;p22"/>
          <p:cNvPicPr preferRelativeResize="0"/>
          <p:nvPr/>
        </p:nvPicPr>
        <p:blipFill>
          <a:blip r:embed="rId3">
            <a:alphaModFix/>
          </a:blip>
          <a:stretch>
            <a:fillRect/>
          </a:stretch>
        </p:blipFill>
        <p:spPr>
          <a:xfrm>
            <a:off x="16193675" y="152400"/>
            <a:ext cx="1737299" cy="1738926"/>
          </a:xfrm>
          <a:prstGeom prst="rect">
            <a:avLst/>
          </a:prstGeom>
          <a:noFill/>
          <a:ln>
            <a:noFill/>
          </a:ln>
        </p:spPr>
      </p:pic>
      <p:sp>
        <p:nvSpPr>
          <p:cNvPr id="177" name="Google Shape;177;p22"/>
          <p:cNvSpPr txBox="1"/>
          <p:nvPr>
            <p:ph idx="4294967295" type="subTitle"/>
          </p:nvPr>
        </p:nvSpPr>
        <p:spPr>
          <a:xfrm>
            <a:off x="14318350" y="2423000"/>
            <a:ext cx="3621900" cy="9066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2000"/>
              </a:spcAft>
              <a:buNone/>
            </a:pPr>
            <a:r>
              <a:rPr b="1" lang="en-GB" sz="3500">
                <a:solidFill>
                  <a:srgbClr val="FFFFFF"/>
                </a:solidFill>
                <a:latin typeface="Montserrat"/>
                <a:ea typeface="Montserrat"/>
                <a:cs typeface="Montserrat"/>
                <a:sym typeface="Montserrat"/>
              </a:rPr>
              <a:t>Verbs</a:t>
            </a:r>
            <a:endParaRPr b="1" sz="3500">
              <a:solidFill>
                <a:srgbClr val="FFFFFF"/>
              </a:solidFill>
              <a:latin typeface="Montserrat"/>
              <a:ea typeface="Montserrat"/>
              <a:cs typeface="Montserrat"/>
              <a:sym typeface="Montserrat"/>
            </a:endParaRPr>
          </a:p>
        </p:txBody>
      </p:sp>
      <p:sp>
        <p:nvSpPr>
          <p:cNvPr id="178" name="Google Shape;178;p22"/>
          <p:cNvSpPr txBox="1"/>
          <p:nvPr>
            <p:ph idx="4294967295" type="body"/>
          </p:nvPr>
        </p:nvSpPr>
        <p:spPr>
          <a:xfrm>
            <a:off x="14318350" y="3381700"/>
            <a:ext cx="3621900" cy="3243600"/>
          </a:xfrm>
          <a:prstGeom prst="rect">
            <a:avLst/>
          </a:prstGeom>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GB" sz="3000"/>
              <a:t> Ich glaube,</a:t>
            </a:r>
            <a:endParaRPr sz="3000"/>
          </a:p>
          <a:p>
            <a:pPr indent="0" lvl="0" marL="0" rtl="0" algn="l">
              <a:spcBef>
                <a:spcPts val="2000"/>
              </a:spcBef>
              <a:spcAft>
                <a:spcPts val="0"/>
              </a:spcAft>
              <a:buNone/>
            </a:pPr>
            <a:r>
              <a:rPr lang="en-GB" sz="3000"/>
              <a:t> Ich denke,</a:t>
            </a:r>
            <a:endParaRPr sz="3000"/>
          </a:p>
          <a:p>
            <a:pPr indent="0" lvl="0" marL="0" rtl="0" algn="l">
              <a:spcBef>
                <a:spcPts val="2000"/>
              </a:spcBef>
              <a:spcAft>
                <a:spcPts val="0"/>
              </a:spcAft>
              <a:buNone/>
            </a:pPr>
            <a:r>
              <a:rPr lang="en-GB" sz="3000"/>
              <a:t> Ich finde,</a:t>
            </a:r>
            <a:endParaRPr sz="3000"/>
          </a:p>
          <a:p>
            <a:pPr indent="0" lvl="0" marL="0" rtl="0" algn="l">
              <a:spcBef>
                <a:spcPts val="2000"/>
              </a:spcBef>
              <a:spcAft>
                <a:spcPts val="0"/>
              </a:spcAft>
              <a:buNone/>
            </a:pPr>
            <a:r>
              <a:rPr lang="en-GB" sz="3000"/>
              <a:t> Ich meine,</a:t>
            </a:r>
            <a:endParaRPr sz="3000"/>
          </a:p>
          <a:p>
            <a:pPr indent="0" lvl="0" marL="0" rtl="0" algn="l">
              <a:spcBef>
                <a:spcPts val="2000"/>
              </a:spcBef>
              <a:spcAft>
                <a:spcPts val="0"/>
              </a:spcAft>
              <a:buNone/>
            </a:pPr>
            <a:r>
              <a:t/>
            </a:r>
            <a:endParaRPr sz="3000">
              <a:solidFill>
                <a:srgbClr val="000000"/>
              </a:solidFill>
            </a:endParaRPr>
          </a:p>
          <a:p>
            <a:pPr indent="0" lvl="0" marL="0" rtl="0" algn="l">
              <a:spcBef>
                <a:spcPts val="2000"/>
              </a:spcBef>
              <a:spcAft>
                <a:spcPts val="2000"/>
              </a:spcAft>
              <a:buNone/>
            </a:pPr>
            <a:r>
              <a:t/>
            </a:r>
            <a:endParaRPr sz="2800"/>
          </a:p>
        </p:txBody>
      </p:sp>
      <p:sp>
        <p:nvSpPr>
          <p:cNvPr id="179" name="Google Shape;179;p22"/>
          <p:cNvSpPr txBox="1"/>
          <p:nvPr/>
        </p:nvSpPr>
        <p:spPr>
          <a:xfrm>
            <a:off x="1012975" y="3463400"/>
            <a:ext cx="13106100" cy="11226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Font typeface="Montserrat"/>
              <a:buAutoNum type="arabicPeriod"/>
            </a:pPr>
            <a:r>
              <a:rPr lang="en-GB" sz="3200">
                <a:solidFill>
                  <a:schemeClr val="dk2"/>
                </a:solidFill>
                <a:latin typeface="Montserrat"/>
                <a:ea typeface="Montserrat"/>
                <a:cs typeface="Montserrat"/>
                <a:sym typeface="Montserrat"/>
              </a:rPr>
              <a:t>Simply add </a:t>
            </a:r>
            <a:r>
              <a:rPr b="1" lang="en-GB" sz="3200">
                <a:solidFill>
                  <a:schemeClr val="accent5"/>
                </a:solidFill>
                <a:latin typeface="Montserrat"/>
                <a:ea typeface="Montserrat"/>
                <a:cs typeface="Montserrat"/>
                <a:sym typeface="Montserrat"/>
              </a:rPr>
              <a:t>a comma after the verb</a:t>
            </a:r>
            <a:r>
              <a:rPr lang="en-GB" sz="3200">
                <a:latin typeface="Montserrat"/>
                <a:ea typeface="Montserrat"/>
                <a:cs typeface="Montserrat"/>
                <a:sym typeface="Montserrat"/>
              </a:rPr>
              <a:t>, </a:t>
            </a:r>
            <a:r>
              <a:rPr lang="en-GB" sz="3200">
                <a:solidFill>
                  <a:schemeClr val="dk2"/>
                </a:solidFill>
                <a:latin typeface="Montserrat"/>
                <a:ea typeface="Montserrat"/>
                <a:cs typeface="Montserrat"/>
                <a:sym typeface="Montserrat"/>
              </a:rPr>
              <a:t>and then add your opinion immediately afterwards, with the normal word order</a:t>
            </a:r>
            <a:endParaRPr sz="3200">
              <a:solidFill>
                <a:schemeClr val="dk2"/>
              </a:solidFill>
              <a:latin typeface="Montserrat"/>
              <a:ea typeface="Montserrat"/>
              <a:cs typeface="Montserrat"/>
              <a:sym typeface="Montserrat"/>
            </a:endParaRPr>
          </a:p>
        </p:txBody>
      </p:sp>
      <p:sp>
        <p:nvSpPr>
          <p:cNvPr id="180" name="Google Shape;180;p22"/>
          <p:cNvSpPr txBox="1"/>
          <p:nvPr/>
        </p:nvSpPr>
        <p:spPr>
          <a:xfrm>
            <a:off x="994150" y="4842600"/>
            <a:ext cx="11033100" cy="9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Ich meine</a:t>
            </a:r>
            <a:r>
              <a:rPr b="1" lang="en-GB" sz="3000">
                <a:solidFill>
                  <a:schemeClr val="accent5"/>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die Weltmeisterschaft ist spannend!</a:t>
            </a:r>
            <a:endParaRPr sz="3000">
              <a:solidFill>
                <a:schemeClr val="dk2"/>
              </a:solidFill>
              <a:latin typeface="Montserrat"/>
              <a:ea typeface="Montserrat"/>
              <a:cs typeface="Montserrat"/>
              <a:sym typeface="Montserrat"/>
            </a:endParaRPr>
          </a:p>
        </p:txBody>
      </p:sp>
      <p:sp>
        <p:nvSpPr>
          <p:cNvPr id="181" name="Google Shape;181;p22"/>
          <p:cNvSpPr txBox="1"/>
          <p:nvPr/>
        </p:nvSpPr>
        <p:spPr>
          <a:xfrm>
            <a:off x="1012975" y="5377925"/>
            <a:ext cx="11416200" cy="9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2"/>
                </a:solidFill>
                <a:latin typeface="Montserrat"/>
                <a:ea typeface="Montserrat"/>
                <a:cs typeface="Montserrat"/>
                <a:sym typeface="Montserrat"/>
              </a:rPr>
              <a:t>Wir glauben</a:t>
            </a:r>
            <a:r>
              <a:rPr b="1" lang="en-GB" sz="3000">
                <a:solidFill>
                  <a:schemeClr val="accent5"/>
                </a:solidFill>
                <a:latin typeface="Montserrat"/>
                <a:ea typeface="Montserrat"/>
                <a:cs typeface="Montserrat"/>
                <a:sym typeface="Montserrat"/>
              </a:rPr>
              <a:t>, </a:t>
            </a:r>
            <a:r>
              <a:rPr lang="en-GB" sz="3000">
                <a:solidFill>
                  <a:schemeClr val="dk2"/>
                </a:solidFill>
                <a:latin typeface="Montserrat"/>
                <a:ea typeface="Montserrat"/>
                <a:cs typeface="Montserrat"/>
                <a:sym typeface="Montserrat"/>
              </a:rPr>
              <a:t>die Spiele sind umweltfreundlich.</a:t>
            </a:r>
            <a:endParaRPr sz="3000">
              <a:solidFill>
                <a:schemeClr val="dk2"/>
              </a:solidFill>
              <a:latin typeface="Montserrat"/>
              <a:ea typeface="Montserrat"/>
              <a:cs typeface="Montserrat"/>
              <a:sym typeface="Montserrat"/>
            </a:endParaRPr>
          </a:p>
        </p:txBody>
      </p:sp>
      <p:sp>
        <p:nvSpPr>
          <p:cNvPr id="182" name="Google Shape;182;p22"/>
          <p:cNvSpPr txBox="1"/>
          <p:nvPr/>
        </p:nvSpPr>
        <p:spPr>
          <a:xfrm>
            <a:off x="965425" y="6406013"/>
            <a:ext cx="12269700" cy="11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2. For extra complexity, add the word </a:t>
            </a:r>
            <a:r>
              <a:rPr b="1" lang="en-GB" sz="3200">
                <a:solidFill>
                  <a:schemeClr val="accent1"/>
                </a:solidFill>
                <a:latin typeface="Montserrat"/>
                <a:ea typeface="Montserrat"/>
                <a:cs typeface="Montserrat"/>
                <a:sym typeface="Montserrat"/>
              </a:rPr>
              <a:t>‘dass’</a:t>
            </a:r>
            <a:r>
              <a:rPr lang="en-GB" sz="3200">
                <a:latin typeface="Montserrat"/>
                <a:ea typeface="Montserrat"/>
                <a:cs typeface="Montserrat"/>
                <a:sym typeface="Montserrat"/>
              </a:rPr>
              <a:t> (that), </a:t>
            </a:r>
            <a:r>
              <a:rPr b="1" lang="en-GB" sz="3200">
                <a:solidFill>
                  <a:schemeClr val="accent5"/>
                </a:solidFill>
                <a:latin typeface="Montserrat"/>
                <a:ea typeface="Montserrat"/>
                <a:cs typeface="Montserrat"/>
                <a:sym typeface="Montserrat"/>
              </a:rPr>
              <a:t>keep the comma, </a:t>
            </a:r>
            <a:r>
              <a:rPr lang="en-GB" sz="3200">
                <a:latin typeface="Montserrat"/>
                <a:ea typeface="Montserrat"/>
                <a:cs typeface="Montserrat"/>
                <a:sym typeface="Montserrat"/>
              </a:rPr>
              <a:t> </a:t>
            </a:r>
            <a:r>
              <a:rPr lang="en-GB" sz="3200">
                <a:solidFill>
                  <a:schemeClr val="dk2"/>
                </a:solidFill>
                <a:latin typeface="Montserrat"/>
                <a:ea typeface="Montserrat"/>
                <a:cs typeface="Montserrat"/>
                <a:sym typeface="Montserrat"/>
              </a:rPr>
              <a:t>and </a:t>
            </a:r>
            <a:r>
              <a:rPr b="1" lang="en-GB" sz="3200">
                <a:solidFill>
                  <a:schemeClr val="dk2"/>
                </a:solidFill>
                <a:latin typeface="Montserrat"/>
                <a:ea typeface="Montserrat"/>
                <a:cs typeface="Montserrat"/>
                <a:sym typeface="Montserrat"/>
              </a:rPr>
              <a:t>scare the verb to the end!</a:t>
            </a:r>
            <a:endParaRPr b="1" sz="3200">
              <a:solidFill>
                <a:schemeClr val="dk2"/>
              </a:solidFill>
              <a:latin typeface="Montserrat"/>
              <a:ea typeface="Montserrat"/>
              <a:cs typeface="Montserrat"/>
              <a:sym typeface="Montserrat"/>
            </a:endParaRPr>
          </a:p>
        </p:txBody>
      </p:sp>
      <p:sp>
        <p:nvSpPr>
          <p:cNvPr id="183" name="Google Shape;183;p22"/>
          <p:cNvSpPr/>
          <p:nvPr/>
        </p:nvSpPr>
        <p:spPr>
          <a:xfrm>
            <a:off x="10353250" y="4388238"/>
            <a:ext cx="4348350" cy="2463966"/>
          </a:xfrm>
          <a:prstGeom prst="irregularSeal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2"/>
                </a:solidFill>
              </a:rPr>
              <a:t>Dass scares the verb to the END</a:t>
            </a:r>
            <a:endParaRPr sz="2800">
              <a:solidFill>
                <a:schemeClr val="dk2"/>
              </a:solidFill>
            </a:endParaRPr>
          </a:p>
        </p:txBody>
      </p:sp>
      <p:sp>
        <p:nvSpPr>
          <p:cNvPr id="184" name="Google Shape;184;p22"/>
          <p:cNvSpPr txBox="1"/>
          <p:nvPr/>
        </p:nvSpPr>
        <p:spPr>
          <a:xfrm>
            <a:off x="1049875" y="8182675"/>
            <a:ext cx="12100800" cy="9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Wir glauben</a:t>
            </a:r>
            <a:r>
              <a:rPr b="1" lang="en-GB" sz="3800">
                <a:solidFill>
                  <a:schemeClr val="accent5"/>
                </a:solidFill>
                <a:latin typeface="Montserrat"/>
                <a:ea typeface="Montserrat"/>
                <a:cs typeface="Montserrat"/>
                <a:sym typeface="Montserrat"/>
              </a:rPr>
              <a:t>,</a:t>
            </a:r>
            <a:r>
              <a:rPr lang="en-GB" sz="3200">
                <a:latin typeface="Montserrat"/>
                <a:ea typeface="Montserrat"/>
                <a:cs typeface="Montserrat"/>
                <a:sym typeface="Montserrat"/>
              </a:rPr>
              <a:t> </a:t>
            </a:r>
            <a:r>
              <a:rPr b="1" lang="en-GB" sz="3200">
                <a:solidFill>
                  <a:schemeClr val="accent1"/>
                </a:solidFill>
                <a:latin typeface="Montserrat"/>
                <a:ea typeface="Montserrat"/>
                <a:cs typeface="Montserrat"/>
                <a:sym typeface="Montserrat"/>
              </a:rPr>
              <a:t>dass</a:t>
            </a:r>
            <a:r>
              <a:rPr lang="en-GB" sz="3200">
                <a:latin typeface="Montserrat"/>
                <a:ea typeface="Montserrat"/>
                <a:cs typeface="Montserrat"/>
                <a:sym typeface="Montserrat"/>
              </a:rPr>
              <a:t> </a:t>
            </a:r>
            <a:r>
              <a:rPr lang="en-GB" sz="3200">
                <a:solidFill>
                  <a:schemeClr val="dk2"/>
                </a:solidFill>
                <a:latin typeface="Montserrat"/>
                <a:ea typeface="Montserrat"/>
                <a:cs typeface="Montserrat"/>
                <a:sym typeface="Montserrat"/>
              </a:rPr>
              <a:t>sie Spiele umweltfeindlich </a:t>
            </a:r>
            <a:r>
              <a:rPr b="1" lang="en-GB" sz="3200">
                <a:solidFill>
                  <a:schemeClr val="accent1"/>
                </a:solidFill>
                <a:latin typeface="Montserrat"/>
                <a:ea typeface="Montserrat"/>
                <a:cs typeface="Montserrat"/>
                <a:sym typeface="Montserrat"/>
              </a:rPr>
              <a:t>sind.</a:t>
            </a:r>
            <a:endParaRPr b="1" sz="3200">
              <a:solidFill>
                <a:schemeClr val="accent1"/>
              </a:solidFill>
              <a:latin typeface="Montserrat"/>
              <a:ea typeface="Montserrat"/>
              <a:cs typeface="Montserrat"/>
              <a:sym typeface="Montserrat"/>
            </a:endParaRPr>
          </a:p>
        </p:txBody>
      </p:sp>
      <p:sp>
        <p:nvSpPr>
          <p:cNvPr id="185" name="Google Shape;185;p22"/>
          <p:cNvSpPr/>
          <p:nvPr/>
        </p:nvSpPr>
        <p:spPr>
          <a:xfrm flipH="1" rot="10800000">
            <a:off x="4352975" y="7611025"/>
            <a:ext cx="6378900" cy="793800"/>
          </a:xfrm>
          <a:prstGeom prst="curvedUpArrow">
            <a:avLst>
              <a:gd fmla="val 25000" name="adj1"/>
              <a:gd fmla="val 50000" name="adj2"/>
              <a:gd fmla="val 25000" name="adj3"/>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22"/>
          <p:cNvGrpSpPr/>
          <p:nvPr/>
        </p:nvGrpSpPr>
        <p:grpSpPr>
          <a:xfrm>
            <a:off x="16741226" y="7047998"/>
            <a:ext cx="642201" cy="1356824"/>
            <a:chOff x="1177672" y="4392800"/>
            <a:chExt cx="1324399" cy="2193024"/>
          </a:xfrm>
        </p:grpSpPr>
        <p:pic>
          <p:nvPicPr>
            <p:cNvPr id="187" name="Google Shape;187;p22"/>
            <p:cNvPicPr preferRelativeResize="0"/>
            <p:nvPr/>
          </p:nvPicPr>
          <p:blipFill>
            <a:blip r:embed="rId4">
              <a:alphaModFix/>
            </a:blip>
            <a:stretch>
              <a:fillRect/>
            </a:stretch>
          </p:blipFill>
          <p:spPr>
            <a:xfrm>
              <a:off x="1177672" y="4392800"/>
              <a:ext cx="1324399" cy="1690351"/>
            </a:xfrm>
            <a:prstGeom prst="rect">
              <a:avLst/>
            </a:prstGeom>
            <a:noFill/>
            <a:ln>
              <a:noFill/>
            </a:ln>
          </p:spPr>
        </p:pic>
        <p:pic>
          <p:nvPicPr>
            <p:cNvPr descr="A picture containing table&#10;&#10;Description automatically generated" id="188" name="Google Shape;188;p22"/>
            <p:cNvPicPr preferRelativeResize="0"/>
            <p:nvPr/>
          </p:nvPicPr>
          <p:blipFill rotWithShape="1">
            <a:blip r:embed="rId5">
              <a:alphaModFix/>
            </a:blip>
            <a:srcRect b="-1927" l="0" r="0" t="84686"/>
            <a:stretch/>
          </p:blipFill>
          <p:spPr>
            <a:xfrm>
              <a:off x="1249738" y="6225833"/>
              <a:ext cx="1180275" cy="35999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