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5" r:id="rId5"/>
    <p:sldMasterId id="2147483686" r:id="rId6"/>
    <p:sldMasterId id="214748368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y="5143500" cx="9144000"/>
  <p:notesSz cx="6858000" cy="9144000"/>
  <p:embeddedFontLst>
    <p:embeddedFont>
      <p:font typeface="Montserrat SemiBold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Montserrat Medium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D6AEACA-E772-4F6B-BC84-A9BF6A426F22}">
  <a:tblStyle styleId="{1D6AEACA-E772-4F6B-BC84-A9BF6A426F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font" Target="fonts/MontserratSemiBold-bold.fntdata"/><Relationship Id="rId23" Type="http://schemas.openxmlformats.org/officeDocument/2006/relationships/font" Target="fonts/Montserrat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MontserratSemiBold-boldItalic.fntdata"/><Relationship Id="rId25" Type="http://schemas.openxmlformats.org/officeDocument/2006/relationships/font" Target="fonts/MontserratSemiBold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-italic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MontserratMedium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3.xml"/><Relationship Id="rId33" Type="http://schemas.openxmlformats.org/officeDocument/2006/relationships/font" Target="fonts/MontserratMedium-italic.fntdata"/><Relationship Id="rId10" Type="http://schemas.openxmlformats.org/officeDocument/2006/relationships/slide" Target="slides/slide2.xml"/><Relationship Id="rId32" Type="http://schemas.openxmlformats.org/officeDocument/2006/relationships/font" Target="fonts/MontserratMedium-bold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34" Type="http://schemas.openxmlformats.org/officeDocument/2006/relationships/font" Target="fonts/MontserratMedium-boldItalic.fntdata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c8712bba9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c8712bba9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c8712bba9_0_5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c8712bba9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8c8712bba9_0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8c8712bba9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c8712bba9_0_5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8c8712bba9_0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8c8712bba9_0_5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8c8712bba9_0_5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8c8712bba9_0_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8c8712bba9_0_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Final slide - you don’t need to say anything about sharing their work on social media.  Just bring your face in - say well done.  See you next time!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c8712bba9_0_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c8712bba9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c8712bba9_0_4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c8712bba9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c8712bba9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8c8712bba9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c8712bba9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c8712bba9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c8712bba9_0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c8712bba9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8c8712bba9_0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8c8712bba9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8c8712bba9_0_5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8c8712bba9_0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8c8712bba9_0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8c8712bba9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7" name="Google Shape;127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29" name="Google Shape;129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3" name="Google Shape;133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4" name="Google Shape;134;p2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0" name="Google Shape;140;p3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Google Shape;143;p30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9" name="Google Shape;149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0" name="Google Shape;150;p32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1" name="Google Shape;151;p32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2" name="Google Shape;152;p32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53" name="Google Shape;153;p32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4" name="Google Shape;154;p32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55" name="Google Shape;155;p32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6" name="Google Shape;156;p32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3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0" name="Google Shape;160;p3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1" name="Google Shape;161;p3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62" name="Google Shape;162;p3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3" name="Google Shape;163;p3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64" name="Google Shape;164;p3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5" name="Google Shape;165;p3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6" name="Google Shape;166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3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1" name="Google Shape;171;p3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3" name="Google Shape;173;p3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4" name="Google Shape;174;p3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0" name="Google Shape;180;p3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1" name="Google Shape;181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4" name="Google Shape;184;p3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85" name="Google Shape;185;p3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9"/>
          <p:cNvSpPr txBox="1"/>
          <p:nvPr>
            <p:ph type="title"/>
          </p:nvPr>
        </p:nvSpPr>
        <p:spPr>
          <a:xfrm>
            <a:off x="628650" y="332305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2" name="Google Shape;192;p3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2385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500"/>
              <a:buChar char="–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 sz="1400"/>
            </a:lvl3pPr>
            <a:lvl4pPr indent="-3048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200"/>
              <a:buChar char="–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200"/>
              <a:buChar char="–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5" name="Google Shape;195;p4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6" name="Google Shape;196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4" name="Google Shape;124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8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1"/>
          <p:cNvSpPr txBox="1"/>
          <p:nvPr>
            <p:ph type="title"/>
          </p:nvPr>
        </p:nvSpPr>
        <p:spPr>
          <a:xfrm>
            <a:off x="458975" y="151657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Express future intentions [1/2]</a:t>
            </a:r>
            <a:endParaRPr>
              <a:solidFill>
                <a:srgbClr val="4B3241"/>
              </a:solidFill>
            </a:endParaRPr>
          </a:p>
          <a:p>
            <a:pPr indent="-2540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Char char="-"/>
            </a:pPr>
            <a:r>
              <a:rPr lang="en-GB">
                <a:solidFill>
                  <a:srgbClr val="4B3241"/>
                </a:solidFill>
              </a:rPr>
              <a:t>Using the structure </a:t>
            </a:r>
            <a:r>
              <a:rPr i="1" lang="en-GB">
                <a:solidFill>
                  <a:srgbClr val="4B3241"/>
                </a:solidFill>
              </a:rPr>
              <a:t>aller + </a:t>
            </a:r>
            <a:r>
              <a:rPr lang="en-GB">
                <a:solidFill>
                  <a:srgbClr val="4B3241"/>
                </a:solidFill>
              </a:rPr>
              <a:t>infinitive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02" name="Google Shape;202;p41"/>
          <p:cNvSpPr txBox="1"/>
          <p:nvPr>
            <p:ph idx="1" type="body"/>
          </p:nvPr>
        </p:nvSpPr>
        <p:spPr>
          <a:xfrm>
            <a:off x="458975" y="34387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French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03" name="Google Shape;203;p41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Johnson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0"/>
          <p:cNvSpPr txBox="1"/>
          <p:nvPr>
            <p:ph type="title"/>
          </p:nvPr>
        </p:nvSpPr>
        <p:spPr>
          <a:xfrm>
            <a:off x="268475" y="368825"/>
            <a:ext cx="62469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Expressing future intentions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6" name="Google Shape;326;p50"/>
          <p:cNvSpPr txBox="1"/>
          <p:nvPr>
            <p:ph idx="1" type="body"/>
          </p:nvPr>
        </p:nvSpPr>
        <p:spPr>
          <a:xfrm>
            <a:off x="1820025" y="2074463"/>
            <a:ext cx="1038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Il va</a:t>
            </a:r>
            <a:r>
              <a:rPr lang="en-GB" sz="2100"/>
              <a:t> </a:t>
            </a:r>
            <a:endParaRPr sz="2100"/>
          </a:p>
        </p:txBody>
      </p:sp>
      <p:cxnSp>
        <p:nvCxnSpPr>
          <p:cNvPr id="327" name="Google Shape;327;p50"/>
          <p:cNvCxnSpPr/>
          <p:nvPr/>
        </p:nvCxnSpPr>
        <p:spPr>
          <a:xfrm>
            <a:off x="4336263" y="1682800"/>
            <a:ext cx="8700" cy="249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328" name="Google Shape;328;p50"/>
          <p:cNvSpPr txBox="1"/>
          <p:nvPr>
            <p:ph idx="1" type="body"/>
          </p:nvPr>
        </p:nvSpPr>
        <p:spPr>
          <a:xfrm>
            <a:off x="1733876" y="2519725"/>
            <a:ext cx="2287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[He is going]</a:t>
            </a:r>
            <a:endParaRPr i="1" sz="2100"/>
          </a:p>
        </p:txBody>
      </p:sp>
      <p:sp>
        <p:nvSpPr>
          <p:cNvPr id="329" name="Google Shape;329;p50"/>
          <p:cNvSpPr txBox="1"/>
          <p:nvPr>
            <p:ph idx="1" type="body"/>
          </p:nvPr>
        </p:nvSpPr>
        <p:spPr>
          <a:xfrm>
            <a:off x="459000" y="947800"/>
            <a:ext cx="8226000" cy="5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200"/>
              <a:t>Use the </a:t>
            </a:r>
            <a:r>
              <a:rPr b="1" lang="en-GB" sz="2200"/>
              <a:t>present tense </a:t>
            </a:r>
            <a:r>
              <a:rPr lang="en-GB" sz="2200"/>
              <a:t>form of </a:t>
            </a:r>
            <a:r>
              <a:rPr i="1" lang="en-GB" sz="2200"/>
              <a:t>aller</a:t>
            </a:r>
            <a:r>
              <a:rPr lang="en-GB" sz="2200"/>
              <a:t>, followed by the </a:t>
            </a:r>
            <a:r>
              <a:rPr b="1" lang="en-GB" sz="2200"/>
              <a:t>infinitive.</a:t>
            </a:r>
            <a:r>
              <a:rPr lang="en-GB" sz="2200"/>
              <a:t> </a:t>
            </a:r>
            <a:endParaRPr sz="2200"/>
          </a:p>
        </p:txBody>
      </p:sp>
      <p:sp>
        <p:nvSpPr>
          <p:cNvPr id="330" name="Google Shape;330;p50"/>
          <p:cNvSpPr txBox="1"/>
          <p:nvPr>
            <p:ph idx="1" type="body"/>
          </p:nvPr>
        </p:nvSpPr>
        <p:spPr>
          <a:xfrm>
            <a:off x="5265975" y="2008456"/>
            <a:ext cx="1287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faire</a:t>
            </a:r>
            <a:r>
              <a:rPr lang="en-GB" sz="2100"/>
              <a:t> </a:t>
            </a:r>
            <a:endParaRPr sz="2100"/>
          </a:p>
        </p:txBody>
      </p:sp>
      <p:sp>
        <p:nvSpPr>
          <p:cNvPr id="331" name="Google Shape;331;p50"/>
          <p:cNvSpPr txBox="1"/>
          <p:nvPr>
            <p:ph idx="1" type="body"/>
          </p:nvPr>
        </p:nvSpPr>
        <p:spPr>
          <a:xfrm>
            <a:off x="5249025" y="2417363"/>
            <a:ext cx="1038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[to do] </a:t>
            </a:r>
            <a:endParaRPr i="1" sz="2100"/>
          </a:p>
        </p:txBody>
      </p:sp>
      <p:pic>
        <p:nvPicPr>
          <p:cNvPr id="332" name="Google Shape;33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085" y="151325"/>
            <a:ext cx="718878" cy="71955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50"/>
          <p:cNvSpPr txBox="1"/>
          <p:nvPr>
            <p:ph idx="1" type="body"/>
          </p:nvPr>
        </p:nvSpPr>
        <p:spPr>
          <a:xfrm>
            <a:off x="1820025" y="3126013"/>
            <a:ext cx="1038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Elle va</a:t>
            </a:r>
            <a:r>
              <a:rPr lang="en-GB" sz="2100"/>
              <a:t> </a:t>
            </a:r>
            <a:endParaRPr sz="2100"/>
          </a:p>
        </p:txBody>
      </p:sp>
      <p:sp>
        <p:nvSpPr>
          <p:cNvPr id="334" name="Google Shape;334;p50"/>
          <p:cNvSpPr txBox="1"/>
          <p:nvPr>
            <p:ph idx="1" type="body"/>
          </p:nvPr>
        </p:nvSpPr>
        <p:spPr>
          <a:xfrm>
            <a:off x="1733876" y="3493063"/>
            <a:ext cx="2287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[She is going]</a:t>
            </a:r>
            <a:endParaRPr i="1" sz="2100"/>
          </a:p>
        </p:txBody>
      </p:sp>
      <p:pic>
        <p:nvPicPr>
          <p:cNvPr id="335" name="Google Shape;33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756" y="3126013"/>
            <a:ext cx="868586" cy="69603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50"/>
          <p:cNvSpPr txBox="1"/>
          <p:nvPr>
            <p:ph idx="1" type="body"/>
          </p:nvPr>
        </p:nvSpPr>
        <p:spPr>
          <a:xfrm>
            <a:off x="5265975" y="3140569"/>
            <a:ext cx="1287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sortir</a:t>
            </a:r>
            <a:r>
              <a:rPr lang="en-GB" sz="2100"/>
              <a:t> </a:t>
            </a:r>
            <a:endParaRPr sz="2100"/>
          </a:p>
        </p:txBody>
      </p:sp>
      <p:sp>
        <p:nvSpPr>
          <p:cNvPr id="337" name="Google Shape;337;p50"/>
          <p:cNvSpPr txBox="1"/>
          <p:nvPr>
            <p:ph idx="1" type="body"/>
          </p:nvPr>
        </p:nvSpPr>
        <p:spPr>
          <a:xfrm>
            <a:off x="5249025" y="3489100"/>
            <a:ext cx="1386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[to go out] </a:t>
            </a:r>
            <a:endParaRPr i="1" sz="2100"/>
          </a:p>
        </p:txBody>
      </p:sp>
      <p:pic>
        <p:nvPicPr>
          <p:cNvPr id="338" name="Google Shape;338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275" y="2112563"/>
            <a:ext cx="910667" cy="696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1"/>
          <p:cNvSpPr txBox="1"/>
          <p:nvPr>
            <p:ph type="title"/>
          </p:nvPr>
        </p:nvSpPr>
        <p:spPr>
          <a:xfrm>
            <a:off x="268475" y="368825"/>
            <a:ext cx="62469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Expressing future intentions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44" name="Google Shape;344;p51"/>
          <p:cNvSpPr txBox="1"/>
          <p:nvPr>
            <p:ph idx="1" type="body"/>
          </p:nvPr>
        </p:nvSpPr>
        <p:spPr>
          <a:xfrm>
            <a:off x="1820025" y="2074463"/>
            <a:ext cx="1875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Nous allons</a:t>
            </a:r>
            <a:r>
              <a:rPr lang="en-GB" sz="2100"/>
              <a:t> </a:t>
            </a:r>
            <a:endParaRPr sz="2100"/>
          </a:p>
        </p:txBody>
      </p:sp>
      <p:cxnSp>
        <p:nvCxnSpPr>
          <p:cNvPr id="345" name="Google Shape;345;p51"/>
          <p:cNvCxnSpPr/>
          <p:nvPr/>
        </p:nvCxnSpPr>
        <p:spPr>
          <a:xfrm>
            <a:off x="4336263" y="1682800"/>
            <a:ext cx="8700" cy="249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346" name="Google Shape;346;p51"/>
          <p:cNvSpPr txBox="1"/>
          <p:nvPr>
            <p:ph idx="1" type="body"/>
          </p:nvPr>
        </p:nvSpPr>
        <p:spPr>
          <a:xfrm>
            <a:off x="1733876" y="2519725"/>
            <a:ext cx="2287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[We are going]</a:t>
            </a:r>
            <a:endParaRPr i="1" sz="2100"/>
          </a:p>
        </p:txBody>
      </p:sp>
      <p:sp>
        <p:nvSpPr>
          <p:cNvPr id="347" name="Google Shape;347;p51"/>
          <p:cNvSpPr txBox="1"/>
          <p:nvPr>
            <p:ph idx="1" type="body"/>
          </p:nvPr>
        </p:nvSpPr>
        <p:spPr>
          <a:xfrm>
            <a:off x="459000" y="947800"/>
            <a:ext cx="8226000" cy="5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200"/>
              <a:t>Use the </a:t>
            </a:r>
            <a:r>
              <a:rPr b="1" lang="en-GB" sz="2200"/>
              <a:t>present tense </a:t>
            </a:r>
            <a:r>
              <a:rPr lang="en-GB" sz="2200"/>
              <a:t>form of </a:t>
            </a:r>
            <a:r>
              <a:rPr i="1" lang="en-GB" sz="2200"/>
              <a:t>aller</a:t>
            </a:r>
            <a:r>
              <a:rPr lang="en-GB" sz="2200"/>
              <a:t>, followed by the </a:t>
            </a:r>
            <a:r>
              <a:rPr b="1" lang="en-GB" sz="2200"/>
              <a:t>infinitive.</a:t>
            </a:r>
            <a:r>
              <a:rPr lang="en-GB" sz="2200"/>
              <a:t> </a:t>
            </a:r>
            <a:endParaRPr sz="2200"/>
          </a:p>
        </p:txBody>
      </p:sp>
      <p:sp>
        <p:nvSpPr>
          <p:cNvPr id="348" name="Google Shape;348;p51"/>
          <p:cNvSpPr txBox="1"/>
          <p:nvPr>
            <p:ph idx="1" type="body"/>
          </p:nvPr>
        </p:nvSpPr>
        <p:spPr>
          <a:xfrm>
            <a:off x="5265975" y="2008456"/>
            <a:ext cx="1287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jouer</a:t>
            </a:r>
            <a:endParaRPr sz="2100"/>
          </a:p>
        </p:txBody>
      </p:sp>
      <p:sp>
        <p:nvSpPr>
          <p:cNvPr id="349" name="Google Shape;349;p51"/>
          <p:cNvSpPr txBox="1"/>
          <p:nvPr>
            <p:ph idx="1" type="body"/>
          </p:nvPr>
        </p:nvSpPr>
        <p:spPr>
          <a:xfrm>
            <a:off x="5249025" y="2417363"/>
            <a:ext cx="1611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[to play] </a:t>
            </a:r>
            <a:endParaRPr i="1" sz="2100"/>
          </a:p>
        </p:txBody>
      </p:sp>
      <p:pic>
        <p:nvPicPr>
          <p:cNvPr id="350" name="Google Shape;35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085" y="151325"/>
            <a:ext cx="718878" cy="719551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51"/>
          <p:cNvSpPr txBox="1"/>
          <p:nvPr>
            <p:ph idx="1" type="body"/>
          </p:nvPr>
        </p:nvSpPr>
        <p:spPr>
          <a:xfrm>
            <a:off x="1820025" y="3126013"/>
            <a:ext cx="17505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Vous allez</a:t>
            </a:r>
            <a:r>
              <a:rPr lang="en-GB" sz="2100"/>
              <a:t> </a:t>
            </a:r>
            <a:endParaRPr sz="2100"/>
          </a:p>
        </p:txBody>
      </p:sp>
      <p:sp>
        <p:nvSpPr>
          <p:cNvPr id="352" name="Google Shape;352;p51"/>
          <p:cNvSpPr txBox="1"/>
          <p:nvPr>
            <p:ph idx="1" type="body"/>
          </p:nvPr>
        </p:nvSpPr>
        <p:spPr>
          <a:xfrm>
            <a:off x="1733876" y="3493063"/>
            <a:ext cx="2287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[You are going]</a:t>
            </a:r>
            <a:endParaRPr i="1" sz="2100"/>
          </a:p>
        </p:txBody>
      </p:sp>
      <p:sp>
        <p:nvSpPr>
          <p:cNvPr id="353" name="Google Shape;353;p51"/>
          <p:cNvSpPr txBox="1"/>
          <p:nvPr>
            <p:ph idx="1" type="body"/>
          </p:nvPr>
        </p:nvSpPr>
        <p:spPr>
          <a:xfrm>
            <a:off x="5265975" y="3140569"/>
            <a:ext cx="1287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sortir</a:t>
            </a:r>
            <a:endParaRPr sz="2100"/>
          </a:p>
        </p:txBody>
      </p:sp>
      <p:sp>
        <p:nvSpPr>
          <p:cNvPr id="354" name="Google Shape;354;p51"/>
          <p:cNvSpPr txBox="1"/>
          <p:nvPr>
            <p:ph idx="1" type="body"/>
          </p:nvPr>
        </p:nvSpPr>
        <p:spPr>
          <a:xfrm>
            <a:off x="5249025" y="3489100"/>
            <a:ext cx="1386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[to go out] </a:t>
            </a:r>
            <a:endParaRPr i="1" sz="2100"/>
          </a:p>
        </p:txBody>
      </p:sp>
      <p:pic>
        <p:nvPicPr>
          <p:cNvPr id="355" name="Google Shape;35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475" y="3072431"/>
            <a:ext cx="992996" cy="70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225" y="2087969"/>
            <a:ext cx="868589" cy="661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2"/>
          <p:cNvSpPr txBox="1"/>
          <p:nvPr>
            <p:ph type="title"/>
          </p:nvPr>
        </p:nvSpPr>
        <p:spPr>
          <a:xfrm>
            <a:off x="268475" y="368825"/>
            <a:ext cx="62469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Expressing future intentions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62" name="Google Shape;362;p52"/>
          <p:cNvSpPr txBox="1"/>
          <p:nvPr>
            <p:ph idx="1" type="body"/>
          </p:nvPr>
        </p:nvSpPr>
        <p:spPr>
          <a:xfrm>
            <a:off x="1820025" y="2074463"/>
            <a:ext cx="1854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Ils vont</a:t>
            </a:r>
            <a:r>
              <a:rPr lang="en-GB" sz="2100"/>
              <a:t> </a:t>
            </a:r>
            <a:endParaRPr sz="2100"/>
          </a:p>
        </p:txBody>
      </p:sp>
      <p:cxnSp>
        <p:nvCxnSpPr>
          <p:cNvPr id="363" name="Google Shape;363;p52"/>
          <p:cNvCxnSpPr/>
          <p:nvPr/>
        </p:nvCxnSpPr>
        <p:spPr>
          <a:xfrm>
            <a:off x="4336263" y="1682800"/>
            <a:ext cx="8700" cy="249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364" name="Google Shape;364;p52"/>
          <p:cNvSpPr txBox="1"/>
          <p:nvPr>
            <p:ph idx="1" type="body"/>
          </p:nvPr>
        </p:nvSpPr>
        <p:spPr>
          <a:xfrm>
            <a:off x="1733876" y="2519725"/>
            <a:ext cx="2287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[They are going]</a:t>
            </a:r>
            <a:endParaRPr i="1" sz="2100"/>
          </a:p>
        </p:txBody>
      </p:sp>
      <p:sp>
        <p:nvSpPr>
          <p:cNvPr id="365" name="Google Shape;365;p52"/>
          <p:cNvSpPr txBox="1"/>
          <p:nvPr>
            <p:ph idx="1" type="body"/>
          </p:nvPr>
        </p:nvSpPr>
        <p:spPr>
          <a:xfrm>
            <a:off x="459000" y="947800"/>
            <a:ext cx="8226000" cy="5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200"/>
              <a:t>Use the </a:t>
            </a:r>
            <a:r>
              <a:rPr b="1" lang="en-GB" sz="2200"/>
              <a:t>present tense </a:t>
            </a:r>
            <a:r>
              <a:rPr lang="en-GB" sz="2200"/>
              <a:t>form of </a:t>
            </a:r>
            <a:r>
              <a:rPr i="1" lang="en-GB" sz="2200"/>
              <a:t>aller</a:t>
            </a:r>
            <a:r>
              <a:rPr lang="en-GB" sz="2200"/>
              <a:t>, followed by the </a:t>
            </a:r>
            <a:r>
              <a:rPr b="1" lang="en-GB" sz="2200"/>
              <a:t>infinitive.</a:t>
            </a:r>
            <a:r>
              <a:rPr lang="en-GB" sz="2200"/>
              <a:t> </a:t>
            </a:r>
            <a:endParaRPr sz="2200"/>
          </a:p>
        </p:txBody>
      </p:sp>
      <p:sp>
        <p:nvSpPr>
          <p:cNvPr id="366" name="Google Shape;366;p52"/>
          <p:cNvSpPr txBox="1"/>
          <p:nvPr>
            <p:ph idx="1" type="body"/>
          </p:nvPr>
        </p:nvSpPr>
        <p:spPr>
          <a:xfrm>
            <a:off x="5265975" y="2008456"/>
            <a:ext cx="1287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faire</a:t>
            </a:r>
            <a:r>
              <a:rPr lang="en-GB" sz="2100"/>
              <a:t> </a:t>
            </a:r>
            <a:endParaRPr sz="2100"/>
          </a:p>
        </p:txBody>
      </p:sp>
      <p:sp>
        <p:nvSpPr>
          <p:cNvPr id="367" name="Google Shape;367;p52"/>
          <p:cNvSpPr txBox="1"/>
          <p:nvPr>
            <p:ph idx="1" type="body"/>
          </p:nvPr>
        </p:nvSpPr>
        <p:spPr>
          <a:xfrm>
            <a:off x="5249025" y="2417363"/>
            <a:ext cx="1038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[to do] </a:t>
            </a:r>
            <a:endParaRPr i="1" sz="2100"/>
          </a:p>
        </p:txBody>
      </p:sp>
      <p:pic>
        <p:nvPicPr>
          <p:cNvPr id="368" name="Google Shape;36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085" y="151325"/>
            <a:ext cx="718878" cy="719551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2"/>
          <p:cNvSpPr txBox="1"/>
          <p:nvPr>
            <p:ph idx="1" type="body"/>
          </p:nvPr>
        </p:nvSpPr>
        <p:spPr>
          <a:xfrm>
            <a:off x="1820025" y="3126013"/>
            <a:ext cx="17331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Elles vont</a:t>
            </a:r>
            <a:r>
              <a:rPr lang="en-GB" sz="2100"/>
              <a:t> </a:t>
            </a:r>
            <a:endParaRPr sz="2100"/>
          </a:p>
        </p:txBody>
      </p:sp>
      <p:sp>
        <p:nvSpPr>
          <p:cNvPr id="370" name="Google Shape;370;p52"/>
          <p:cNvSpPr txBox="1"/>
          <p:nvPr>
            <p:ph idx="1" type="body"/>
          </p:nvPr>
        </p:nvSpPr>
        <p:spPr>
          <a:xfrm>
            <a:off x="1733875" y="3493063"/>
            <a:ext cx="26025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[They (f.) are going]</a:t>
            </a:r>
            <a:endParaRPr i="1" sz="2100"/>
          </a:p>
        </p:txBody>
      </p:sp>
      <p:sp>
        <p:nvSpPr>
          <p:cNvPr id="371" name="Google Shape;371;p52"/>
          <p:cNvSpPr txBox="1"/>
          <p:nvPr>
            <p:ph idx="1" type="body"/>
          </p:nvPr>
        </p:nvSpPr>
        <p:spPr>
          <a:xfrm>
            <a:off x="5265975" y="3140569"/>
            <a:ext cx="1287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sortir</a:t>
            </a:r>
            <a:r>
              <a:rPr lang="en-GB" sz="2100"/>
              <a:t> </a:t>
            </a:r>
            <a:endParaRPr sz="2100"/>
          </a:p>
        </p:txBody>
      </p:sp>
      <p:sp>
        <p:nvSpPr>
          <p:cNvPr id="372" name="Google Shape;372;p52"/>
          <p:cNvSpPr txBox="1"/>
          <p:nvPr>
            <p:ph idx="1" type="body"/>
          </p:nvPr>
        </p:nvSpPr>
        <p:spPr>
          <a:xfrm>
            <a:off x="5249025" y="3489100"/>
            <a:ext cx="1386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[to go out] </a:t>
            </a:r>
            <a:endParaRPr i="1" sz="2100"/>
          </a:p>
        </p:txBody>
      </p:sp>
      <p:pic>
        <p:nvPicPr>
          <p:cNvPr descr="a group of children" id="373" name="Google Shape;373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475" y="2302825"/>
            <a:ext cx="1287900" cy="1042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53"/>
          <p:cNvPicPr preferRelativeResize="0"/>
          <p:nvPr/>
        </p:nvPicPr>
        <p:blipFill rotWithShape="1">
          <a:blip r:embed="rId3">
            <a:alphaModFix/>
          </a:blip>
          <a:srcRect b="8878" l="10421" r="11398" t="7523"/>
          <a:stretch/>
        </p:blipFill>
        <p:spPr>
          <a:xfrm>
            <a:off x="8473350" y="1032838"/>
            <a:ext cx="657000" cy="557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79" name="Google Shape;379;p53"/>
          <p:cNvSpPr txBox="1"/>
          <p:nvPr/>
        </p:nvSpPr>
        <p:spPr>
          <a:xfrm>
            <a:off x="8556160" y="2501091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53"/>
          <p:cNvSpPr txBox="1"/>
          <p:nvPr/>
        </p:nvSpPr>
        <p:spPr>
          <a:xfrm>
            <a:off x="8556160" y="2888259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1" name="Google Shape;381;p53"/>
          <p:cNvSpPr txBox="1"/>
          <p:nvPr/>
        </p:nvSpPr>
        <p:spPr>
          <a:xfrm>
            <a:off x="8582970" y="3256267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2" name="Google Shape;382;p53"/>
          <p:cNvSpPr txBox="1"/>
          <p:nvPr/>
        </p:nvSpPr>
        <p:spPr>
          <a:xfrm>
            <a:off x="8556160" y="1709325"/>
            <a:ext cx="4317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3" name="Google Shape;383;p53"/>
          <p:cNvSpPr txBox="1"/>
          <p:nvPr/>
        </p:nvSpPr>
        <p:spPr>
          <a:xfrm>
            <a:off x="8529349" y="2086913"/>
            <a:ext cx="269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3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84" name="Google Shape;384;p53"/>
          <p:cNvGraphicFramePr/>
          <p:nvPr/>
        </p:nvGraphicFramePr>
        <p:xfrm>
          <a:off x="619700" y="1261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{1D6AEACA-E772-4F6B-BC84-A9BF6A426F22}</a:tableStyleId>
              </a:tblPr>
              <a:tblGrid>
                <a:gridCol w="3910700"/>
                <a:gridCol w="3452725"/>
              </a:tblGrid>
              <a:tr h="843000">
                <a:tc>
                  <a:txBody>
                    <a:bodyPr/>
                    <a:lstStyle/>
                    <a:p>
                      <a:pPr indent="-24130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Montserrat"/>
                        <a:buAutoNum type="arabicPeriod"/>
                      </a:pPr>
                      <a:r>
                        <a:rPr b="1"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do we express future intentions in French?</a:t>
                      </a:r>
                      <a:endParaRPr b="1"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Aller in the present tense + the infinitive </a:t>
                      </a:r>
                      <a:endParaRPr b="1"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Translate: Je vais partir</a:t>
                      </a:r>
                      <a:endParaRPr b="1"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am going to leave</a:t>
                      </a:r>
                      <a:endParaRPr b="1"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14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Translate: We are going to play</a:t>
                      </a:r>
                      <a:endParaRPr b="1"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Nous allons jouer</a:t>
                      </a:r>
                      <a:endParaRPr b="1"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74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Translate: She is going to watch</a:t>
                      </a:r>
                      <a:endParaRPr b="1"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Elle va regarder</a:t>
                      </a:r>
                      <a:endParaRPr b="1"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85" name="Google Shape;385;p53"/>
          <p:cNvSpPr/>
          <p:nvPr/>
        </p:nvSpPr>
        <p:spPr>
          <a:xfrm>
            <a:off x="619700" y="235500"/>
            <a:ext cx="6853800" cy="55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Express future intentions [2 / 2]</a:t>
            </a:r>
            <a:endParaRPr b="1" sz="3500">
              <a:solidFill>
                <a:srgbClr val="11507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4"/>
          <p:cNvSpPr txBox="1"/>
          <p:nvPr>
            <p:ph type="title"/>
          </p:nvPr>
        </p:nvSpPr>
        <p:spPr>
          <a:xfrm>
            <a:off x="490250" y="-202675"/>
            <a:ext cx="5818200" cy="40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0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Share your work with Oak National</a:t>
            </a:r>
            <a:endParaRPr b="1" i="0"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If you'd like to, please ask your parent or carer to share your work on </a:t>
            </a:r>
            <a:r>
              <a:rPr b="1" i="0"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Instagram</a:t>
            </a:r>
            <a:r>
              <a:rPr i="0"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i="0"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Facebook</a:t>
            </a:r>
            <a:r>
              <a:rPr i="0"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b="1" i="0"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Twitter</a:t>
            </a:r>
            <a:r>
              <a:rPr i="0"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tagging </a:t>
            </a:r>
            <a:r>
              <a:rPr b="1" i="0"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@OakNational</a:t>
            </a:r>
            <a:r>
              <a:rPr i="0"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i="0"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#LearnwithOak</a:t>
            </a:r>
            <a:endParaRPr b="1" i="0" sz="1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208" name="Google Shape;208;p42"/>
          <p:cNvSpPr/>
          <p:nvPr/>
        </p:nvSpPr>
        <p:spPr>
          <a:xfrm>
            <a:off x="2679913" y="1380516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09" name="Google Shape;20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2"/>
          <p:cNvSpPr txBox="1"/>
          <p:nvPr/>
        </p:nvSpPr>
        <p:spPr>
          <a:xfrm>
            <a:off x="3317925" y="304838"/>
            <a:ext cx="20826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ou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42"/>
          <p:cNvSpPr txBox="1"/>
          <p:nvPr/>
        </p:nvSpPr>
        <p:spPr>
          <a:xfrm>
            <a:off x="3253575" y="2755325"/>
            <a:ext cx="22644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group of children" id="212" name="Google Shape;212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7175" y="1602463"/>
            <a:ext cx="1305413" cy="10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3"/>
          <p:cNvSpPr txBox="1"/>
          <p:nvPr/>
        </p:nvSpPr>
        <p:spPr>
          <a:xfrm>
            <a:off x="1178049" y="1190513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43"/>
          <p:cNvSpPr txBox="1"/>
          <p:nvPr/>
        </p:nvSpPr>
        <p:spPr>
          <a:xfrm flipH="1">
            <a:off x="6576161" y="1232863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rs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43"/>
          <p:cNvSpPr txBox="1"/>
          <p:nvPr/>
        </p:nvSpPr>
        <p:spPr>
          <a:xfrm>
            <a:off x="3757561" y="1863576"/>
            <a:ext cx="1557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0" name="Google Shape;22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3"/>
          <p:cNvSpPr txBox="1"/>
          <p:nvPr/>
        </p:nvSpPr>
        <p:spPr>
          <a:xfrm>
            <a:off x="3317925" y="304838"/>
            <a:ext cx="20826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ou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2" name="Google Shape;222;p43"/>
          <p:cNvPicPr preferRelativeResize="0"/>
          <p:nvPr/>
        </p:nvPicPr>
        <p:blipFill rotWithShape="1">
          <a:blip r:embed="rId4">
            <a:alphaModFix/>
          </a:blip>
          <a:srcRect b="36282" l="14170" r="74302" t="37670"/>
          <a:stretch/>
        </p:blipFill>
        <p:spPr>
          <a:xfrm>
            <a:off x="1282725" y="1721813"/>
            <a:ext cx="1054099" cy="133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3"/>
          <p:cNvPicPr preferRelativeResize="0"/>
          <p:nvPr/>
        </p:nvPicPr>
        <p:blipFill rotWithShape="1">
          <a:blip r:embed="rId4">
            <a:alphaModFix/>
          </a:blip>
          <a:srcRect b="36678" l="73354" r="10674" t="37275"/>
          <a:stretch/>
        </p:blipFill>
        <p:spPr>
          <a:xfrm>
            <a:off x="3948394" y="2491938"/>
            <a:ext cx="1460501" cy="133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3"/>
          <p:cNvSpPr/>
          <p:nvPr/>
        </p:nvSpPr>
        <p:spPr>
          <a:xfrm>
            <a:off x="3735106" y="3505988"/>
            <a:ext cx="533400" cy="17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43"/>
          <p:cNvSpPr/>
          <p:nvPr/>
        </p:nvSpPr>
        <p:spPr>
          <a:xfrm>
            <a:off x="7011711" y="1702613"/>
            <a:ext cx="417900" cy="17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43"/>
          <p:cNvSpPr/>
          <p:nvPr/>
        </p:nvSpPr>
        <p:spPr>
          <a:xfrm>
            <a:off x="6571137" y="1793438"/>
            <a:ext cx="1767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[always; still]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" name="Google Shape;231;p44"/>
          <p:cNvGraphicFramePr/>
          <p:nvPr/>
        </p:nvGraphicFramePr>
        <p:xfrm>
          <a:off x="1794150" y="495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{1D6AEACA-E772-4F6B-BC84-A9BF6A426F22}</a:tableStyleId>
              </a:tblPr>
              <a:tblGrid>
                <a:gridCol w="2808350"/>
                <a:gridCol w="2808350"/>
              </a:tblGrid>
              <a:tr h="50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 retard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late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devenir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become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partir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leave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revenir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come back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à  l’avenir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the future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l’avenir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future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sortir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go out</a:t>
                      </a:r>
                      <a:endParaRPr sz="1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32" name="Google Shape;23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700" y="121329"/>
            <a:ext cx="1316825" cy="131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5"/>
          <p:cNvSpPr txBox="1"/>
          <p:nvPr>
            <p:ph type="title"/>
          </p:nvPr>
        </p:nvSpPr>
        <p:spPr>
          <a:xfrm>
            <a:off x="268475" y="368825"/>
            <a:ext cx="62469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Aller - To go (Irregular verb)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8" name="Google Shape;238;p45"/>
          <p:cNvSpPr txBox="1"/>
          <p:nvPr>
            <p:ph idx="1" type="body"/>
          </p:nvPr>
        </p:nvSpPr>
        <p:spPr>
          <a:xfrm>
            <a:off x="1553325" y="1236263"/>
            <a:ext cx="4977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Je vais - I go / am going</a:t>
            </a:r>
            <a:endParaRPr/>
          </a:p>
        </p:txBody>
      </p:sp>
      <p:sp>
        <p:nvSpPr>
          <p:cNvPr id="239" name="Google Shape;239;p45"/>
          <p:cNvSpPr txBox="1"/>
          <p:nvPr>
            <p:ph idx="1" type="body"/>
          </p:nvPr>
        </p:nvSpPr>
        <p:spPr>
          <a:xfrm>
            <a:off x="1553325" y="1931875"/>
            <a:ext cx="49773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Tu vas - You go / are going</a:t>
            </a:r>
            <a:endParaRPr sz="2100"/>
          </a:p>
        </p:txBody>
      </p:sp>
      <p:pic>
        <p:nvPicPr>
          <p:cNvPr id="240" name="Google Shape;24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175" y="1056986"/>
            <a:ext cx="363150" cy="76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340" y="1757788"/>
            <a:ext cx="706985" cy="59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738" y="2531190"/>
            <a:ext cx="816794" cy="596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0863" y="3286425"/>
            <a:ext cx="868586" cy="69603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5"/>
          <p:cNvSpPr txBox="1"/>
          <p:nvPr>
            <p:ph idx="1" type="body"/>
          </p:nvPr>
        </p:nvSpPr>
        <p:spPr>
          <a:xfrm>
            <a:off x="1591425" y="2645963"/>
            <a:ext cx="4977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Il va - He goes / is going</a:t>
            </a:r>
            <a:endParaRPr sz="2100"/>
          </a:p>
        </p:txBody>
      </p:sp>
      <p:sp>
        <p:nvSpPr>
          <p:cNvPr id="245" name="Google Shape;245;p45"/>
          <p:cNvSpPr txBox="1"/>
          <p:nvPr>
            <p:ph idx="1" type="body"/>
          </p:nvPr>
        </p:nvSpPr>
        <p:spPr>
          <a:xfrm>
            <a:off x="1591425" y="3341575"/>
            <a:ext cx="49773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Elle va - She goes / is going</a:t>
            </a:r>
            <a:endParaRPr sz="2100"/>
          </a:p>
        </p:txBody>
      </p:sp>
      <p:cxnSp>
        <p:nvCxnSpPr>
          <p:cNvPr id="246" name="Google Shape;246;p45"/>
          <p:cNvCxnSpPr/>
          <p:nvPr/>
        </p:nvCxnSpPr>
        <p:spPr>
          <a:xfrm>
            <a:off x="4450563" y="1225600"/>
            <a:ext cx="8700" cy="249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47" name="Google Shape;247;p45"/>
          <p:cNvSpPr txBox="1"/>
          <p:nvPr>
            <p:ph idx="1" type="body"/>
          </p:nvPr>
        </p:nvSpPr>
        <p:spPr>
          <a:xfrm>
            <a:off x="3953625" y="3989275"/>
            <a:ext cx="49773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On va - We go / are going</a:t>
            </a:r>
            <a:endParaRPr sz="2100"/>
          </a:p>
        </p:txBody>
      </p:sp>
      <p:pic>
        <p:nvPicPr>
          <p:cNvPr id="248" name="Google Shape;248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97271" y="4003487"/>
            <a:ext cx="298272" cy="511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17875" y="3898612"/>
            <a:ext cx="298272" cy="511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73404" y="3881487"/>
            <a:ext cx="298272" cy="511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children" id="251" name="Google Shape;251;p4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42037" y="3107825"/>
            <a:ext cx="736224" cy="59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50600" y="2140637"/>
            <a:ext cx="992996" cy="70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677350" y="1156175"/>
            <a:ext cx="868589" cy="66146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5"/>
          <p:cNvSpPr txBox="1"/>
          <p:nvPr>
            <p:ph idx="1" type="body"/>
          </p:nvPr>
        </p:nvSpPr>
        <p:spPr>
          <a:xfrm>
            <a:off x="5706225" y="1350563"/>
            <a:ext cx="4977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Nous allons = we go / are going</a:t>
            </a:r>
            <a:endParaRPr sz="2100"/>
          </a:p>
        </p:txBody>
      </p:sp>
      <p:sp>
        <p:nvSpPr>
          <p:cNvPr id="255" name="Google Shape;255;p45"/>
          <p:cNvSpPr txBox="1"/>
          <p:nvPr>
            <p:ph idx="1" type="body"/>
          </p:nvPr>
        </p:nvSpPr>
        <p:spPr>
          <a:xfrm>
            <a:off x="5706225" y="2341163"/>
            <a:ext cx="4977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Vous allez = you go / are going</a:t>
            </a:r>
            <a:endParaRPr sz="2100"/>
          </a:p>
        </p:txBody>
      </p:sp>
      <p:sp>
        <p:nvSpPr>
          <p:cNvPr id="256" name="Google Shape;256;p45"/>
          <p:cNvSpPr txBox="1"/>
          <p:nvPr>
            <p:ph idx="1" type="body"/>
          </p:nvPr>
        </p:nvSpPr>
        <p:spPr>
          <a:xfrm>
            <a:off x="5706225" y="3103163"/>
            <a:ext cx="4977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Ils vont = they go / are going</a:t>
            </a:r>
            <a:endParaRPr sz="2100"/>
          </a:p>
        </p:txBody>
      </p:sp>
      <p:sp>
        <p:nvSpPr>
          <p:cNvPr id="257" name="Google Shape;257;p45"/>
          <p:cNvSpPr txBox="1"/>
          <p:nvPr>
            <p:ph idx="1" type="body"/>
          </p:nvPr>
        </p:nvSpPr>
        <p:spPr>
          <a:xfrm>
            <a:off x="5706225" y="3446063"/>
            <a:ext cx="4977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Elles vont = they go / are going</a:t>
            </a:r>
            <a:endParaRPr sz="2100"/>
          </a:p>
        </p:txBody>
      </p:sp>
      <p:grpSp>
        <p:nvGrpSpPr>
          <p:cNvPr id="258" name="Google Shape;258;p45"/>
          <p:cNvGrpSpPr/>
          <p:nvPr/>
        </p:nvGrpSpPr>
        <p:grpSpPr>
          <a:xfrm>
            <a:off x="8559052" y="207309"/>
            <a:ext cx="372024" cy="734224"/>
            <a:chOff x="1177672" y="4392800"/>
            <a:chExt cx="1324399" cy="2193024"/>
          </a:xfrm>
        </p:grpSpPr>
        <p:pic>
          <p:nvPicPr>
            <p:cNvPr id="259" name="Google Shape;259;p45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177672" y="4392800"/>
              <a:ext cx="1324399" cy="16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260" name="Google Shape;260;p45"/>
            <p:cNvPicPr preferRelativeResize="0"/>
            <p:nvPr/>
          </p:nvPicPr>
          <p:blipFill rotWithShape="1">
            <a:blip r:embed="rId12">
              <a:alphaModFix/>
            </a:blip>
            <a:srcRect b="-1927" l="0" r="0" t="84686"/>
            <a:stretch/>
          </p:blipFill>
          <p:spPr>
            <a:xfrm>
              <a:off x="1249738" y="6225833"/>
              <a:ext cx="1180275" cy="3599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an infinitive?</a:t>
            </a:r>
            <a:endParaRPr/>
          </a:p>
        </p:txBody>
      </p:sp>
      <p:sp>
        <p:nvSpPr>
          <p:cNvPr id="266" name="Google Shape;266;p46"/>
          <p:cNvSpPr txBox="1"/>
          <p:nvPr>
            <p:ph idx="1" type="body"/>
          </p:nvPr>
        </p:nvSpPr>
        <p:spPr>
          <a:xfrm>
            <a:off x="458975" y="1145225"/>
            <a:ext cx="8226000" cy="113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</a:t>
            </a:r>
            <a:r>
              <a:rPr b="1" lang="en-GB"/>
              <a:t>infinitive </a:t>
            </a:r>
            <a:r>
              <a:rPr lang="en-GB"/>
              <a:t>form of a verb is the form you see in a dictionary (e.g. </a:t>
            </a:r>
            <a:r>
              <a:rPr i="1" lang="en-GB"/>
              <a:t>manger = </a:t>
            </a:r>
            <a:r>
              <a:rPr lang="en-GB"/>
              <a:t>to eat).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/>
              <a:t>Infinitives in French end in:</a:t>
            </a:r>
            <a:endParaRPr/>
          </a:p>
        </p:txBody>
      </p:sp>
      <p:sp>
        <p:nvSpPr>
          <p:cNvPr id="267" name="Google Shape;267;p4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8" name="Google Shape;268;p46"/>
          <p:cNvSpPr txBox="1"/>
          <p:nvPr/>
        </p:nvSpPr>
        <p:spPr>
          <a:xfrm>
            <a:off x="905550" y="2309175"/>
            <a:ext cx="815100" cy="5253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-er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p46"/>
          <p:cNvSpPr txBox="1"/>
          <p:nvPr/>
        </p:nvSpPr>
        <p:spPr>
          <a:xfrm>
            <a:off x="2832400" y="2309175"/>
            <a:ext cx="815100" cy="525300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-ir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46"/>
          <p:cNvSpPr txBox="1"/>
          <p:nvPr/>
        </p:nvSpPr>
        <p:spPr>
          <a:xfrm>
            <a:off x="4734000" y="2309175"/>
            <a:ext cx="815100" cy="525300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-re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46"/>
          <p:cNvSpPr txBox="1"/>
          <p:nvPr/>
        </p:nvSpPr>
        <p:spPr>
          <a:xfrm>
            <a:off x="715350" y="3024525"/>
            <a:ext cx="11955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mang</a:t>
            </a:r>
            <a:r>
              <a:rPr b="1"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b="1"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46"/>
          <p:cNvSpPr txBox="1"/>
          <p:nvPr/>
        </p:nvSpPr>
        <p:spPr>
          <a:xfrm>
            <a:off x="715350" y="3551250"/>
            <a:ext cx="11955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habit</a:t>
            </a:r>
            <a:r>
              <a:rPr b="1"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b="1"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46"/>
          <p:cNvSpPr txBox="1"/>
          <p:nvPr/>
        </p:nvSpPr>
        <p:spPr>
          <a:xfrm>
            <a:off x="2756500" y="3024525"/>
            <a:ext cx="11955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deven</a:t>
            </a: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ir</a:t>
            </a:r>
            <a:endParaRPr b="1" sz="2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46"/>
          <p:cNvSpPr txBox="1"/>
          <p:nvPr/>
        </p:nvSpPr>
        <p:spPr>
          <a:xfrm>
            <a:off x="2756500" y="3551250"/>
            <a:ext cx="11955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sort</a:t>
            </a:r>
            <a:r>
              <a:rPr b="1"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ir</a:t>
            </a:r>
            <a:endParaRPr b="1" sz="2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46"/>
          <p:cNvSpPr txBox="1"/>
          <p:nvPr/>
        </p:nvSpPr>
        <p:spPr>
          <a:xfrm>
            <a:off x="4737700" y="3062625"/>
            <a:ext cx="11955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fai</a:t>
            </a:r>
            <a:r>
              <a:rPr b="1" lang="en-GB" sz="2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endParaRPr b="1" sz="20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46"/>
          <p:cNvSpPr txBox="1"/>
          <p:nvPr/>
        </p:nvSpPr>
        <p:spPr>
          <a:xfrm>
            <a:off x="4699600" y="3519825"/>
            <a:ext cx="11955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prend</a:t>
            </a:r>
            <a:r>
              <a:rPr b="1" lang="en-GB" sz="2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endParaRPr b="1" sz="2000">
              <a:solidFill>
                <a:srgbClr val="F03C7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7"/>
          <p:cNvSpPr txBox="1"/>
          <p:nvPr>
            <p:ph type="title"/>
          </p:nvPr>
        </p:nvSpPr>
        <p:spPr>
          <a:xfrm>
            <a:off x="103513" y="166725"/>
            <a:ext cx="7341600" cy="32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accent3"/>
                </a:solidFill>
              </a:rPr>
              <a:t>Spot the infinitives: Translating into English</a:t>
            </a:r>
            <a:endParaRPr sz="2500">
              <a:solidFill>
                <a:schemeClr val="accent3"/>
              </a:solidFill>
            </a:endParaRPr>
          </a:p>
        </p:txBody>
      </p:sp>
      <p:sp>
        <p:nvSpPr>
          <p:cNvPr id="282" name="Google Shape;282;p47"/>
          <p:cNvSpPr/>
          <p:nvPr/>
        </p:nvSpPr>
        <p:spPr>
          <a:xfrm>
            <a:off x="448350" y="1598725"/>
            <a:ext cx="1724814" cy="47688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5"/>
                </a:solidFill>
                <a:latin typeface="Montserrat"/>
              </a:rPr>
              <a:t>manger</a:t>
            </a:r>
          </a:p>
        </p:txBody>
      </p:sp>
      <p:sp>
        <p:nvSpPr>
          <p:cNvPr id="283" name="Google Shape;283;p47"/>
          <p:cNvSpPr/>
          <p:nvPr/>
        </p:nvSpPr>
        <p:spPr>
          <a:xfrm>
            <a:off x="2740462" y="2741444"/>
            <a:ext cx="1342527" cy="47688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6"/>
                </a:solidFill>
                <a:latin typeface="Montserrat"/>
              </a:rPr>
              <a:t>faire</a:t>
            </a:r>
          </a:p>
        </p:txBody>
      </p:sp>
      <p:sp>
        <p:nvSpPr>
          <p:cNvPr id="284" name="Google Shape;284;p47"/>
          <p:cNvSpPr/>
          <p:nvPr/>
        </p:nvSpPr>
        <p:spPr>
          <a:xfrm>
            <a:off x="331625" y="2707049"/>
            <a:ext cx="2132443" cy="49136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4"/>
                </a:solidFill>
                <a:latin typeface="Montserrat"/>
              </a:rPr>
              <a:t>devenir</a:t>
            </a:r>
          </a:p>
        </p:txBody>
      </p:sp>
      <p:sp>
        <p:nvSpPr>
          <p:cNvPr id="285" name="Google Shape;285;p47"/>
          <p:cNvSpPr/>
          <p:nvPr/>
        </p:nvSpPr>
        <p:spPr>
          <a:xfrm>
            <a:off x="639495" y="861288"/>
            <a:ext cx="1342526" cy="4768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accent6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6"/>
                </a:solidFill>
                <a:latin typeface="Montserrat"/>
              </a:rPr>
              <a:t>sortir</a:t>
            </a:r>
          </a:p>
        </p:txBody>
      </p:sp>
      <p:sp>
        <p:nvSpPr>
          <p:cNvPr id="286" name="Google Shape;286;p47"/>
          <p:cNvSpPr/>
          <p:nvPr/>
        </p:nvSpPr>
        <p:spPr>
          <a:xfrm>
            <a:off x="244538" y="2079538"/>
            <a:ext cx="2801466" cy="49136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2"/>
                </a:solidFill>
                <a:latin typeface="Montserrat"/>
              </a:rPr>
              <a:t>comprendre</a:t>
            </a:r>
          </a:p>
        </p:txBody>
      </p:sp>
      <p:sp>
        <p:nvSpPr>
          <p:cNvPr id="287" name="Google Shape;287;p47"/>
          <p:cNvSpPr/>
          <p:nvPr/>
        </p:nvSpPr>
        <p:spPr>
          <a:xfrm>
            <a:off x="448351" y="3334563"/>
            <a:ext cx="1119187" cy="47688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5"/>
                </a:solidFill>
                <a:latin typeface="Montserrat"/>
              </a:rPr>
              <a:t>aller</a:t>
            </a:r>
          </a:p>
        </p:txBody>
      </p:sp>
      <p:sp>
        <p:nvSpPr>
          <p:cNvPr id="288" name="Google Shape;288;p47"/>
          <p:cNvSpPr/>
          <p:nvPr/>
        </p:nvSpPr>
        <p:spPr>
          <a:xfrm>
            <a:off x="2267466" y="854044"/>
            <a:ext cx="1724811" cy="49136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Montserrat"/>
              </a:rPr>
              <a:t>prendre</a:t>
            </a:r>
          </a:p>
        </p:txBody>
      </p:sp>
      <p:sp>
        <p:nvSpPr>
          <p:cNvPr id="289" name="Google Shape;289;p47"/>
          <p:cNvSpPr/>
          <p:nvPr/>
        </p:nvSpPr>
        <p:spPr>
          <a:xfrm>
            <a:off x="2173156" y="3388875"/>
            <a:ext cx="2477133" cy="47688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2"/>
                </a:solidFill>
                <a:latin typeface="Montserrat"/>
              </a:rPr>
              <a:t>regarder</a:t>
            </a:r>
          </a:p>
        </p:txBody>
      </p:sp>
      <p:pic>
        <p:nvPicPr>
          <p:cNvPr id="290" name="Google Shape;29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3034" y="114388"/>
            <a:ext cx="680343" cy="680973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7"/>
          <p:cNvSpPr txBox="1"/>
          <p:nvPr/>
        </p:nvSpPr>
        <p:spPr>
          <a:xfrm>
            <a:off x="5755938" y="1099725"/>
            <a:ext cx="2477100" cy="2543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 eat</a:t>
            </a:r>
            <a:endParaRPr b="1" i="1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 understand</a:t>
            </a:r>
            <a:endParaRPr b="1" i="1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 become</a:t>
            </a:r>
            <a:endParaRPr b="1" i="1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 do</a:t>
            </a:r>
            <a:endParaRPr b="1" i="1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 go</a:t>
            </a:r>
            <a:endParaRPr b="1" i="1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 watch</a:t>
            </a:r>
            <a:endParaRPr b="1" i="1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 take</a:t>
            </a:r>
            <a:endParaRPr b="1" i="1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 go out</a:t>
            </a:r>
            <a:endParaRPr b="1" i="1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92" name="Google Shape;292;p47"/>
          <p:cNvGrpSpPr/>
          <p:nvPr/>
        </p:nvGrpSpPr>
        <p:grpSpPr>
          <a:xfrm>
            <a:off x="7746714" y="166503"/>
            <a:ext cx="372024" cy="734224"/>
            <a:chOff x="1177672" y="4392800"/>
            <a:chExt cx="1324399" cy="2193024"/>
          </a:xfrm>
        </p:grpSpPr>
        <p:pic>
          <p:nvPicPr>
            <p:cNvPr id="293" name="Google Shape;293;p4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77672" y="4392800"/>
              <a:ext cx="1324399" cy="16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294" name="Google Shape;294;p47"/>
            <p:cNvPicPr preferRelativeResize="0"/>
            <p:nvPr/>
          </p:nvPicPr>
          <p:blipFill rotWithShape="1">
            <a:blip r:embed="rId5">
              <a:alphaModFix/>
            </a:blip>
            <a:srcRect b="-1927" l="0" r="0" t="84686"/>
            <a:stretch/>
          </p:blipFill>
          <p:spPr>
            <a:xfrm>
              <a:off x="1249738" y="6225833"/>
              <a:ext cx="1180275" cy="3599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8"/>
          <p:cNvSpPr txBox="1"/>
          <p:nvPr>
            <p:ph type="title"/>
          </p:nvPr>
        </p:nvSpPr>
        <p:spPr>
          <a:xfrm>
            <a:off x="268475" y="368825"/>
            <a:ext cx="62469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Expressing future intentions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00" name="Google Shape;300;p48"/>
          <p:cNvSpPr txBox="1"/>
          <p:nvPr>
            <p:ph idx="1" type="body"/>
          </p:nvPr>
        </p:nvSpPr>
        <p:spPr>
          <a:xfrm>
            <a:off x="1820025" y="2303063"/>
            <a:ext cx="1038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Je vais</a:t>
            </a:r>
            <a:r>
              <a:rPr lang="en-GB" sz="2100"/>
              <a:t> </a:t>
            </a:r>
            <a:endParaRPr sz="2100"/>
          </a:p>
        </p:txBody>
      </p:sp>
      <p:pic>
        <p:nvPicPr>
          <p:cNvPr id="301" name="Google Shape;30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963" y="2145037"/>
            <a:ext cx="593488" cy="1253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48"/>
          <p:cNvCxnSpPr/>
          <p:nvPr/>
        </p:nvCxnSpPr>
        <p:spPr>
          <a:xfrm>
            <a:off x="4336263" y="1682800"/>
            <a:ext cx="8700" cy="249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303" name="Google Shape;303;p48"/>
          <p:cNvSpPr txBox="1"/>
          <p:nvPr>
            <p:ph idx="1" type="body"/>
          </p:nvPr>
        </p:nvSpPr>
        <p:spPr>
          <a:xfrm>
            <a:off x="1896225" y="2836463"/>
            <a:ext cx="1908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[I am going]</a:t>
            </a:r>
            <a:endParaRPr i="1" sz="2100"/>
          </a:p>
        </p:txBody>
      </p:sp>
      <p:sp>
        <p:nvSpPr>
          <p:cNvPr id="304" name="Google Shape;304;p48"/>
          <p:cNvSpPr txBox="1"/>
          <p:nvPr>
            <p:ph idx="1" type="body"/>
          </p:nvPr>
        </p:nvSpPr>
        <p:spPr>
          <a:xfrm>
            <a:off x="459000" y="1138300"/>
            <a:ext cx="8226000" cy="5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200"/>
              <a:t>Use the </a:t>
            </a:r>
            <a:r>
              <a:rPr b="1" lang="en-GB" sz="2200"/>
              <a:t>present tense </a:t>
            </a:r>
            <a:r>
              <a:rPr lang="en-GB" sz="2200"/>
              <a:t>form of </a:t>
            </a:r>
            <a:r>
              <a:rPr i="1" lang="en-GB" sz="2200"/>
              <a:t>aller</a:t>
            </a:r>
            <a:r>
              <a:rPr lang="en-GB" sz="2200"/>
              <a:t>, followed by the </a:t>
            </a:r>
            <a:r>
              <a:rPr b="1" lang="en-GB" sz="2200"/>
              <a:t>infinitive.</a:t>
            </a:r>
            <a:r>
              <a:rPr lang="en-GB" sz="2200"/>
              <a:t> </a:t>
            </a:r>
            <a:endParaRPr sz="2200"/>
          </a:p>
        </p:txBody>
      </p:sp>
      <p:sp>
        <p:nvSpPr>
          <p:cNvPr id="305" name="Google Shape;305;p48"/>
          <p:cNvSpPr txBox="1"/>
          <p:nvPr>
            <p:ph idx="1" type="body"/>
          </p:nvPr>
        </p:nvSpPr>
        <p:spPr>
          <a:xfrm>
            <a:off x="5515725" y="2303063"/>
            <a:ext cx="1287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manger</a:t>
            </a:r>
            <a:r>
              <a:rPr lang="en-GB" sz="2100"/>
              <a:t> </a:t>
            </a:r>
            <a:endParaRPr sz="2100"/>
          </a:p>
        </p:txBody>
      </p:sp>
      <p:sp>
        <p:nvSpPr>
          <p:cNvPr id="306" name="Google Shape;306;p48"/>
          <p:cNvSpPr txBox="1"/>
          <p:nvPr>
            <p:ph idx="1" type="body"/>
          </p:nvPr>
        </p:nvSpPr>
        <p:spPr>
          <a:xfrm>
            <a:off x="5515725" y="2836463"/>
            <a:ext cx="1038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[to eat] </a:t>
            </a:r>
            <a:endParaRPr i="1" sz="2100"/>
          </a:p>
        </p:txBody>
      </p:sp>
      <p:pic>
        <p:nvPicPr>
          <p:cNvPr id="307" name="Google Shape;30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8085" y="151325"/>
            <a:ext cx="718878" cy="71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9"/>
          <p:cNvSpPr txBox="1"/>
          <p:nvPr>
            <p:ph type="title"/>
          </p:nvPr>
        </p:nvSpPr>
        <p:spPr>
          <a:xfrm>
            <a:off x="268475" y="368825"/>
            <a:ext cx="62469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Expressing future intentions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3" name="Google Shape;313;p49"/>
          <p:cNvSpPr txBox="1"/>
          <p:nvPr>
            <p:ph idx="1" type="body"/>
          </p:nvPr>
        </p:nvSpPr>
        <p:spPr>
          <a:xfrm>
            <a:off x="1820025" y="2303063"/>
            <a:ext cx="1038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Tu vas</a:t>
            </a:r>
            <a:r>
              <a:rPr lang="en-GB" sz="2100"/>
              <a:t> </a:t>
            </a:r>
            <a:endParaRPr sz="2100"/>
          </a:p>
        </p:txBody>
      </p:sp>
      <p:cxnSp>
        <p:nvCxnSpPr>
          <p:cNvPr id="314" name="Google Shape;314;p49"/>
          <p:cNvCxnSpPr/>
          <p:nvPr/>
        </p:nvCxnSpPr>
        <p:spPr>
          <a:xfrm>
            <a:off x="4336263" y="1682800"/>
            <a:ext cx="8700" cy="249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315" name="Google Shape;315;p49"/>
          <p:cNvSpPr txBox="1"/>
          <p:nvPr>
            <p:ph idx="1" type="body"/>
          </p:nvPr>
        </p:nvSpPr>
        <p:spPr>
          <a:xfrm>
            <a:off x="1896225" y="2836463"/>
            <a:ext cx="24045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[You are going]</a:t>
            </a:r>
            <a:endParaRPr i="1" sz="2100"/>
          </a:p>
        </p:txBody>
      </p:sp>
      <p:sp>
        <p:nvSpPr>
          <p:cNvPr id="316" name="Google Shape;316;p49"/>
          <p:cNvSpPr txBox="1"/>
          <p:nvPr>
            <p:ph idx="1" type="body"/>
          </p:nvPr>
        </p:nvSpPr>
        <p:spPr>
          <a:xfrm>
            <a:off x="459000" y="1138300"/>
            <a:ext cx="8226000" cy="5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200"/>
              <a:t>Use the </a:t>
            </a:r>
            <a:r>
              <a:rPr b="1" lang="en-GB" sz="2200"/>
              <a:t>present tense </a:t>
            </a:r>
            <a:r>
              <a:rPr lang="en-GB" sz="2200"/>
              <a:t>form of </a:t>
            </a:r>
            <a:r>
              <a:rPr i="1" lang="en-GB" sz="2200"/>
              <a:t>aller</a:t>
            </a:r>
            <a:r>
              <a:rPr lang="en-GB" sz="2200"/>
              <a:t>, followed by the </a:t>
            </a:r>
            <a:r>
              <a:rPr b="1" lang="en-GB" sz="2200"/>
              <a:t>infinitive.</a:t>
            </a:r>
            <a:r>
              <a:rPr lang="en-GB" sz="2200"/>
              <a:t> </a:t>
            </a:r>
            <a:endParaRPr sz="2200"/>
          </a:p>
        </p:txBody>
      </p:sp>
      <p:sp>
        <p:nvSpPr>
          <p:cNvPr id="317" name="Google Shape;317;p49"/>
          <p:cNvSpPr txBox="1"/>
          <p:nvPr>
            <p:ph idx="1" type="body"/>
          </p:nvPr>
        </p:nvSpPr>
        <p:spPr>
          <a:xfrm>
            <a:off x="5515725" y="2303063"/>
            <a:ext cx="1287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500"/>
              <a:t>manger</a:t>
            </a:r>
            <a:r>
              <a:rPr lang="en-GB" sz="2100"/>
              <a:t> </a:t>
            </a:r>
            <a:endParaRPr sz="2100"/>
          </a:p>
        </p:txBody>
      </p:sp>
      <p:sp>
        <p:nvSpPr>
          <p:cNvPr id="318" name="Google Shape;318;p49"/>
          <p:cNvSpPr txBox="1"/>
          <p:nvPr>
            <p:ph idx="1" type="body"/>
          </p:nvPr>
        </p:nvSpPr>
        <p:spPr>
          <a:xfrm>
            <a:off x="5515725" y="2836463"/>
            <a:ext cx="1038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GB" sz="2100"/>
              <a:t>[to eat] </a:t>
            </a:r>
            <a:endParaRPr i="1" sz="2100"/>
          </a:p>
        </p:txBody>
      </p:sp>
      <p:pic>
        <p:nvPicPr>
          <p:cNvPr id="319" name="Google Shape;31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99" y="2328150"/>
            <a:ext cx="1038149" cy="87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8085" y="151325"/>
            <a:ext cx="718878" cy="71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