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d4d1eca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d4d1eca1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c85a7e6ca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c85a7e6ca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Would this be better a paragraph instead of bullet points?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c85a7e6ca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c85a7e6ca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e9d7c1eee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e9d7c1eee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e9d7c1ee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e9d7c1ee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8e9d7c1eee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8e9d7c1ee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e9d7c1eee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e9d7c1eee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8e9d7c1ee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8e9d7c1ee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e9d7c1ee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e9d7c1ee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82" name="Google Shape;82;p19"/>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3" name="Google Shape;83;p19"/>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4" name="Google Shape;84;p19"/>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5" name="Google Shape;85;p19"/>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6" name="Google Shape;86;p19"/>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7" name="Google Shape;87;p19"/>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8" name="Shape 88"/>
        <p:cNvGrpSpPr/>
        <p:nvPr/>
      </p:nvGrpSpPr>
      <p:grpSpPr>
        <a:xfrm>
          <a:off x="0" y="0"/>
          <a:ext cx="0" cy="0"/>
          <a:chOff x="0" y="0"/>
          <a:chExt cx="0" cy="0"/>
        </a:xfrm>
      </p:grpSpPr>
      <p:sp>
        <p:nvSpPr>
          <p:cNvPr id="89" name="Google Shape;89;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0" name="Google Shape;90;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1" name="Google Shape;91;p20"/>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2" name="Google Shape;92;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3" name="Google Shape;93;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4" name="Google Shape;94;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5" name="Google Shape;95;p20"/>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6" name="Google Shape;96;p20"/>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7" name="Google Shape;97;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8" name="Shape 98"/>
        <p:cNvGrpSpPr/>
        <p:nvPr/>
      </p:nvGrpSpPr>
      <p:grpSpPr>
        <a:xfrm>
          <a:off x="0" y="0"/>
          <a:ext cx="0" cy="0"/>
          <a:chOff x="0" y="0"/>
          <a:chExt cx="0" cy="0"/>
        </a:xfrm>
      </p:grpSpPr>
      <p:sp>
        <p:nvSpPr>
          <p:cNvPr id="99" name="Google Shape;99;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0" name="Google Shape;100;p21"/>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1" name="Google Shape;101;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2" name="Google Shape;102;p21"/>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3" name="Google Shape;103;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4" name="Google Shape;104;p21"/>
          <p:cNvSpPr txBox="1"/>
          <p:nvPr>
            <p:ph idx="5" type="subTitle"/>
          </p:nvPr>
        </p:nvSpPr>
        <p:spPr>
          <a:xfrm>
            <a:off x="458975" y="2952375"/>
            <a:ext cx="3128400" cy="453300"/>
          </a:xfrm>
          <a:prstGeom prst="rect">
            <a:avLst/>
          </a:prstGeom>
          <a:solidFill>
            <a:schemeClr val="accent3"/>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5" name="Google Shape;105;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6" name="Google Shape;106;p21"/>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7" name="Google Shape;107;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8" name="Google Shape;108;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9" name="Shape 109"/>
        <p:cNvGrpSpPr/>
        <p:nvPr/>
      </p:nvGrpSpPr>
      <p:grpSpPr>
        <a:xfrm>
          <a:off x="0" y="0"/>
          <a:ext cx="0" cy="0"/>
          <a:chOff x="0" y="0"/>
          <a:chExt cx="0" cy="0"/>
        </a:xfrm>
      </p:grpSpPr>
      <p:sp>
        <p:nvSpPr>
          <p:cNvPr id="110" name="Google Shape;110;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1" name="Google Shape;111;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12" name="Google Shape;112;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115" name="Google Shape;115;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p:txBody>
      </p:sp>
      <p:pic>
        <p:nvPicPr>
          <p:cNvPr id="116" name="Google Shape;116;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7" name="Shape 117"/>
        <p:cNvGrpSpPr/>
        <p:nvPr/>
      </p:nvGrpSpPr>
      <p:grpSpPr>
        <a:xfrm>
          <a:off x="0" y="0"/>
          <a:ext cx="0" cy="0"/>
          <a:chOff x="0" y="0"/>
          <a:chExt cx="0" cy="0"/>
        </a:xfrm>
      </p:grpSpPr>
      <p:sp>
        <p:nvSpPr>
          <p:cNvPr id="118" name="Google Shape;118;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9" name="Shape 119"/>
        <p:cNvGrpSpPr/>
        <p:nvPr/>
      </p:nvGrpSpPr>
      <p:grpSpPr>
        <a:xfrm>
          <a:off x="0" y="0"/>
          <a:ext cx="0" cy="0"/>
          <a:chOff x="0" y="0"/>
          <a:chExt cx="0" cy="0"/>
        </a:xfrm>
      </p:grpSpPr>
      <p:sp>
        <p:nvSpPr>
          <p:cNvPr id="120" name="Google Shape;120;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3.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04800" lvl="4" marL="2286000" rtl="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rtl="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rtl="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rtl="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rtl="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6"/>
          <p:cNvSpPr txBox="1"/>
          <p:nvPr>
            <p:ph idx="4294967295" type="ctrTitle"/>
          </p:nvPr>
        </p:nvSpPr>
        <p:spPr>
          <a:xfrm>
            <a:off x="335425" y="1325225"/>
            <a:ext cx="7977900" cy="1067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Religious changes 1536-1539</a:t>
            </a:r>
            <a:endParaRPr u="sng"/>
          </a:p>
        </p:txBody>
      </p:sp>
      <p:sp>
        <p:nvSpPr>
          <p:cNvPr id="126" name="Google Shape;126;p26"/>
          <p:cNvSpPr txBox="1"/>
          <p:nvPr>
            <p:ph idx="4294967295" type="subTitle"/>
          </p:nvPr>
        </p:nvSpPr>
        <p:spPr>
          <a:xfrm>
            <a:off x="297000" y="85238"/>
            <a:ext cx="8226000" cy="1067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KS3 History - Lesson 4 of 6</a:t>
            </a:r>
            <a:endParaRPr/>
          </a:p>
          <a:p>
            <a:pPr indent="0" lvl="0" marL="0" rtl="0" algn="l">
              <a:spcBef>
                <a:spcPts val="1000"/>
              </a:spcBef>
              <a:spcAft>
                <a:spcPts val="1000"/>
              </a:spcAft>
              <a:buNone/>
            </a:pPr>
            <a:r>
              <a:t/>
            </a:r>
            <a:endParaRPr/>
          </a:p>
        </p:txBody>
      </p:sp>
      <p:sp>
        <p:nvSpPr>
          <p:cNvPr id="127" name="Google Shape;127;p26"/>
          <p:cNvSpPr txBox="1"/>
          <p:nvPr>
            <p:ph idx="4294967295" type="subTitle"/>
          </p:nvPr>
        </p:nvSpPr>
        <p:spPr>
          <a:xfrm>
            <a:off x="297000" y="2513025"/>
            <a:ext cx="8226000" cy="7926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Enquiry: Why did Henry VIII make a break with Rome?</a:t>
            </a:r>
            <a:endParaRPr/>
          </a:p>
        </p:txBody>
      </p:sp>
      <p:sp>
        <p:nvSpPr>
          <p:cNvPr id="128" name="Google Shape;128;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Mrs Dashwood-Anthony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GB" sz="1800" u="sng">
                <a:solidFill>
                  <a:srgbClr val="3C4043"/>
                </a:solidFill>
                <a:highlight>
                  <a:srgbClr val="FFFFFF"/>
                </a:highlight>
                <a:latin typeface="Montserrat"/>
                <a:ea typeface="Montserrat"/>
                <a:cs typeface="Montserrat"/>
                <a:sym typeface="Montserrat"/>
              </a:rPr>
              <a:t>What are the differences between Catholics and </a:t>
            </a:r>
            <a:r>
              <a:rPr b="1" lang="en-GB" sz="1800" u="sng">
                <a:solidFill>
                  <a:srgbClr val="3C4043"/>
                </a:solidFill>
                <a:highlight>
                  <a:srgbClr val="FFFFFF"/>
                </a:highlight>
                <a:latin typeface="Montserrat"/>
                <a:ea typeface="Montserrat"/>
                <a:cs typeface="Montserrat"/>
                <a:sym typeface="Montserrat"/>
              </a:rPr>
              <a:t>Protestants</a:t>
            </a:r>
            <a:r>
              <a:rPr b="1" lang="en-GB" sz="1800" u="sng">
                <a:solidFill>
                  <a:srgbClr val="3C4043"/>
                </a:solidFill>
                <a:highlight>
                  <a:srgbClr val="FFFFFF"/>
                </a:highlight>
                <a:latin typeface="Montserrat"/>
                <a:ea typeface="Montserrat"/>
                <a:cs typeface="Montserrat"/>
                <a:sym typeface="Montserrat"/>
              </a:rPr>
              <a:t>?</a:t>
            </a:r>
            <a:endParaRPr b="1" sz="1800" u="sng">
              <a:solidFill>
                <a:srgbClr val="3C4043"/>
              </a:solidFill>
              <a:highlight>
                <a:srgbClr val="FFFFFF"/>
              </a:highlight>
              <a:latin typeface="Montserrat"/>
              <a:ea typeface="Montserrat"/>
              <a:cs typeface="Montserrat"/>
              <a:sym typeface="Montserrat"/>
            </a:endParaRPr>
          </a:p>
          <a:p>
            <a:pPr indent="0" lvl="0" marL="0" rtl="0" algn="l">
              <a:lnSpc>
                <a:spcPct val="100000"/>
              </a:lnSpc>
              <a:spcBef>
                <a:spcPts val="0"/>
              </a:spcBef>
              <a:spcAft>
                <a:spcPts val="0"/>
              </a:spcAft>
              <a:buNone/>
            </a:pPr>
            <a:r>
              <a:rPr lang="en-GB" sz="1800" u="sng">
                <a:solidFill>
                  <a:srgbClr val="3C4043"/>
                </a:solidFill>
                <a:highlight>
                  <a:srgbClr val="FFFFFF"/>
                </a:highlight>
                <a:latin typeface="Montserrat"/>
                <a:ea typeface="Montserrat"/>
                <a:cs typeface="Montserrat"/>
                <a:sym typeface="Montserrat"/>
              </a:rPr>
              <a:t>The Catholic Way </a:t>
            </a:r>
            <a:endParaRPr sz="1800" u="sng">
              <a:solidFill>
                <a:srgbClr val="3C4043"/>
              </a:solidFill>
              <a:highlight>
                <a:srgbClr val="FFFFFF"/>
              </a:highlight>
              <a:latin typeface="Montserrat"/>
              <a:ea typeface="Montserrat"/>
              <a:cs typeface="Montserrat"/>
              <a:sym typeface="Montserrat"/>
            </a:endParaRPr>
          </a:p>
          <a:p>
            <a:pPr indent="0" lvl="0" marL="0" rtl="0" algn="l">
              <a:lnSpc>
                <a:spcPct val="100000"/>
              </a:lnSpc>
              <a:spcBef>
                <a:spcPts val="0"/>
              </a:spcBef>
              <a:spcAft>
                <a:spcPts val="0"/>
              </a:spcAft>
              <a:buNone/>
            </a:pPr>
            <a:r>
              <a:rPr lang="en-GB" sz="1800">
                <a:latin typeface="Montserrat"/>
                <a:ea typeface="Montserrat"/>
                <a:cs typeface="Montserrat"/>
                <a:sym typeface="Montserrat"/>
              </a:rPr>
              <a:t>England had been a Catholic country for nearly a thousand years. The key features of Catholicism were:  </a:t>
            </a:r>
            <a:endParaRPr sz="1800">
              <a:latin typeface="Montserrat"/>
              <a:ea typeface="Montserrat"/>
              <a:cs typeface="Montserrat"/>
              <a:sym typeface="Montserrat"/>
            </a:endParaRPr>
          </a:p>
          <a:p>
            <a:pPr indent="-342900" lvl="0" marL="457200" rtl="0" algn="l">
              <a:lnSpc>
                <a:spcPct val="100000"/>
              </a:lnSpc>
              <a:spcBef>
                <a:spcPts val="0"/>
              </a:spcBef>
              <a:spcAft>
                <a:spcPts val="0"/>
              </a:spcAft>
              <a:buSzPts val="1800"/>
              <a:buFont typeface="Montserrat"/>
              <a:buChar char="●"/>
            </a:pPr>
            <a:r>
              <a:rPr lang="en-GB" sz="1800">
                <a:latin typeface="Montserrat"/>
                <a:ea typeface="Montserrat"/>
                <a:cs typeface="Montserrat"/>
                <a:sym typeface="Montserrat"/>
              </a:rPr>
              <a:t>Both the Bible and church services were in Latin. </a:t>
            </a:r>
            <a:endParaRPr sz="1800">
              <a:latin typeface="Montserrat"/>
              <a:ea typeface="Montserrat"/>
              <a:cs typeface="Montserrat"/>
              <a:sym typeface="Montserrat"/>
            </a:endParaRPr>
          </a:p>
          <a:p>
            <a:pPr indent="-342900" lvl="0" marL="457200" rtl="0" algn="l">
              <a:lnSpc>
                <a:spcPct val="100000"/>
              </a:lnSpc>
              <a:spcBef>
                <a:spcPts val="0"/>
              </a:spcBef>
              <a:spcAft>
                <a:spcPts val="0"/>
              </a:spcAft>
              <a:buSzPts val="1800"/>
              <a:buFont typeface="Montserrat"/>
              <a:buChar char="●"/>
            </a:pPr>
            <a:r>
              <a:rPr lang="en-GB" sz="1800">
                <a:latin typeface="Montserrat"/>
                <a:ea typeface="Montserrat"/>
                <a:cs typeface="Montserrat"/>
                <a:sym typeface="Montserrat"/>
              </a:rPr>
              <a:t>The Head of the Church is the Pope who was appointed by God. </a:t>
            </a:r>
            <a:endParaRPr sz="1800">
              <a:latin typeface="Montserrat"/>
              <a:ea typeface="Montserrat"/>
              <a:cs typeface="Montserrat"/>
              <a:sym typeface="Montserrat"/>
            </a:endParaRPr>
          </a:p>
          <a:p>
            <a:pPr indent="-342900" lvl="0" marL="457200" rtl="0" algn="l">
              <a:lnSpc>
                <a:spcPct val="115000"/>
              </a:lnSpc>
              <a:spcBef>
                <a:spcPts val="0"/>
              </a:spcBef>
              <a:spcAft>
                <a:spcPts val="0"/>
              </a:spcAft>
              <a:buSzPts val="1800"/>
              <a:buFont typeface="Montserrat"/>
              <a:buChar char="●"/>
            </a:pPr>
            <a:r>
              <a:rPr lang="en-GB" sz="1800">
                <a:latin typeface="Montserrat"/>
                <a:ea typeface="Montserrat"/>
                <a:cs typeface="Montserrat"/>
                <a:sym typeface="Montserrat"/>
              </a:rPr>
              <a:t>The only way to be forgiven for your sins is to follow the teachings of the Church. The Pope and his bishops could forgive sins. At some churches people were encouraged to show they were sorry for their sins by giving the Church gifts. </a:t>
            </a:r>
            <a:endParaRPr sz="1800">
              <a:latin typeface="Montserrat"/>
              <a:ea typeface="Montserrat"/>
              <a:cs typeface="Montserrat"/>
              <a:sym typeface="Montserrat"/>
            </a:endParaRPr>
          </a:p>
          <a:p>
            <a:pPr indent="-342900" lvl="0" marL="457200" rtl="0" algn="l">
              <a:lnSpc>
                <a:spcPct val="115000"/>
              </a:lnSpc>
              <a:spcBef>
                <a:spcPts val="0"/>
              </a:spcBef>
              <a:spcAft>
                <a:spcPts val="0"/>
              </a:spcAft>
              <a:buSzPts val="1800"/>
              <a:buFont typeface="Montserrat"/>
              <a:buChar char="●"/>
            </a:pPr>
            <a:r>
              <a:rPr lang="en-GB" sz="1800">
                <a:latin typeface="Montserrat"/>
                <a:ea typeface="Montserrat"/>
                <a:cs typeface="Montserrat"/>
                <a:sym typeface="Montserrat"/>
              </a:rPr>
              <a:t>Priests could not get married because they have devoted their lives totally to God. </a:t>
            </a:r>
            <a:endParaRPr sz="1800">
              <a:latin typeface="Montserrat"/>
              <a:ea typeface="Montserrat"/>
              <a:cs typeface="Montserrat"/>
              <a:sym typeface="Montserrat"/>
            </a:endParaRPr>
          </a:p>
          <a:p>
            <a:pPr indent="-342900" lvl="0" marL="457200" rtl="0" algn="l">
              <a:lnSpc>
                <a:spcPct val="115000"/>
              </a:lnSpc>
              <a:spcBef>
                <a:spcPts val="0"/>
              </a:spcBef>
              <a:spcAft>
                <a:spcPts val="0"/>
              </a:spcAft>
              <a:buSzPts val="1800"/>
              <a:buFont typeface="Montserrat"/>
              <a:buChar char="●"/>
            </a:pPr>
            <a:r>
              <a:rPr lang="en-GB" sz="1800">
                <a:latin typeface="Montserrat"/>
                <a:ea typeface="Montserrat"/>
                <a:cs typeface="Montserrat"/>
                <a:sym typeface="Montserrat"/>
              </a:rPr>
              <a:t>Priests should  wear special clothing to reflect their special link with God. </a:t>
            </a:r>
            <a:endParaRPr sz="1800">
              <a:latin typeface="Montserrat"/>
              <a:ea typeface="Montserrat"/>
              <a:cs typeface="Montserrat"/>
              <a:sym typeface="Montserrat"/>
            </a:endParaRPr>
          </a:p>
          <a:p>
            <a:pPr indent="-342900" lvl="0" marL="457200" rtl="0" algn="l">
              <a:lnSpc>
                <a:spcPct val="115000"/>
              </a:lnSpc>
              <a:spcBef>
                <a:spcPts val="0"/>
              </a:spcBef>
              <a:spcAft>
                <a:spcPts val="0"/>
              </a:spcAft>
              <a:buSzPts val="1800"/>
              <a:buFont typeface="Montserrat"/>
              <a:buChar char="●"/>
            </a:pPr>
            <a:r>
              <a:rPr lang="en-GB" sz="1800">
                <a:latin typeface="Montserrat"/>
                <a:ea typeface="Montserrat"/>
                <a:cs typeface="Montserrat"/>
                <a:sym typeface="Montserrat"/>
              </a:rPr>
              <a:t>Catholics believed that if they did not worship in the right way then they would go to hell. </a:t>
            </a:r>
            <a:endParaRPr sz="1800">
              <a:latin typeface="Montserrat"/>
              <a:ea typeface="Montserrat"/>
              <a:cs typeface="Montserrat"/>
              <a:sym typeface="Montserrat"/>
            </a:endParaRPr>
          </a:p>
          <a:p>
            <a:pPr indent="0" lvl="0" marL="45720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550">
              <a:latin typeface="Montserrat"/>
              <a:ea typeface="Montserrat"/>
              <a:cs typeface="Montserrat"/>
              <a:sym typeface="Montserrat"/>
            </a:endParaRPr>
          </a:p>
          <a:p>
            <a:pPr indent="0" lvl="0" marL="0" rtl="0" algn="l">
              <a:lnSpc>
                <a:spcPct val="115000"/>
              </a:lnSpc>
              <a:spcBef>
                <a:spcPts val="0"/>
              </a:spcBef>
              <a:spcAft>
                <a:spcPts val="0"/>
              </a:spcAft>
              <a:buNone/>
            </a:pPr>
            <a:r>
              <a:t/>
            </a:r>
            <a:endParaRPr sz="550">
              <a:latin typeface="Montserrat"/>
              <a:ea typeface="Montserrat"/>
              <a:cs typeface="Montserrat"/>
              <a:sym typeface="Montserrat"/>
            </a:endParaRPr>
          </a:p>
          <a:p>
            <a:pPr indent="0" lvl="0" marL="0" rtl="0" algn="l">
              <a:lnSpc>
                <a:spcPct val="115000"/>
              </a:lnSpc>
              <a:spcBef>
                <a:spcPts val="0"/>
              </a:spcBef>
              <a:spcAft>
                <a:spcPts val="0"/>
              </a:spcAft>
              <a:buNone/>
            </a:pPr>
            <a:r>
              <a:t/>
            </a:r>
            <a:endParaRPr sz="600">
              <a:latin typeface="Montserrat"/>
              <a:ea typeface="Montserrat"/>
              <a:cs typeface="Montserrat"/>
              <a:sym typeface="Montserrat"/>
            </a:endParaRPr>
          </a:p>
          <a:p>
            <a:pPr indent="0" lvl="0" marL="0" rtl="0" algn="l">
              <a:lnSpc>
                <a:spcPct val="115000"/>
              </a:lnSpc>
              <a:spcBef>
                <a:spcPts val="0"/>
              </a:spcBef>
              <a:spcAft>
                <a:spcPts val="0"/>
              </a:spcAft>
              <a:buNone/>
            </a:pPr>
            <a:r>
              <a:t/>
            </a:r>
            <a:endParaRPr sz="800">
              <a:latin typeface="Montserrat"/>
              <a:ea typeface="Montserrat"/>
              <a:cs typeface="Montserrat"/>
              <a:sym typeface="Montserrat"/>
            </a:endParaRPr>
          </a:p>
          <a:p>
            <a:pPr indent="0" lvl="0" marL="0" rtl="0" algn="l">
              <a:lnSpc>
                <a:spcPct val="115000"/>
              </a:lnSpc>
              <a:spcBef>
                <a:spcPts val="0"/>
              </a:spcBef>
              <a:spcAft>
                <a:spcPts val="0"/>
              </a:spcAft>
              <a:buNone/>
            </a:pPr>
            <a:r>
              <a:t/>
            </a:r>
            <a:endParaRPr sz="800">
              <a:latin typeface="Montserrat"/>
              <a:ea typeface="Montserrat"/>
              <a:cs typeface="Montserrat"/>
              <a:sym typeface="Montserrat"/>
            </a:endParaRPr>
          </a:p>
          <a:p>
            <a:pPr indent="0" lvl="0" marL="0" rtl="0" algn="l">
              <a:lnSpc>
                <a:spcPct val="115000"/>
              </a:lnSpc>
              <a:spcBef>
                <a:spcPts val="0"/>
              </a:spcBef>
              <a:spcAft>
                <a:spcPts val="0"/>
              </a:spcAft>
              <a:buNone/>
            </a:pPr>
            <a:r>
              <a:t/>
            </a:r>
            <a:endParaRPr sz="800">
              <a:latin typeface="Montserrat"/>
              <a:ea typeface="Montserrat"/>
              <a:cs typeface="Montserrat"/>
              <a:sym typeface="Montserrat"/>
            </a:endParaRPr>
          </a:p>
          <a:p>
            <a:pPr indent="0" lvl="0" marL="0" rtl="0" algn="l">
              <a:lnSpc>
                <a:spcPct val="115000"/>
              </a:lnSpc>
              <a:spcBef>
                <a:spcPts val="0"/>
              </a:spcBef>
              <a:spcAft>
                <a:spcPts val="0"/>
              </a:spcAft>
              <a:buNone/>
            </a:pPr>
            <a:r>
              <a:t/>
            </a:r>
            <a:endParaRPr sz="800">
              <a:latin typeface="Montserrat"/>
              <a:ea typeface="Montserrat"/>
              <a:cs typeface="Montserrat"/>
              <a:sym typeface="Montserrat"/>
            </a:endParaRPr>
          </a:p>
          <a:p>
            <a:pPr indent="0" lvl="0" marL="0" rtl="0" algn="l">
              <a:spcBef>
                <a:spcPts val="0"/>
              </a:spcBef>
              <a:spcAft>
                <a:spcPts val="0"/>
              </a:spcAft>
              <a:buNone/>
            </a:pPr>
            <a:r>
              <a:t/>
            </a:r>
            <a:endParaRPr sz="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700" u="sng">
                <a:solidFill>
                  <a:srgbClr val="3C4043"/>
                </a:solidFill>
                <a:highlight>
                  <a:srgbClr val="FFFFFF"/>
                </a:highlight>
                <a:latin typeface="Montserrat"/>
                <a:ea typeface="Montserrat"/>
                <a:cs typeface="Montserrat"/>
                <a:sym typeface="Montserrat"/>
              </a:rPr>
              <a:t>The Protestant Way </a:t>
            </a:r>
            <a:endParaRPr sz="1700" u="sng">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rPr lang="en-GB" sz="1700">
                <a:latin typeface="Montserrat"/>
                <a:ea typeface="Montserrat"/>
                <a:cs typeface="Montserrat"/>
                <a:sym typeface="Montserrat"/>
              </a:rPr>
              <a:t>In the 1500s a growing number of people felt that the Catholic Church had lost its way. They said that it was too rich and did not spend the money given to the Church in the right way. They were particularly angry that rich people could pay a bishop or the Pope to forgive their sins. </a:t>
            </a:r>
            <a:endParaRPr sz="1700">
              <a:latin typeface="Montserrat"/>
              <a:ea typeface="Montserrat"/>
              <a:cs typeface="Montserrat"/>
              <a:sym typeface="Montserrat"/>
            </a:endParaRPr>
          </a:p>
          <a:p>
            <a:pPr indent="-336550" lvl="0" marL="457200" rtl="0" algn="l">
              <a:lnSpc>
                <a:spcPct val="115000"/>
              </a:lnSpc>
              <a:spcBef>
                <a:spcPts val="0"/>
              </a:spcBef>
              <a:spcAft>
                <a:spcPts val="0"/>
              </a:spcAft>
              <a:buSzPts val="1700"/>
              <a:buFont typeface="Montserrat"/>
              <a:buChar char="●"/>
            </a:pPr>
            <a:r>
              <a:rPr lang="en-GB" sz="1700">
                <a:latin typeface="Montserrat"/>
                <a:ea typeface="Montserrat"/>
                <a:cs typeface="Montserrat"/>
                <a:sym typeface="Montserrat"/>
              </a:rPr>
              <a:t>The Bible and church services should be in English (or the spoken language of the country) so that everyone could understand. </a:t>
            </a:r>
            <a:endParaRPr sz="1700">
              <a:latin typeface="Montserrat"/>
              <a:ea typeface="Montserrat"/>
              <a:cs typeface="Montserrat"/>
              <a:sym typeface="Montserrat"/>
            </a:endParaRPr>
          </a:p>
          <a:p>
            <a:pPr indent="-336550" lvl="0" marL="457200" rtl="0" algn="l">
              <a:lnSpc>
                <a:spcPct val="115000"/>
              </a:lnSpc>
              <a:spcBef>
                <a:spcPts val="0"/>
              </a:spcBef>
              <a:spcAft>
                <a:spcPts val="0"/>
              </a:spcAft>
              <a:buSzPts val="1700"/>
              <a:buFont typeface="Montserrat"/>
              <a:buChar char="●"/>
            </a:pPr>
            <a:r>
              <a:rPr lang="en-GB" sz="1700">
                <a:solidFill>
                  <a:srgbClr val="3C4043"/>
                </a:solidFill>
                <a:highlight>
                  <a:schemeClr val="lt1"/>
                </a:highlight>
                <a:latin typeface="Montserrat"/>
                <a:ea typeface="Montserrat"/>
                <a:cs typeface="Montserrat"/>
                <a:sym typeface="Montserrat"/>
              </a:rPr>
              <a:t>What was written in the Bible was seen as more authoritative than what any human leader said.</a:t>
            </a:r>
            <a:endParaRPr sz="1700">
              <a:latin typeface="Montserrat"/>
              <a:ea typeface="Montserrat"/>
              <a:cs typeface="Montserrat"/>
              <a:sym typeface="Montserrat"/>
            </a:endParaRPr>
          </a:p>
          <a:p>
            <a:pPr indent="-336550" lvl="0" marL="457200" rtl="0" algn="l">
              <a:lnSpc>
                <a:spcPct val="115000"/>
              </a:lnSpc>
              <a:spcBef>
                <a:spcPts val="0"/>
              </a:spcBef>
              <a:spcAft>
                <a:spcPts val="0"/>
              </a:spcAft>
              <a:buSzPts val="1700"/>
              <a:buFont typeface="Montserrat"/>
              <a:buChar char="●"/>
            </a:pPr>
            <a:r>
              <a:rPr lang="en-GB" sz="1700">
                <a:latin typeface="Montserrat"/>
                <a:ea typeface="Montserrat"/>
                <a:cs typeface="Montserrat"/>
                <a:sym typeface="Montserrat"/>
              </a:rPr>
              <a:t>The only way to be forgiven for your sins is to follow the teachings of Jesus Christ. Only Jesus can forgive sins. </a:t>
            </a:r>
            <a:endParaRPr sz="1700">
              <a:latin typeface="Montserrat"/>
              <a:ea typeface="Montserrat"/>
              <a:cs typeface="Montserrat"/>
              <a:sym typeface="Montserrat"/>
            </a:endParaRPr>
          </a:p>
          <a:p>
            <a:pPr indent="-336550" lvl="0" marL="457200" rtl="0" algn="l">
              <a:lnSpc>
                <a:spcPct val="115000"/>
              </a:lnSpc>
              <a:spcBef>
                <a:spcPts val="0"/>
              </a:spcBef>
              <a:spcAft>
                <a:spcPts val="0"/>
              </a:spcAft>
              <a:buSzPts val="1700"/>
              <a:buFont typeface="Montserrat"/>
              <a:buChar char="●"/>
            </a:pPr>
            <a:r>
              <a:rPr lang="en-GB" sz="1700">
                <a:latin typeface="Montserrat"/>
                <a:ea typeface="Montserrat"/>
                <a:cs typeface="Montserrat"/>
                <a:sym typeface="Montserrat"/>
              </a:rPr>
              <a:t>Priests (also called ministers) are ordinary people who should be free to marry. People do not need priests to find God.  </a:t>
            </a:r>
            <a:endParaRPr sz="1700">
              <a:latin typeface="Montserrat"/>
              <a:ea typeface="Montserrat"/>
              <a:cs typeface="Montserrat"/>
              <a:sym typeface="Montserrat"/>
            </a:endParaRPr>
          </a:p>
          <a:p>
            <a:pPr indent="-336550" lvl="0" marL="457200" rtl="0" algn="l">
              <a:lnSpc>
                <a:spcPct val="115000"/>
              </a:lnSpc>
              <a:spcBef>
                <a:spcPts val="0"/>
              </a:spcBef>
              <a:spcAft>
                <a:spcPts val="0"/>
              </a:spcAft>
              <a:buSzPts val="1700"/>
              <a:buFont typeface="Montserrat"/>
              <a:buChar char="●"/>
            </a:pPr>
            <a:r>
              <a:rPr lang="en-GB" sz="1700">
                <a:latin typeface="Montserrat"/>
                <a:ea typeface="Montserrat"/>
                <a:cs typeface="Montserrat"/>
                <a:sym typeface="Montserrat"/>
              </a:rPr>
              <a:t>Protestants believed that if they do not worship in the right way then they would go to hell. </a:t>
            </a:r>
            <a:endParaRPr sz="17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lnSpc>
                <a:spcPct val="115000"/>
              </a:lnSpc>
              <a:spcBef>
                <a:spcPts val="0"/>
              </a:spcBef>
              <a:spcAft>
                <a:spcPts val="0"/>
              </a:spcAft>
              <a:buNone/>
            </a:pPr>
            <a:r>
              <a:t/>
            </a:r>
            <a:endParaRPr sz="2000">
              <a:latin typeface="Montserrat"/>
              <a:ea typeface="Montserrat"/>
              <a:cs typeface="Montserrat"/>
              <a:sym typeface="Montserrat"/>
            </a:endParaRPr>
          </a:p>
          <a:p>
            <a:pPr indent="0" lvl="0" marL="0" rtl="0" algn="l">
              <a:spcBef>
                <a:spcPts val="0"/>
              </a:spcBef>
              <a:spcAft>
                <a:spcPts val="0"/>
              </a:spcAft>
              <a:buNone/>
            </a:pPr>
            <a:r>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2800" u="sng">
                <a:latin typeface="Montserrat"/>
                <a:ea typeface="Montserrat"/>
                <a:cs typeface="Montserrat"/>
                <a:sym typeface="Montserrat"/>
              </a:rPr>
              <a:t>What were the Ten Articles of 1536?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rPr lang="en-GB" sz="2800">
                <a:latin typeface="Montserrat"/>
                <a:ea typeface="Montserrat"/>
                <a:cs typeface="Montserrat"/>
                <a:sym typeface="Montserrat"/>
              </a:rPr>
              <a:t>After the break with Rome there was a need to clarify the beliefs and ideas of the Church of England to help unite Catholics and Protestants. So in 1536 Thomas Cranmer, the Archbishop of Canterbury, wrote The </a:t>
            </a:r>
            <a:r>
              <a:rPr i="1" lang="en-GB" sz="2800">
                <a:latin typeface="Montserrat"/>
                <a:ea typeface="Montserrat"/>
                <a:cs typeface="Montserrat"/>
                <a:sym typeface="Montserrat"/>
              </a:rPr>
              <a:t>Ten Articles</a:t>
            </a:r>
            <a:r>
              <a:rPr lang="en-GB" sz="2800">
                <a:latin typeface="Montserrat"/>
                <a:ea typeface="Montserrat"/>
                <a:cs typeface="Montserrat"/>
                <a:sym typeface="Montserrat"/>
              </a:rPr>
              <a:t>, which some thought were a compromise (settlement of differences) between the two religions. </a:t>
            </a:r>
            <a:endParaRPr sz="2800">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0"/>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2800" u="sng">
                <a:latin typeface="Montserrat"/>
                <a:ea typeface="Montserrat"/>
                <a:cs typeface="Montserrat"/>
                <a:sym typeface="Montserrat"/>
              </a:rPr>
              <a:t>The </a:t>
            </a:r>
            <a:r>
              <a:rPr i="1" lang="en-GB" sz="2800" u="sng">
                <a:latin typeface="Montserrat"/>
                <a:ea typeface="Montserrat"/>
                <a:cs typeface="Montserrat"/>
                <a:sym typeface="Montserrat"/>
              </a:rPr>
              <a:t>Ten Articles</a:t>
            </a:r>
            <a:r>
              <a:rPr lang="en-GB" sz="2800" u="sng">
                <a:latin typeface="Montserrat"/>
                <a:ea typeface="Montserrat"/>
                <a:cs typeface="Montserrat"/>
                <a:sym typeface="Montserrat"/>
              </a:rPr>
              <a:t>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rPr lang="en-GB" sz="2800">
                <a:latin typeface="Montserrat"/>
                <a:ea typeface="Montserrat"/>
                <a:cs typeface="Montserrat"/>
                <a:sym typeface="Montserrat"/>
              </a:rPr>
              <a:t>The first five articles related to </a:t>
            </a:r>
            <a:r>
              <a:rPr b="1" lang="en-GB" sz="2800">
                <a:latin typeface="Montserrat"/>
                <a:ea typeface="Montserrat"/>
                <a:cs typeface="Montserrat"/>
                <a:sym typeface="Montserrat"/>
              </a:rPr>
              <a:t>doctrines</a:t>
            </a:r>
            <a:r>
              <a:rPr lang="en-GB" sz="2800">
                <a:latin typeface="Montserrat"/>
                <a:ea typeface="Montserrat"/>
                <a:cs typeface="Montserrat"/>
                <a:sym typeface="Montserrat"/>
              </a:rPr>
              <a:t> and the other five related to </a:t>
            </a:r>
            <a:r>
              <a:rPr b="1" lang="en-GB" sz="2800">
                <a:latin typeface="Montserrat"/>
                <a:ea typeface="Montserrat"/>
                <a:cs typeface="Montserrat"/>
                <a:sym typeface="Montserrat"/>
              </a:rPr>
              <a:t>ceremonies</a:t>
            </a:r>
            <a:r>
              <a:rPr lang="en-GB" sz="2800">
                <a:latin typeface="Montserrat"/>
                <a:ea typeface="Montserrat"/>
                <a:cs typeface="Montserrat"/>
                <a:sym typeface="Montserrat"/>
              </a:rPr>
              <a:t>. The most important part of the </a:t>
            </a:r>
            <a:r>
              <a:rPr i="1" lang="en-GB" sz="2800">
                <a:latin typeface="Montserrat"/>
                <a:ea typeface="Montserrat"/>
                <a:cs typeface="Montserrat"/>
                <a:sym typeface="Montserrat"/>
              </a:rPr>
              <a:t>Ten Articles </a:t>
            </a:r>
            <a:r>
              <a:rPr lang="en-GB" sz="2800">
                <a:latin typeface="Montserrat"/>
                <a:ea typeface="Montserrat"/>
                <a:cs typeface="Montserrat"/>
                <a:sym typeface="Montserrat"/>
              </a:rPr>
              <a:t>was that it only included three of the Seven Sacraments which Catholics believed in. The three that were included were: Baptism, the Eucharist and Penance. </a:t>
            </a:r>
            <a:endParaRPr sz="2800">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1"/>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2600" u="sng">
                <a:latin typeface="Montserrat"/>
                <a:ea typeface="Montserrat"/>
                <a:cs typeface="Montserrat"/>
                <a:sym typeface="Montserrat"/>
              </a:rPr>
              <a:t>Continued Reforms</a:t>
            </a:r>
            <a:endParaRPr sz="2600" u="sng">
              <a:latin typeface="Montserrat"/>
              <a:ea typeface="Montserrat"/>
              <a:cs typeface="Montserrat"/>
              <a:sym typeface="Montserrat"/>
            </a:endParaRPr>
          </a:p>
          <a:p>
            <a:pPr indent="0" lvl="0" marL="0" rtl="0" algn="l">
              <a:lnSpc>
                <a:spcPct val="115000"/>
              </a:lnSpc>
              <a:spcBef>
                <a:spcPts val="0"/>
              </a:spcBef>
              <a:spcAft>
                <a:spcPts val="0"/>
              </a:spcAft>
              <a:buNone/>
            </a:pPr>
            <a:r>
              <a:rPr lang="en-GB" sz="2600">
                <a:latin typeface="Montserrat"/>
                <a:ea typeface="Montserrat"/>
                <a:cs typeface="Montserrat"/>
                <a:sym typeface="Montserrat"/>
              </a:rPr>
              <a:t>After this Cromwell continued to make </a:t>
            </a:r>
            <a:r>
              <a:rPr b="1" lang="en-GB" sz="2600">
                <a:latin typeface="Montserrat"/>
                <a:ea typeface="Montserrat"/>
                <a:cs typeface="Montserrat"/>
                <a:sym typeface="Montserrat"/>
              </a:rPr>
              <a:t>reforms </a:t>
            </a:r>
            <a:r>
              <a:rPr lang="en-GB" sz="2600">
                <a:latin typeface="Montserrat"/>
                <a:ea typeface="Montserrat"/>
                <a:cs typeface="Montserrat"/>
                <a:sym typeface="Montserrat"/>
              </a:rPr>
              <a:t>to the Church. This included: </a:t>
            </a:r>
            <a:endParaRPr sz="2600">
              <a:latin typeface="Montserrat"/>
              <a:ea typeface="Montserrat"/>
              <a:cs typeface="Montserrat"/>
              <a:sym typeface="Montserrat"/>
            </a:endParaRPr>
          </a:p>
          <a:p>
            <a:pPr indent="-393700" lvl="0" marL="457200" rtl="0" algn="l">
              <a:lnSpc>
                <a:spcPct val="115000"/>
              </a:lnSpc>
              <a:spcBef>
                <a:spcPts val="0"/>
              </a:spcBef>
              <a:spcAft>
                <a:spcPts val="0"/>
              </a:spcAft>
              <a:buSzPts val="2600"/>
              <a:buFont typeface="Montserrat"/>
              <a:buChar char="●"/>
            </a:pPr>
            <a:r>
              <a:rPr lang="en-GB" sz="2600">
                <a:latin typeface="Montserrat"/>
                <a:ea typeface="Montserrat"/>
                <a:cs typeface="Montserrat"/>
                <a:sym typeface="Montserrat"/>
              </a:rPr>
              <a:t>Destroying statues and images of saints which had long been a Catholic tradition. </a:t>
            </a:r>
            <a:endParaRPr sz="2600">
              <a:latin typeface="Montserrat"/>
              <a:ea typeface="Montserrat"/>
              <a:cs typeface="Montserrat"/>
              <a:sym typeface="Montserrat"/>
            </a:endParaRPr>
          </a:p>
          <a:p>
            <a:pPr indent="-393700" lvl="0" marL="457200" rtl="0" algn="l">
              <a:lnSpc>
                <a:spcPct val="115000"/>
              </a:lnSpc>
              <a:spcBef>
                <a:spcPts val="0"/>
              </a:spcBef>
              <a:spcAft>
                <a:spcPts val="0"/>
              </a:spcAft>
              <a:buSzPts val="2600"/>
              <a:buFont typeface="Montserrat"/>
              <a:buChar char="●"/>
            </a:pPr>
            <a:r>
              <a:rPr lang="en-GB" sz="2600">
                <a:latin typeface="Montserrat"/>
                <a:ea typeface="Montserrat"/>
                <a:cs typeface="Montserrat"/>
                <a:sym typeface="Montserrat"/>
              </a:rPr>
              <a:t>Any Catholic practices which were seen as superstitious, like rubbing </a:t>
            </a:r>
            <a:r>
              <a:rPr b="1" lang="en-GB" sz="2600">
                <a:latin typeface="Montserrat"/>
                <a:ea typeface="Montserrat"/>
                <a:cs typeface="Montserrat"/>
                <a:sym typeface="Montserrat"/>
              </a:rPr>
              <a:t>holy relics</a:t>
            </a:r>
            <a:r>
              <a:rPr lang="en-GB" sz="2600">
                <a:latin typeface="Montserrat"/>
                <a:ea typeface="Montserrat"/>
                <a:cs typeface="Montserrat"/>
                <a:sym typeface="Montserrat"/>
              </a:rPr>
              <a:t>, were attacked. </a:t>
            </a:r>
            <a:endParaRPr sz="2600">
              <a:latin typeface="Montserrat"/>
              <a:ea typeface="Montserrat"/>
              <a:cs typeface="Montserrat"/>
              <a:sym typeface="Montserrat"/>
            </a:endParaRPr>
          </a:p>
          <a:p>
            <a:pPr indent="-393700" lvl="0" marL="457200" rtl="0" algn="l">
              <a:lnSpc>
                <a:spcPct val="115000"/>
              </a:lnSpc>
              <a:spcBef>
                <a:spcPts val="0"/>
              </a:spcBef>
              <a:spcAft>
                <a:spcPts val="0"/>
              </a:spcAft>
              <a:buSzPts val="2600"/>
              <a:buFont typeface="Montserrat"/>
              <a:buChar char="●"/>
            </a:pPr>
            <a:r>
              <a:rPr lang="en-GB" sz="2600">
                <a:latin typeface="Montserrat"/>
                <a:ea typeface="Montserrat"/>
                <a:cs typeface="Montserrat"/>
                <a:sym typeface="Montserrat"/>
              </a:rPr>
              <a:t>The English Bible was placed in all churches, however mass remained in Latin. </a:t>
            </a:r>
            <a:endParaRPr sz="2600">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2"/>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2700" u="sng">
                <a:latin typeface="Montserrat"/>
                <a:ea typeface="Montserrat"/>
                <a:cs typeface="Montserrat"/>
                <a:sym typeface="Montserrat"/>
              </a:rPr>
              <a:t>Henry VIII and Reform</a:t>
            </a:r>
            <a:endParaRPr sz="2700" u="sng">
              <a:latin typeface="Montserrat"/>
              <a:ea typeface="Montserrat"/>
              <a:cs typeface="Montserrat"/>
              <a:sym typeface="Montserrat"/>
            </a:endParaRPr>
          </a:p>
          <a:p>
            <a:pPr indent="0" lvl="0" marL="0" rtl="0" algn="l">
              <a:lnSpc>
                <a:spcPct val="115000"/>
              </a:lnSpc>
              <a:spcBef>
                <a:spcPts val="0"/>
              </a:spcBef>
              <a:spcAft>
                <a:spcPts val="0"/>
              </a:spcAft>
              <a:buNone/>
            </a:pPr>
            <a:r>
              <a:rPr lang="en-GB" sz="2700">
                <a:latin typeface="Montserrat"/>
                <a:ea typeface="Montserrat"/>
                <a:cs typeface="Montserrat"/>
                <a:sym typeface="Montserrat"/>
              </a:rPr>
              <a:t>Even though Henry was the Head of the Church of England, which was Protestant, Henry did not see himself as a Protestant and these reforms worried him. So in 1537, </a:t>
            </a:r>
            <a:r>
              <a:rPr i="1" lang="en-GB" sz="2700">
                <a:latin typeface="Montserrat"/>
                <a:ea typeface="Montserrat"/>
                <a:cs typeface="Montserrat"/>
                <a:sym typeface="Montserrat"/>
              </a:rPr>
              <a:t>The Bishops Book </a:t>
            </a:r>
            <a:r>
              <a:rPr lang="en-GB" sz="2700">
                <a:latin typeface="Montserrat"/>
                <a:ea typeface="Montserrat"/>
                <a:cs typeface="Montserrat"/>
                <a:sym typeface="Montserrat"/>
              </a:rPr>
              <a:t>was published in England. This acknowledged that the four sacraments which had been left out of the </a:t>
            </a:r>
            <a:r>
              <a:rPr i="1" lang="en-GB" sz="2700">
                <a:latin typeface="Montserrat"/>
                <a:ea typeface="Montserrat"/>
                <a:cs typeface="Montserrat"/>
                <a:sym typeface="Montserrat"/>
              </a:rPr>
              <a:t>Ten Articles </a:t>
            </a:r>
            <a:r>
              <a:rPr lang="en-GB" sz="2700">
                <a:latin typeface="Montserrat"/>
                <a:ea typeface="Montserrat"/>
                <a:cs typeface="Montserrat"/>
                <a:sym typeface="Montserrat"/>
              </a:rPr>
              <a:t>were valid but were less important than the other three Protestant sacraments.</a:t>
            </a:r>
            <a:endParaRPr sz="2700">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u="sng">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2800">
              <a:solidFill>
                <a:srgbClr val="3C4043"/>
              </a:solidFill>
              <a:highlight>
                <a:srgbClr val="FFFFFF"/>
              </a:highlight>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550">
              <a:latin typeface="Montserrat"/>
              <a:ea typeface="Montserrat"/>
              <a:cs typeface="Montserrat"/>
              <a:sym typeface="Montserrat"/>
            </a:endParaRPr>
          </a:p>
          <a:p>
            <a:pPr indent="0" lvl="0" marL="0" rtl="0" algn="l">
              <a:lnSpc>
                <a:spcPct val="115000"/>
              </a:lnSpc>
              <a:spcBef>
                <a:spcPts val="0"/>
              </a:spcBef>
              <a:spcAft>
                <a:spcPts val="0"/>
              </a:spcAft>
              <a:buNone/>
            </a:pPr>
            <a:r>
              <a:t/>
            </a:r>
            <a:endParaRPr sz="16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lnSpc>
                <a:spcPct val="115000"/>
              </a:lnSpc>
              <a:spcBef>
                <a:spcPts val="0"/>
              </a:spcBef>
              <a:spcAft>
                <a:spcPts val="0"/>
              </a:spcAft>
              <a:buNone/>
            </a:pPr>
            <a:r>
              <a:t/>
            </a:r>
            <a:endParaRPr sz="1800">
              <a:latin typeface="Montserrat"/>
              <a:ea typeface="Montserrat"/>
              <a:cs typeface="Montserrat"/>
              <a:sym typeface="Montserrat"/>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3"/>
          <p:cNvSpPr txBox="1"/>
          <p:nvPr/>
        </p:nvSpPr>
        <p:spPr>
          <a:xfrm>
            <a:off x="0" y="0"/>
            <a:ext cx="9144000" cy="441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GB" sz="2800" u="sng">
                <a:solidFill>
                  <a:schemeClr val="accent1"/>
                </a:solidFill>
                <a:latin typeface="Montserrat"/>
                <a:ea typeface="Montserrat"/>
                <a:cs typeface="Montserrat"/>
                <a:sym typeface="Montserrat"/>
              </a:rPr>
              <a:t>Glossary</a:t>
            </a:r>
            <a:r>
              <a:rPr b="1" lang="en-GB" sz="2800" u="sng">
                <a:solidFill>
                  <a:schemeClr val="accent1"/>
                </a:solidFill>
                <a:latin typeface="Montserrat"/>
                <a:ea typeface="Montserrat"/>
                <a:cs typeface="Montserrat"/>
                <a:sym typeface="Montserrat"/>
              </a:rPr>
              <a:t> </a:t>
            </a:r>
            <a:endParaRPr b="1" sz="2800" u="sng">
              <a:solidFill>
                <a:schemeClr val="accent1"/>
              </a:solidFill>
              <a:latin typeface="Montserrat"/>
              <a:ea typeface="Montserrat"/>
              <a:cs typeface="Montserrat"/>
              <a:sym typeface="Montserrat"/>
            </a:endParaRPr>
          </a:p>
          <a:p>
            <a:pPr indent="-406400" lvl="0" marL="457200" rtl="0" algn="l">
              <a:lnSpc>
                <a:spcPct val="115000"/>
              </a:lnSpc>
              <a:spcBef>
                <a:spcPts val="0"/>
              </a:spcBef>
              <a:spcAft>
                <a:spcPts val="0"/>
              </a:spcAft>
              <a:buClr>
                <a:schemeClr val="accent1"/>
              </a:buClr>
              <a:buSzPts val="2800"/>
              <a:buFont typeface="Montserrat"/>
              <a:buChar char="-"/>
            </a:pPr>
            <a:r>
              <a:rPr b="1" lang="en-GB" sz="2800">
                <a:solidFill>
                  <a:schemeClr val="accent1"/>
                </a:solidFill>
                <a:latin typeface="Montserrat"/>
                <a:ea typeface="Montserrat"/>
                <a:cs typeface="Montserrat"/>
                <a:sym typeface="Montserrat"/>
              </a:rPr>
              <a:t>Doctrines</a:t>
            </a:r>
            <a:r>
              <a:rPr lang="en-GB" sz="2800">
                <a:solidFill>
                  <a:schemeClr val="accent1"/>
                </a:solidFill>
                <a:latin typeface="Montserrat"/>
                <a:ea typeface="Montserrat"/>
                <a:cs typeface="Montserrat"/>
                <a:sym typeface="Montserrat"/>
              </a:rPr>
              <a:t>: </a:t>
            </a:r>
            <a:r>
              <a:rPr lang="en-GB" sz="2800">
                <a:latin typeface="Montserrat"/>
                <a:ea typeface="Montserrat"/>
                <a:cs typeface="Montserrat"/>
                <a:sym typeface="Montserrat"/>
              </a:rPr>
              <a:t>A belief or set of beliefs that are taught. </a:t>
            </a:r>
            <a:endParaRPr sz="2800">
              <a:latin typeface="Montserrat"/>
              <a:ea typeface="Montserrat"/>
              <a:cs typeface="Montserrat"/>
              <a:sym typeface="Montserrat"/>
            </a:endParaRPr>
          </a:p>
          <a:p>
            <a:pPr indent="-406400" lvl="0" marL="457200" rtl="0" algn="l">
              <a:lnSpc>
                <a:spcPct val="115000"/>
              </a:lnSpc>
              <a:spcBef>
                <a:spcPts val="0"/>
              </a:spcBef>
              <a:spcAft>
                <a:spcPts val="0"/>
              </a:spcAft>
              <a:buClr>
                <a:schemeClr val="accent1"/>
              </a:buClr>
              <a:buSzPts val="2800"/>
              <a:buFont typeface="Montserrat"/>
              <a:buChar char="-"/>
            </a:pPr>
            <a:r>
              <a:rPr b="1" lang="en-GB" sz="2800">
                <a:solidFill>
                  <a:schemeClr val="accent1"/>
                </a:solidFill>
                <a:latin typeface="Montserrat"/>
                <a:ea typeface="Montserrat"/>
                <a:cs typeface="Montserrat"/>
                <a:sym typeface="Montserrat"/>
              </a:rPr>
              <a:t>Ceremonies</a:t>
            </a:r>
            <a:r>
              <a:rPr lang="en-GB" sz="2800">
                <a:solidFill>
                  <a:schemeClr val="accent1"/>
                </a:solidFill>
                <a:latin typeface="Montserrat"/>
                <a:ea typeface="Montserrat"/>
                <a:cs typeface="Montserrat"/>
                <a:sym typeface="Montserrat"/>
              </a:rPr>
              <a:t>: </a:t>
            </a:r>
            <a:r>
              <a:rPr lang="en-GB" sz="2800">
                <a:latin typeface="Montserrat"/>
                <a:ea typeface="Montserrat"/>
                <a:cs typeface="Montserrat"/>
                <a:sym typeface="Montserrat"/>
              </a:rPr>
              <a:t>Formal acts that are performed on religious occasions. </a:t>
            </a:r>
            <a:r>
              <a:rPr lang="en-GB" sz="2800">
                <a:solidFill>
                  <a:schemeClr val="accent1"/>
                </a:solidFill>
                <a:latin typeface="Montserrat"/>
                <a:ea typeface="Montserrat"/>
                <a:cs typeface="Montserrat"/>
                <a:sym typeface="Montserrat"/>
              </a:rPr>
              <a:t> </a:t>
            </a:r>
            <a:endParaRPr sz="2800">
              <a:solidFill>
                <a:schemeClr val="accent1"/>
              </a:solidFill>
              <a:latin typeface="Montserrat"/>
              <a:ea typeface="Montserrat"/>
              <a:cs typeface="Montserrat"/>
              <a:sym typeface="Montserrat"/>
            </a:endParaRPr>
          </a:p>
          <a:p>
            <a:pPr indent="-406400" lvl="0" marL="457200" rtl="0" algn="l">
              <a:lnSpc>
                <a:spcPct val="115000"/>
              </a:lnSpc>
              <a:spcBef>
                <a:spcPts val="0"/>
              </a:spcBef>
              <a:spcAft>
                <a:spcPts val="0"/>
              </a:spcAft>
              <a:buClr>
                <a:schemeClr val="accent1"/>
              </a:buClr>
              <a:buSzPts val="2800"/>
              <a:buFont typeface="Montserrat"/>
              <a:buChar char="-"/>
            </a:pPr>
            <a:r>
              <a:rPr b="1" lang="en-GB" sz="2800">
                <a:solidFill>
                  <a:schemeClr val="accent1"/>
                </a:solidFill>
                <a:latin typeface="Montserrat"/>
                <a:ea typeface="Montserrat"/>
                <a:cs typeface="Montserrat"/>
                <a:sym typeface="Montserrat"/>
              </a:rPr>
              <a:t>Holy relics</a:t>
            </a:r>
            <a:r>
              <a:rPr lang="en-GB" sz="2800">
                <a:solidFill>
                  <a:schemeClr val="accent1"/>
                </a:solidFill>
                <a:latin typeface="Montserrat"/>
                <a:ea typeface="Montserrat"/>
                <a:cs typeface="Montserrat"/>
                <a:sym typeface="Montserrat"/>
              </a:rPr>
              <a:t>: </a:t>
            </a:r>
            <a:r>
              <a:rPr lang="en-GB" sz="2800">
                <a:latin typeface="Montserrat"/>
                <a:ea typeface="Montserrat"/>
                <a:cs typeface="Montserrat"/>
                <a:sym typeface="Montserrat"/>
              </a:rPr>
              <a:t>Objects that are believed to have belonged or been touched by saints. </a:t>
            </a:r>
            <a:endParaRPr sz="2800">
              <a:latin typeface="Montserrat"/>
              <a:ea typeface="Montserrat"/>
              <a:cs typeface="Montserrat"/>
              <a:sym typeface="Montserrat"/>
            </a:endParaRPr>
          </a:p>
          <a:p>
            <a:pPr indent="-406400" lvl="0" marL="457200" rtl="0" algn="l">
              <a:lnSpc>
                <a:spcPct val="115000"/>
              </a:lnSpc>
              <a:spcBef>
                <a:spcPts val="0"/>
              </a:spcBef>
              <a:spcAft>
                <a:spcPts val="0"/>
              </a:spcAft>
              <a:buClr>
                <a:schemeClr val="accent1"/>
              </a:buClr>
              <a:buSzPts val="2800"/>
              <a:buFont typeface="Montserrat"/>
              <a:buChar char="-"/>
            </a:pPr>
            <a:r>
              <a:rPr b="1" lang="en-GB" sz="2800">
                <a:solidFill>
                  <a:schemeClr val="accent1"/>
                </a:solidFill>
                <a:latin typeface="Montserrat"/>
                <a:ea typeface="Montserrat"/>
                <a:cs typeface="Montserrat"/>
                <a:sym typeface="Montserrat"/>
              </a:rPr>
              <a:t>Reforms</a:t>
            </a:r>
            <a:r>
              <a:rPr lang="en-GB" sz="2800">
                <a:solidFill>
                  <a:schemeClr val="accent1"/>
                </a:solidFill>
                <a:latin typeface="Montserrat"/>
                <a:ea typeface="Montserrat"/>
                <a:cs typeface="Montserrat"/>
                <a:sym typeface="Montserrat"/>
              </a:rPr>
              <a:t>: </a:t>
            </a:r>
            <a:r>
              <a:rPr lang="en-GB" sz="2800">
                <a:latin typeface="Montserrat"/>
                <a:ea typeface="Montserrat"/>
                <a:cs typeface="Montserrat"/>
                <a:sym typeface="Montserrat"/>
              </a:rPr>
              <a:t>Changes made to something. </a:t>
            </a:r>
            <a:endParaRPr sz="2800">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4"/>
          <p:cNvSpPr txBox="1"/>
          <p:nvPr>
            <p:ph type="title"/>
          </p:nvPr>
        </p:nvSpPr>
        <p:spPr>
          <a:xfrm>
            <a:off x="282550" y="232325"/>
            <a:ext cx="7336200" cy="41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400">
                <a:solidFill>
                  <a:srgbClr val="6AA84F"/>
                </a:solidFill>
              </a:rPr>
              <a:t>What changes occured after Henry broke with Rome?</a:t>
            </a:r>
            <a:endParaRPr b="1" sz="2400">
              <a:solidFill>
                <a:srgbClr val="6AA84F"/>
              </a:solidFill>
              <a:latin typeface="Montserrat"/>
              <a:ea typeface="Montserrat"/>
              <a:cs typeface="Montserrat"/>
              <a:sym typeface="Montserrat"/>
            </a:endParaRPr>
          </a:p>
        </p:txBody>
      </p:sp>
      <p:sp>
        <p:nvSpPr>
          <p:cNvPr id="169" name="Google Shape;169;p34"/>
          <p:cNvSpPr txBox="1"/>
          <p:nvPr>
            <p:ph idx="1" type="body"/>
          </p:nvPr>
        </p:nvSpPr>
        <p:spPr>
          <a:xfrm>
            <a:off x="333750" y="1242075"/>
            <a:ext cx="8476500" cy="3452400"/>
          </a:xfrm>
          <a:prstGeom prst="rect">
            <a:avLst/>
          </a:prstGeom>
        </p:spPr>
        <p:txBody>
          <a:bodyPr anchorCtr="0" anchor="t" bIns="0" lIns="0" spcFirstLastPara="1" rIns="0" wrap="square" tIns="0">
            <a:noAutofit/>
          </a:bodyPr>
          <a:lstStyle/>
          <a:p>
            <a:pPr indent="0" lvl="0" marL="228600" rtl="0" algn="l">
              <a:spcBef>
                <a:spcPts val="0"/>
              </a:spcBef>
              <a:spcAft>
                <a:spcPts val="0"/>
              </a:spcAft>
              <a:buNone/>
            </a:pPr>
            <a:r>
              <a:rPr b="1" lang="en-GB" sz="1700"/>
              <a:t>Comprehension </a:t>
            </a:r>
            <a:r>
              <a:rPr b="1" lang="en-GB" sz="1700">
                <a:latin typeface="Montserrat"/>
                <a:ea typeface="Montserrat"/>
                <a:cs typeface="Montserrat"/>
                <a:sym typeface="Montserrat"/>
              </a:rPr>
              <a:t>questions </a:t>
            </a:r>
            <a:endParaRPr b="1" sz="1700"/>
          </a:p>
          <a:p>
            <a:pPr indent="-222250" lvl="0" marL="228600" rtl="0" algn="l">
              <a:lnSpc>
                <a:spcPct val="100000"/>
              </a:lnSpc>
              <a:spcBef>
                <a:spcPts val="1000"/>
              </a:spcBef>
              <a:spcAft>
                <a:spcPts val="0"/>
              </a:spcAft>
              <a:buSzPts val="1700"/>
              <a:buAutoNum type="arabicPeriod"/>
            </a:pPr>
            <a:r>
              <a:rPr lang="en-GB" sz="1700"/>
              <a:t>Why were the </a:t>
            </a:r>
            <a:r>
              <a:rPr i="1" lang="en-GB" sz="1700"/>
              <a:t>Ten Articles </a:t>
            </a:r>
            <a:r>
              <a:rPr lang="en-GB" sz="1700"/>
              <a:t>written in 1536? </a:t>
            </a:r>
            <a:endParaRPr sz="1700"/>
          </a:p>
          <a:p>
            <a:pPr indent="0" lvl="0" marL="228600" rtl="0" algn="l">
              <a:lnSpc>
                <a:spcPct val="100000"/>
              </a:lnSpc>
              <a:spcBef>
                <a:spcPts val="0"/>
              </a:spcBef>
              <a:spcAft>
                <a:spcPts val="0"/>
              </a:spcAft>
              <a:buNone/>
            </a:pPr>
            <a:r>
              <a:rPr lang="en-GB" sz="1700"/>
              <a:t> </a:t>
            </a:r>
            <a:endParaRPr sz="1700"/>
          </a:p>
          <a:p>
            <a:pPr indent="-222250" lvl="0" marL="228600" rtl="0" algn="l">
              <a:lnSpc>
                <a:spcPct val="100000"/>
              </a:lnSpc>
              <a:spcBef>
                <a:spcPts val="0"/>
              </a:spcBef>
              <a:spcAft>
                <a:spcPts val="0"/>
              </a:spcAft>
              <a:buSzPts val="1700"/>
              <a:buAutoNum type="arabicPeriod"/>
            </a:pPr>
            <a:r>
              <a:rPr lang="en-GB" sz="1700"/>
              <a:t>How might the </a:t>
            </a:r>
            <a:r>
              <a:rPr i="1" lang="en-GB" sz="1700"/>
              <a:t>Ten Articles </a:t>
            </a:r>
            <a:r>
              <a:rPr lang="en-GB" sz="1700"/>
              <a:t>upset Catholics at the time? </a:t>
            </a:r>
            <a:endParaRPr sz="1700"/>
          </a:p>
          <a:p>
            <a:pPr indent="0" lvl="0" marL="228600" rtl="0" algn="l">
              <a:lnSpc>
                <a:spcPct val="100000"/>
              </a:lnSpc>
              <a:spcBef>
                <a:spcPts val="0"/>
              </a:spcBef>
              <a:spcAft>
                <a:spcPts val="0"/>
              </a:spcAft>
              <a:buNone/>
            </a:pPr>
            <a:r>
              <a:t/>
            </a:r>
            <a:endParaRPr sz="1700"/>
          </a:p>
          <a:p>
            <a:pPr indent="-222250" lvl="0" marL="228600" rtl="0" algn="l">
              <a:lnSpc>
                <a:spcPct val="100000"/>
              </a:lnSpc>
              <a:spcBef>
                <a:spcPts val="0"/>
              </a:spcBef>
              <a:spcAft>
                <a:spcPts val="0"/>
              </a:spcAft>
              <a:buSzPts val="1700"/>
              <a:buAutoNum type="arabicPeriod"/>
            </a:pPr>
            <a:r>
              <a:rPr lang="en-GB" sz="1700"/>
              <a:t>List two religious reforms that were made to the Church. </a:t>
            </a:r>
            <a:endParaRPr i="1" sz="1700"/>
          </a:p>
          <a:p>
            <a:pPr indent="0" lvl="0" marL="0" rtl="0" algn="l">
              <a:lnSpc>
                <a:spcPct val="100000"/>
              </a:lnSpc>
              <a:spcBef>
                <a:spcPts val="0"/>
              </a:spcBef>
              <a:spcAft>
                <a:spcPts val="0"/>
              </a:spcAft>
              <a:buNone/>
            </a:pPr>
            <a:r>
              <a:t/>
            </a:r>
            <a:endParaRPr sz="1700"/>
          </a:p>
          <a:p>
            <a:pPr indent="-222250" lvl="0" marL="228600" rtl="0" algn="l">
              <a:lnSpc>
                <a:spcPct val="100000"/>
              </a:lnSpc>
              <a:spcBef>
                <a:spcPts val="0"/>
              </a:spcBef>
              <a:spcAft>
                <a:spcPts val="0"/>
              </a:spcAft>
              <a:buSzPts val="1700"/>
              <a:buAutoNum type="arabicPeriod"/>
            </a:pPr>
            <a:r>
              <a:rPr lang="en-GB" sz="1700"/>
              <a:t>How was </a:t>
            </a:r>
            <a:r>
              <a:rPr i="1" lang="en-GB" sz="1700"/>
              <a:t>The Bishops Book </a:t>
            </a:r>
            <a:r>
              <a:rPr lang="en-GB" sz="1700"/>
              <a:t>different from the </a:t>
            </a:r>
            <a:r>
              <a:rPr i="1" lang="en-GB" sz="1700"/>
              <a:t>Ten Articles? </a:t>
            </a:r>
            <a:endParaRPr i="1" sz="1700"/>
          </a:p>
          <a:p>
            <a:pPr indent="0" lvl="0" marL="228600" rtl="0" algn="l">
              <a:lnSpc>
                <a:spcPct val="100000"/>
              </a:lnSpc>
              <a:spcBef>
                <a:spcPts val="0"/>
              </a:spcBef>
              <a:spcAft>
                <a:spcPts val="0"/>
              </a:spcAft>
              <a:buNone/>
            </a:pPr>
            <a:r>
              <a:t/>
            </a:r>
            <a:endParaRPr i="1" sz="1700"/>
          </a:p>
          <a:p>
            <a:pPr indent="0" lvl="0" marL="0" rtl="0" algn="l">
              <a:lnSpc>
                <a:spcPct val="100000"/>
              </a:lnSpc>
              <a:spcBef>
                <a:spcPts val="0"/>
              </a:spcBef>
              <a:spcAft>
                <a:spcPts val="0"/>
              </a:spcAft>
              <a:buNone/>
            </a:pPr>
            <a:r>
              <a:t/>
            </a:r>
            <a:endParaRPr sz="1700"/>
          </a:p>
        </p:txBody>
      </p:sp>
      <p:grpSp>
        <p:nvGrpSpPr>
          <p:cNvPr id="170" name="Google Shape;170;p34"/>
          <p:cNvGrpSpPr/>
          <p:nvPr/>
        </p:nvGrpSpPr>
        <p:grpSpPr>
          <a:xfrm>
            <a:off x="8052100" y="126975"/>
            <a:ext cx="966600" cy="1115100"/>
            <a:chOff x="16630175" y="332500"/>
            <a:chExt cx="966600" cy="1115100"/>
          </a:xfrm>
        </p:grpSpPr>
        <p:sp>
          <p:nvSpPr>
            <p:cNvPr id="171" name="Google Shape;171;p34"/>
            <p:cNvSpPr/>
            <p:nvPr/>
          </p:nvSpPr>
          <p:spPr>
            <a:xfrm>
              <a:off x="16630175" y="332500"/>
              <a:ext cx="966600" cy="1115100"/>
            </a:xfrm>
            <a:prstGeom prst="rect">
              <a:avLst/>
            </a:prstGeom>
            <a:solidFill>
              <a:srgbClr val="008237"/>
            </a:solidFill>
            <a:ln cap="flat" cmpd="sng" w="9525">
              <a:solidFill>
                <a:srgbClr val="4343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A picture containing table&#10;&#10;Description automatically generated" id="172" name="Google Shape;172;p34"/>
            <p:cNvPicPr preferRelativeResize="0"/>
            <p:nvPr/>
          </p:nvPicPr>
          <p:blipFill rotWithShape="1">
            <a:blip r:embed="rId3">
              <a:alphaModFix/>
            </a:blip>
            <a:srcRect b="28861" l="0" r="0" t="0"/>
            <a:stretch/>
          </p:blipFill>
          <p:spPr>
            <a:xfrm>
              <a:off x="16755038" y="438975"/>
              <a:ext cx="716875" cy="902151"/>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