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  <p:embeddedFont>
      <p:font typeface="Quicksand"/>
      <p:regular r:id="rId24"/>
      <p:bold r:id="rId25"/>
    </p:embeddedFont>
    <p:embeddedFont>
      <p:font typeface="Roboto Mon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1F675C5-65D4-4B50-849F-870E14A26638}">
  <a:tblStyle styleId="{81F675C5-65D4-4B50-849F-870E14A2663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E50C2FDC-209D-4A9E-937B-4DBB97BDD93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22" Type="http://schemas.openxmlformats.org/officeDocument/2006/relationships/font" Target="fonts/MontserratMedium-italic.fntdata"/><Relationship Id="rId21" Type="http://schemas.openxmlformats.org/officeDocument/2006/relationships/font" Target="fonts/MontserratMedium-bold.fntdata"/><Relationship Id="rId24" Type="http://schemas.openxmlformats.org/officeDocument/2006/relationships/font" Target="fonts/Quicksan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-regular.fntdata"/><Relationship Id="rId25" Type="http://schemas.openxmlformats.org/officeDocument/2006/relationships/font" Target="fonts/Quicksand-bold.fntdata"/><Relationship Id="rId28" Type="http://schemas.openxmlformats.org/officeDocument/2006/relationships/font" Target="fonts/RobotoMono-italic.fntdata"/><Relationship Id="rId27" Type="http://schemas.openxmlformats.org/officeDocument/2006/relationships/font" Target="fonts/RobotoMon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Mon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dd52498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dd52498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8d766586c1_1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8d766586c1_1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d766586c1_1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d766586c1_1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dd5249808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dd5249808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dd5249808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dd524980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9dd524980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9dd524980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oaknat.uk/comp-html-l5-star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oaknat.uk/comp-css-colors" TargetMode="External"/><Relationship Id="rId4" Type="http://schemas.openxmlformats.org/officeDocument/2006/relationships/hyperlink" Target="http://oaknat.uk/comp-css-websafe-font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oaknat.uk/comp-css-bord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repl.it/@NCCE/KS4-HTML-Lesson-5-DIV-and-ID-activity-Oak#index.ht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5: DIVs and Classes </a:t>
            </a:r>
            <a:br>
              <a:rPr lang="en-GB">
                <a:solidFill>
                  <a:srgbClr val="4B3241"/>
                </a:solidFill>
              </a:rPr>
            </a:b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KS4 HTML and CSS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Ben Garside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4" name="Google Shape;84;p14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1 - DIVs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91" name="Google Shape;91;p15"/>
          <p:cNvSpPr txBox="1"/>
          <p:nvPr>
            <p:ph idx="1" type="body"/>
          </p:nvPr>
        </p:nvSpPr>
        <p:spPr>
          <a:xfrm>
            <a:off x="918000" y="1911875"/>
            <a:ext cx="16178400" cy="245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00"/>
              <a:t>Click on the following link and explore the files (</a:t>
            </a:r>
            <a:r>
              <a:rPr lang="en-GB" sz="3300">
                <a:latin typeface="Roboto Mono"/>
                <a:ea typeface="Roboto Mono"/>
                <a:cs typeface="Roboto Mono"/>
                <a:sym typeface="Roboto Mono"/>
              </a:rPr>
              <a:t>index.html</a:t>
            </a:r>
            <a:r>
              <a:rPr lang="en-GB" sz="3300"/>
              <a:t> and </a:t>
            </a:r>
            <a:r>
              <a:rPr lang="en-GB" sz="3300">
                <a:latin typeface="Roboto Mono"/>
                <a:ea typeface="Roboto Mono"/>
                <a:cs typeface="Roboto Mono"/>
                <a:sym typeface="Roboto Mono"/>
              </a:rPr>
              <a:t>style.css</a:t>
            </a:r>
            <a:r>
              <a:rPr lang="en-GB" sz="3300"/>
              <a:t>) to help answer the questions below:</a:t>
            </a:r>
            <a:endParaRPr sz="33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300" u="sng">
                <a:hlinkClick r:id="rId3"/>
              </a:rPr>
              <a:t>oaknat.uk/comp-html-l5-start</a:t>
            </a:r>
            <a:endParaRPr sz="33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3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/>
          </a:p>
        </p:txBody>
      </p:sp>
      <p:graphicFrame>
        <p:nvGraphicFramePr>
          <p:cNvPr id="92" name="Google Shape;92;p15"/>
          <p:cNvGraphicFramePr/>
          <p:nvPr/>
        </p:nvGraphicFramePr>
        <p:xfrm>
          <a:off x="815700" y="4180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{81F675C5-65D4-4B50-849F-870E14A26638}</a:tableStyleId>
              </a:tblPr>
              <a:tblGrid>
                <a:gridCol w="5554500"/>
                <a:gridCol w="10828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Where can you see the word “favourite” used other than inside the headings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Go to</a:t>
                      </a:r>
                      <a:r>
                        <a:rPr lang="en-GB" sz="2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 style.css 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and change the value of the </a:t>
                      </a:r>
                      <a:r>
                        <a:rPr lang="en-GB" sz="2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background-color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property to “</a:t>
                      </a:r>
                      <a:r>
                        <a:rPr lang="en-GB" sz="23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red</a:t>
                      </a: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”. 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Run your code and describe what has happens to which parts of the page.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3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Why do you think DIVs are and what impact do you think they have had to the appearance to the site?</a:t>
                      </a:r>
                      <a:endParaRPr sz="23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solidFill>
                      <a:srgbClr val="F3F3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– CSS cheat sheet 1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99" name="Google Shape;99;p16"/>
          <p:cNvGraphicFramePr/>
          <p:nvPr/>
        </p:nvGraphicFramePr>
        <p:xfrm>
          <a:off x="99987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{E50C2FDC-209D-4A9E-937B-4DBB97BDD935}</a:tableStyleId>
              </a:tblPr>
              <a:tblGrid>
                <a:gridCol w="4620300"/>
                <a:gridCol w="100026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CSS property</a:t>
                      </a:r>
                      <a:endParaRPr sz="3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example</a:t>
                      </a:r>
                      <a:endParaRPr sz="3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background-color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green; red; blue; black; yellow; white; LightBlue; LightCoral; LightGreen; LightPink; LightGrey; 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u="sng">
                          <a:solidFill>
                            <a:srgbClr val="43434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oaknat.uk/comp-css-colors</a:t>
                      </a:r>
                      <a:endParaRPr sz="2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color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Quicksand"/>
                          <a:ea typeface="Quicksand"/>
                          <a:cs typeface="Quicksand"/>
                          <a:sym typeface="Quicksand"/>
                        </a:rPr>
                        <a:t>(as above)</a:t>
                      </a:r>
                      <a:endParaRPr sz="30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text-align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left; right; center;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font-family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Arial; Helvetica; Times New Roman; Verdana;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700" u="sng">
                          <a:solidFill>
                            <a:srgbClr val="434343"/>
                          </a:solidFill>
                          <a:latin typeface="Quicksand"/>
                          <a:ea typeface="Quicksand"/>
                          <a:cs typeface="Quicksand"/>
                          <a:sym typeface="Quicksand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oaknat.uk/comp-css-websafe-fonts</a:t>
                      </a:r>
                      <a:endParaRPr sz="2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font-size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20px;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1 – CSS cheat sheet 2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graphicFrame>
        <p:nvGraphicFramePr>
          <p:cNvPr id="106" name="Google Shape;106;p17"/>
          <p:cNvGraphicFramePr/>
          <p:nvPr/>
        </p:nvGraphicFramePr>
        <p:xfrm>
          <a:off x="999875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{E50C2FDC-209D-4A9E-937B-4DBB97BDD935}</a:tableStyleId>
              </a:tblPr>
              <a:tblGrid>
                <a:gridCol w="4620300"/>
                <a:gridCol w="10002675"/>
              </a:tblGrid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CSS property</a:t>
                      </a:r>
                      <a:endParaRPr sz="3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Value example</a:t>
                      </a:r>
                      <a:endParaRPr sz="30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>
                    <a:solidFill>
                      <a:schemeClr val="dk2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height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100px;</a:t>
                      </a:r>
                      <a:endParaRPr sz="2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width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100px;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Margin </a:t>
                      </a: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(the space outside the box; this affects all margins – if you want specific ones, choose margin-top, margin-bottom, margin-left, or margin-right instead)</a:t>
                      </a:r>
                      <a:endParaRPr sz="22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10px;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Padding </a:t>
                      </a:r>
                      <a:r>
                        <a:rPr lang="en-GB" sz="22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(the space inside the box)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10px;</a:t>
                      </a:r>
                      <a:endParaRPr sz="2700">
                        <a:latin typeface="Quicksand"/>
                        <a:ea typeface="Quicksand"/>
                        <a:cs typeface="Quicksand"/>
                        <a:sym typeface="Quicksand"/>
                      </a:endParaRPr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Border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u="sng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oaknat.uk/comp-css-border</a:t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latin typeface="Roboto Mono"/>
                          <a:ea typeface="Roboto Mono"/>
                          <a:cs typeface="Roboto Mono"/>
                          <a:sym typeface="Roboto Mono"/>
                        </a:rPr>
                        <a:t>1px solid black;</a:t>
                      </a:r>
                      <a:endParaRPr sz="3000">
                        <a:latin typeface="Roboto Mono"/>
                        <a:ea typeface="Roboto Mono"/>
                        <a:cs typeface="Roboto Mono"/>
                        <a:sym typeface="Roboto Mono"/>
                      </a:endParaRPr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 txBox="1"/>
          <p:nvPr>
            <p:ph type="title"/>
          </p:nvPr>
        </p:nvSpPr>
        <p:spPr>
          <a:xfrm>
            <a:off x="917950" y="890050"/>
            <a:ext cx="8813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2 – DIVs and Inner DIVs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2" name="Google Shape;112;p18"/>
          <p:cNvSpPr txBox="1"/>
          <p:nvPr>
            <p:ph idx="1" type="body"/>
          </p:nvPr>
        </p:nvSpPr>
        <p:spPr>
          <a:xfrm>
            <a:off x="917950" y="2306425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Go to the following repl.it and complete the tasks below: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 u="sng">
                <a:solidFill>
                  <a:schemeClr val="hlink"/>
                </a:solidFill>
                <a:hlinkClick r:id="rId3"/>
              </a:rPr>
              <a:t>https://repl.it/@NCCE/KS4-HTML-Lesson-5-DIV-and-ID-activity-Oak#index.html</a:t>
            </a:r>
            <a:endParaRPr sz="2800"/>
          </a:p>
          <a:p>
            <a:pPr indent="-406400" lvl="0" marL="457200" rtl="0" algn="l">
              <a:spcBef>
                <a:spcPts val="200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Go to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style.css</a:t>
            </a:r>
            <a:r>
              <a:rPr lang="en-GB" sz="2800"/>
              <a:t> and add the code on the right hand side (run your code to see what has happened)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Go to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index.html</a:t>
            </a:r>
            <a:r>
              <a:rPr lang="en-GB" sz="2800"/>
              <a:t> and add another </a:t>
            </a:r>
            <a:r>
              <a:rPr lang="en-GB" sz="2800">
                <a:latin typeface="Roboto Mono"/>
                <a:ea typeface="Roboto Mono"/>
                <a:cs typeface="Roboto Mono"/>
                <a:sym typeface="Roboto Mono"/>
              </a:rPr>
              <a:t>DIV</a:t>
            </a:r>
            <a:r>
              <a:rPr lang="en-GB" sz="2800"/>
              <a:t> to create the same effect on for “My favourite artists”</a:t>
            </a:r>
            <a:endParaRPr sz="2800"/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2800"/>
              <a:t>Use your cheat sheet to make the subheadings align to the centre.</a:t>
            </a:r>
            <a:endParaRPr sz="28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0291150" y="2306425"/>
            <a:ext cx="70788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.subheading{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background-color: rgb(229, 230, 215);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color: black;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border: 2px solid black;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margin: 5px;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padding:10px;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3500">
                <a:latin typeface="Roboto Mono"/>
                <a:ea typeface="Roboto Mono"/>
                <a:cs typeface="Roboto Mono"/>
                <a:sym typeface="Roboto Mono"/>
              </a:rPr>
              <a:t>}</a:t>
            </a:r>
            <a:endParaRPr sz="35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917950" y="890050"/>
            <a:ext cx="127737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Task 3 - Adding DIV tags to your Laser tag website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Reopen your laser tag website on repl.it and apply DIV tags so that you can achieve different styles for the sections, heading and subheadings on your pages.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You should aim to achieve a similar appearance across all pages. </a:t>
            </a:r>
            <a:endParaRPr sz="3100"/>
          </a:p>
          <a:p>
            <a:pPr indent="-425450" lvl="0" marL="457200" rtl="0" algn="l">
              <a:spcBef>
                <a:spcPts val="0"/>
              </a:spcBef>
              <a:spcAft>
                <a:spcPts val="0"/>
              </a:spcAft>
              <a:buSzPts val="3100"/>
              <a:buChar char="●"/>
            </a:pPr>
            <a:r>
              <a:rPr lang="en-GB" sz="3100"/>
              <a:t>Use the previous activity and the cheat sheet from task 1 to help you</a:t>
            </a:r>
            <a:endParaRPr sz="31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45720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1025" y="2252075"/>
            <a:ext cx="5943551" cy="7018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