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49053B-4FF1-451A-A999-C3E1C4EA7DD4}">
  <a:tblStyle styleId="{8549053B-4FF1-451A-A999-C3E1C4EA7DD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ontserrat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4" name="Google Shape;14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0" name="Google Shape;20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3" name="Google Shape;23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Downloadable resource -</a:t>
            </a:r>
            <a:endParaRPr sz="60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Sol</a:t>
            </a:r>
            <a:r>
              <a:rPr b="1" lang="en-GB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ving</a:t>
            </a:r>
            <a:r>
              <a:rPr b="1" i="0" lang="en-GB" sz="60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simultaneous equation algebraically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36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b="0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Ms Bridgett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6" name="Google Shape;36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7" name="Google Shape;37;p8"/>
          <p:cNvSpPr txBox="1"/>
          <p:nvPr/>
        </p:nvSpPr>
        <p:spPr>
          <a:xfrm>
            <a:off x="793357" y="1934487"/>
            <a:ext cx="6585600" cy="6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each table, the symbol represents a number.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sum of each row is given.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value of the symbols.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is easier and which is more difficult? Can you explain why?</a:t>
            </a:r>
            <a:endParaRPr/>
          </a:p>
        </p:txBody>
      </p:sp>
      <p:graphicFrame>
        <p:nvGraphicFramePr>
          <p:cNvPr id="38" name="Google Shape;38;p8"/>
          <p:cNvGraphicFramePr/>
          <p:nvPr/>
        </p:nvGraphicFramePr>
        <p:xfrm>
          <a:off x="8806025" y="17250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{8549053B-4FF1-451A-A999-C3E1C4EA7DD4}</a:tableStyleId>
              </a:tblPr>
              <a:tblGrid>
                <a:gridCol w="994975"/>
                <a:gridCol w="994975"/>
                <a:gridCol w="994975"/>
                <a:gridCol w="994975"/>
              </a:tblGrid>
              <a:tr h="91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1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1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39" name="Google Shape;39;p8"/>
          <p:cNvGraphicFramePr/>
          <p:nvPr/>
        </p:nvGraphicFramePr>
        <p:xfrm>
          <a:off x="8821701" y="53146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{8549053B-4FF1-451A-A999-C3E1C4EA7DD4}</a:tableStyleId>
              </a:tblPr>
              <a:tblGrid>
                <a:gridCol w="994975"/>
                <a:gridCol w="994975"/>
                <a:gridCol w="994975"/>
                <a:gridCol w="994975"/>
              </a:tblGrid>
              <a:tr h="91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1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1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pSp>
        <p:nvGrpSpPr>
          <p:cNvPr id="40" name="Google Shape;40;p8"/>
          <p:cNvGrpSpPr/>
          <p:nvPr/>
        </p:nvGrpSpPr>
        <p:grpSpPr>
          <a:xfrm>
            <a:off x="8807116" y="1725073"/>
            <a:ext cx="3064409" cy="2733333"/>
            <a:chOff x="8517992" y="948331"/>
            <a:chExt cx="3064409" cy="2733333"/>
          </a:xfrm>
        </p:grpSpPr>
        <p:pic>
          <p:nvPicPr>
            <p:cNvPr descr="Acorn" id="41" name="Google Shape;41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538047" y="967995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corn" id="42" name="Google Shape;42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592451" y="948331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corn" id="43" name="Google Shape;43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668001" y="1014505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corn" id="44" name="Google Shape;44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593463" y="1890884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corn" id="45" name="Google Shape;45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535575" y="2767264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rplane" id="46" name="Google Shape;46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554170" y="1812679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rplane" id="47" name="Google Shape;47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8517992" y="2742039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rplane" id="48" name="Google Shape;48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0520158" y="2742039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nt" id="49" name="Google Shape;49;p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0587426" y="1774659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Ant" id="50" name="Google Shape;5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876550" y="6234307"/>
            <a:ext cx="914400" cy="91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1" name="Google Shape;51;p8"/>
          <p:cNvGrpSpPr/>
          <p:nvPr/>
        </p:nvGrpSpPr>
        <p:grpSpPr>
          <a:xfrm>
            <a:off x="8853052" y="5319907"/>
            <a:ext cx="3002798" cy="2735560"/>
            <a:chOff x="9847663" y="4474826"/>
            <a:chExt cx="3002798" cy="2735560"/>
          </a:xfrm>
        </p:grpSpPr>
        <p:pic>
          <p:nvPicPr>
            <p:cNvPr descr="Acorn" id="52" name="Google Shape;52;p8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9847663" y="4490708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corn" id="53" name="Google Shape;53;p8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0891862" y="5420068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corn" id="54" name="Google Shape;54;p8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1806262" y="6288506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nt" id="55" name="Google Shape;55;p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912563" y="5420068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nt" id="56" name="Google Shape;56;p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896887" y="6295986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7" name="Google Shape;57;p8"/>
            <p:cNvGrpSpPr/>
            <p:nvPr/>
          </p:nvGrpSpPr>
          <p:grpSpPr>
            <a:xfrm>
              <a:off x="10891862" y="4474826"/>
              <a:ext cx="1958599" cy="930282"/>
              <a:chOff x="10891862" y="4474826"/>
              <a:chExt cx="1958599" cy="930282"/>
            </a:xfrm>
          </p:grpSpPr>
          <p:pic>
            <p:nvPicPr>
              <p:cNvPr descr="Acorn" id="58" name="Google Shape;58;p8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10891862" y="447482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Ant" id="59" name="Google Shape;59;p8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11936061" y="4490708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Airplane" id="60" name="Google Shape;60;p8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0876186" y="6295986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Google Shape;65;p9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6" name="Google Shape;66;p9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7" name="Google Shape;67;p9"/>
          <p:cNvSpPr txBox="1"/>
          <p:nvPr/>
        </p:nvSpPr>
        <p:spPr>
          <a:xfrm>
            <a:off x="9532370" y="760805"/>
            <a:ext cx="87300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write and solve this using algebra?</a:t>
            </a:r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664585" y="6702260"/>
            <a:ext cx="8893328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method do you prefer?</a:t>
            </a:r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617398" y="7521783"/>
            <a:ext cx="7882365" cy="116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think of a situation where the algebra might be a better method to use?</a:t>
            </a:r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9510272" y="1514140"/>
            <a:ext cx="8231400" cy="11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Let p=the cost of a pen and let q=the cost of a ruler.</a:t>
            </a:r>
            <a:endParaRPr/>
          </a:p>
        </p:txBody>
      </p:sp>
      <p:pic>
        <p:nvPicPr>
          <p:cNvPr id="71" name="Google Shape;7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325" y="1932200"/>
            <a:ext cx="8730075" cy="421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Google Shape;76;p10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7" name="Google Shape;77;p10"/>
          <p:cNvSpPr/>
          <p:nvPr/>
        </p:nvSpPr>
        <p:spPr>
          <a:xfrm>
            <a:off x="5103434" y="3440644"/>
            <a:ext cx="3600000" cy="2160000"/>
          </a:xfrm>
          <a:prstGeom prst="roundRect">
            <a:avLst>
              <a:gd fmla="val 16667" name="adj"/>
            </a:avLst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9144000" y="3440644"/>
            <a:ext cx="3600000" cy="2160000"/>
          </a:xfrm>
          <a:prstGeom prst="roundRect">
            <a:avLst>
              <a:gd fmla="val 16667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5103434" y="5815446"/>
            <a:ext cx="3600000" cy="2160000"/>
          </a:xfrm>
          <a:prstGeom prst="roundRect">
            <a:avLst>
              <a:gd fmla="val 16667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9144000" y="5815446"/>
            <a:ext cx="3600000" cy="2160000"/>
          </a:xfrm>
          <a:prstGeom prst="roundRect">
            <a:avLst>
              <a:gd fmla="val 16667" name="adj"/>
            </a:avLst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912236" y="1558637"/>
            <a:ext cx="9439800" cy="14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Solve the pairs of simultaneous equations.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Check your solutions using substitution.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1"/>
          <p:cNvGrpSpPr/>
          <p:nvPr/>
        </p:nvGrpSpPr>
        <p:grpSpPr>
          <a:xfrm>
            <a:off x="4024744" y="1551267"/>
            <a:ext cx="7938656" cy="1444778"/>
            <a:chOff x="5112326" y="2265218"/>
            <a:chExt cx="7938656" cy="1444778"/>
          </a:xfrm>
        </p:grpSpPr>
        <p:sp>
          <p:nvSpPr>
            <p:cNvPr id="87" name="Google Shape;87;p11"/>
            <p:cNvSpPr txBox="1"/>
            <p:nvPr/>
          </p:nvSpPr>
          <p:spPr>
            <a:xfrm>
              <a:off x="5112327" y="2265218"/>
              <a:ext cx="7938655" cy="90896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8" name="Google Shape;88;p11"/>
            <p:cNvSpPr txBox="1"/>
            <p:nvPr/>
          </p:nvSpPr>
          <p:spPr>
            <a:xfrm>
              <a:off x="5112326" y="2801029"/>
              <a:ext cx="7938655" cy="90896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grpSp>
          <p:nvGrpSpPr>
            <p:cNvPr id="89" name="Google Shape;89;p11"/>
            <p:cNvGrpSpPr/>
            <p:nvPr/>
          </p:nvGrpSpPr>
          <p:grpSpPr>
            <a:xfrm>
              <a:off x="7938655" y="2410691"/>
              <a:ext cx="2265220" cy="1001397"/>
              <a:chOff x="7938655" y="2410691"/>
              <a:chExt cx="2265220" cy="1001397"/>
            </a:xfrm>
          </p:grpSpPr>
          <p:sp>
            <p:nvSpPr>
              <p:cNvPr id="90" name="Google Shape;90;p11"/>
              <p:cNvSpPr/>
              <p:nvPr/>
            </p:nvSpPr>
            <p:spPr>
              <a:xfrm>
                <a:off x="7938655" y="2973905"/>
                <a:ext cx="436418" cy="400559"/>
              </a:xfrm>
              <a:prstGeom prst="rect">
                <a:avLst/>
              </a:prstGeom>
              <a:noFill/>
              <a:ln cap="flat" cmpd="sng" w="25400">
                <a:solidFill>
                  <a:srgbClr val="005E2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1" name="Google Shape;91;p11"/>
              <p:cNvSpPr/>
              <p:nvPr/>
            </p:nvSpPr>
            <p:spPr>
              <a:xfrm>
                <a:off x="9767457" y="2410691"/>
                <a:ext cx="436418" cy="400559"/>
              </a:xfrm>
              <a:prstGeom prst="rect">
                <a:avLst/>
              </a:prstGeom>
              <a:noFill/>
              <a:ln cap="flat" cmpd="sng" w="25400">
                <a:solidFill>
                  <a:srgbClr val="005E2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2" name="Google Shape;92;p11"/>
              <p:cNvSpPr/>
              <p:nvPr/>
            </p:nvSpPr>
            <p:spPr>
              <a:xfrm>
                <a:off x="9767457" y="3011529"/>
                <a:ext cx="436418" cy="400559"/>
              </a:xfrm>
              <a:prstGeom prst="rect">
                <a:avLst/>
              </a:prstGeom>
              <a:noFill/>
              <a:ln cap="flat" cmpd="sng" w="25400">
                <a:solidFill>
                  <a:srgbClr val="005E2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sp>
        <p:nvSpPr>
          <p:cNvPr id="93" name="Google Shape;93;p11"/>
          <p:cNvSpPr txBox="1"/>
          <p:nvPr/>
        </p:nvSpPr>
        <p:spPr>
          <a:xfrm>
            <a:off x="813954" y="3263747"/>
            <a:ext cx="147240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Place 1, 2 and 3 into the boxes to create a pair of simultaneous equations.</a:t>
            </a:r>
            <a:endParaRPr/>
          </a:p>
        </p:txBody>
      </p:sp>
      <p:sp>
        <p:nvSpPr>
          <p:cNvPr id="94" name="Google Shape;94;p11"/>
          <p:cNvSpPr txBox="1"/>
          <p:nvPr/>
        </p:nvSpPr>
        <p:spPr>
          <a:xfrm>
            <a:off x="962892" y="4277139"/>
            <a:ext cx="71904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example:</a:t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813954" y="5845514"/>
            <a:ext cx="17051400" cy="30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pairs of equations are there?</a:t>
            </a:r>
            <a:endParaRPr/>
          </a:p>
          <a:p>
            <a:pPr indent="-457200" lvl="0" marL="4572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pairs of solutions are there? Are they all possible to solve? Can you explain why?</a:t>
            </a:r>
            <a:endParaRPr/>
          </a:p>
          <a:p>
            <a:pPr indent="-457200" lvl="0" marL="4572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solutions are integers and which aren’t? </a:t>
            </a:r>
            <a:endParaRPr/>
          </a:p>
          <a:p>
            <a:pPr indent="-457200" lvl="0" marL="4572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else do you notice?</a:t>
            </a: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6261012" y="4432236"/>
            <a:ext cx="3466200" cy="10773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