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10287000" cx="18288000"/>
  <p:notesSz cx="6858000" cy="9144000"/>
  <p:embeddedFontLst>
    <p:embeddedFont>
      <p:font typeface="Montserrat SemiBold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Montserrat Medium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984">
          <p15:clr>
            <a:srgbClr val="9AA0A6"/>
          </p15:clr>
        </p15:guide>
        <p15:guide id="2" orient="horz" pos="487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3649126-3AE7-452E-8A66-095F53D63FC9}">
  <a:tblStyle styleId="{F3649126-3AE7-452E-8A66-095F53D63FC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3DE8025A-6111-477C-AE9E-1889C8961418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984" orient="horz"/>
        <p:guide pos="487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.fntdata"/><Relationship Id="rId22" Type="http://schemas.openxmlformats.org/officeDocument/2006/relationships/font" Target="fonts/MontserratSemiBold-boldItalic.fntdata"/><Relationship Id="rId21" Type="http://schemas.openxmlformats.org/officeDocument/2006/relationships/font" Target="fonts/MontserratSemiBold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MontserratMedium-bold.fntdata"/><Relationship Id="rId27" Type="http://schemas.openxmlformats.org/officeDocument/2006/relationships/font" Target="fonts/MontserratMedium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Medium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MontserratMedium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MontserratSemiBold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There turn.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There turn.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7" name="Google Shape;67;p11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1" name="Google Shape;71;p12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4B3241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2" name="Google Shape;72;p12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" name="Google Shape;31;p6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" name="Google Shape;38;p8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48" name="Google Shape;48;p9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2" name="Google Shape;52;p9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</a:pPr>
            <a:r>
              <a:rPr b="1" i="0" lang="en-GB" sz="4400" u="none" cap="none" strike="noStrike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Review 3</a:t>
            </a:r>
            <a:endParaRPr b="1" i="0" sz="44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3200" u="none" cap="none" strike="noStrike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GCSE Chemistry - Chemistry - Key Stage 4</a:t>
            </a:r>
            <a:endParaRPr b="0" i="0" sz="32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3200" u="none" cap="none" strike="noStrike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Organic chemistry</a:t>
            </a:r>
            <a:endParaRPr b="0" i="0" sz="32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3200" u="none" cap="none" strike="noStrike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Dr Patel</a:t>
            </a:r>
            <a:endParaRPr b="0" i="0" sz="32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Practice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1" name="Google Shape;221;p23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b="1" lang="en-GB"/>
              <a:t>State </a:t>
            </a:r>
            <a:r>
              <a:rPr lang="en-GB"/>
              <a:t>the functional group that is present in all carboxylic acids</a:t>
            </a:r>
            <a:endParaRPr/>
          </a:p>
          <a:p>
            <a:pPr indent="0" lvl="0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-43180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AutoNum type="arabicPeriod"/>
            </a:pPr>
            <a:r>
              <a:rPr b="1" lang="en-GB"/>
              <a:t>Describe</a:t>
            </a:r>
            <a:r>
              <a:rPr lang="en-GB"/>
              <a:t> the structure of ethene (see diagram)</a:t>
            </a:r>
            <a:endParaRPr/>
          </a:p>
          <a:p>
            <a:pPr indent="0" lvl="0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-43180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AutoNum type="arabicPeriod"/>
            </a:pPr>
            <a:r>
              <a:rPr b="1" lang="en-GB"/>
              <a:t>Explain</a:t>
            </a:r>
            <a:r>
              <a:rPr lang="en-GB"/>
              <a:t> why carbon monoxide is produced during the incomplete combustion of alkanes.</a:t>
            </a:r>
            <a:endParaRPr/>
          </a:p>
          <a:p>
            <a:pPr indent="0" lvl="0" marL="45720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rPr b="1" lang="en-GB"/>
              <a:t> </a:t>
            </a:r>
            <a:endParaRPr b="1"/>
          </a:p>
        </p:txBody>
      </p:sp>
      <p:sp>
        <p:nvSpPr>
          <p:cNvPr id="222" name="Google Shape;222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23" name="Google Shape;223;p23"/>
          <p:cNvGrpSpPr/>
          <p:nvPr/>
        </p:nvGrpSpPr>
        <p:grpSpPr>
          <a:xfrm>
            <a:off x="15402000" y="2039350"/>
            <a:ext cx="2086800" cy="3405600"/>
            <a:chOff x="9885750" y="5343000"/>
            <a:chExt cx="2086800" cy="3405600"/>
          </a:xfrm>
        </p:grpSpPr>
        <p:sp>
          <p:nvSpPr>
            <p:cNvPr id="224" name="Google Shape;224;p23"/>
            <p:cNvSpPr txBox="1"/>
            <p:nvPr/>
          </p:nvSpPr>
          <p:spPr>
            <a:xfrm>
              <a:off x="9885750" y="6638400"/>
              <a:ext cx="791400" cy="96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</a:t>
              </a:r>
              <a:endParaRPr b="0" i="0" sz="4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25" name="Google Shape;225;p23"/>
            <p:cNvSpPr txBox="1"/>
            <p:nvPr/>
          </p:nvSpPr>
          <p:spPr>
            <a:xfrm>
              <a:off x="11181150" y="6638400"/>
              <a:ext cx="791400" cy="96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</a:t>
              </a:r>
              <a:endParaRPr b="0" i="0" sz="4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226" name="Google Shape;226;p23"/>
            <p:cNvCxnSpPr/>
            <p:nvPr/>
          </p:nvCxnSpPr>
          <p:spPr>
            <a:xfrm>
              <a:off x="10442600" y="6960800"/>
              <a:ext cx="674100" cy="0"/>
            </a:xfrm>
            <a:prstGeom prst="straightConnector1">
              <a:avLst/>
            </a:prstGeom>
            <a:noFill/>
            <a:ln cap="flat" cmpd="sng" w="381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7" name="Google Shape;227;p23"/>
            <p:cNvCxnSpPr/>
            <p:nvPr/>
          </p:nvCxnSpPr>
          <p:spPr>
            <a:xfrm>
              <a:off x="10442600" y="7113200"/>
              <a:ext cx="674100" cy="0"/>
            </a:xfrm>
            <a:prstGeom prst="straightConnector1">
              <a:avLst/>
            </a:prstGeom>
            <a:noFill/>
            <a:ln cap="flat" cmpd="sng" w="381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8" name="Google Shape;228;p23"/>
            <p:cNvCxnSpPr/>
            <p:nvPr/>
          </p:nvCxnSpPr>
          <p:spPr>
            <a:xfrm rot="-5400000">
              <a:off x="9833000" y="7646600"/>
              <a:ext cx="674100" cy="0"/>
            </a:xfrm>
            <a:prstGeom prst="straightConnector1">
              <a:avLst/>
            </a:prstGeom>
            <a:noFill/>
            <a:ln cap="flat" cmpd="sng" w="381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9" name="Google Shape;229;p23"/>
            <p:cNvCxnSpPr/>
            <p:nvPr/>
          </p:nvCxnSpPr>
          <p:spPr>
            <a:xfrm rot="-5400000">
              <a:off x="11128400" y="6427400"/>
              <a:ext cx="674100" cy="0"/>
            </a:xfrm>
            <a:prstGeom prst="straightConnector1">
              <a:avLst/>
            </a:prstGeom>
            <a:noFill/>
            <a:ln cap="flat" cmpd="sng" w="381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0" name="Google Shape;230;p23"/>
            <p:cNvCxnSpPr/>
            <p:nvPr/>
          </p:nvCxnSpPr>
          <p:spPr>
            <a:xfrm rot="-5400000">
              <a:off x="9833000" y="6427400"/>
              <a:ext cx="674100" cy="0"/>
            </a:xfrm>
            <a:prstGeom prst="straightConnector1">
              <a:avLst/>
            </a:prstGeom>
            <a:noFill/>
            <a:ln cap="flat" cmpd="sng" w="381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31" name="Google Shape;231;p23"/>
            <p:cNvSpPr txBox="1"/>
            <p:nvPr/>
          </p:nvSpPr>
          <p:spPr>
            <a:xfrm>
              <a:off x="11181150" y="5343000"/>
              <a:ext cx="791400" cy="96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</a:t>
              </a:r>
              <a:endParaRPr b="0" i="0" sz="4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32" name="Google Shape;232;p23"/>
            <p:cNvSpPr txBox="1"/>
            <p:nvPr/>
          </p:nvSpPr>
          <p:spPr>
            <a:xfrm>
              <a:off x="9885750" y="5343000"/>
              <a:ext cx="791400" cy="96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</a:t>
              </a:r>
              <a:endParaRPr b="0" i="0" sz="4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33" name="Google Shape;233;p23"/>
            <p:cNvSpPr txBox="1"/>
            <p:nvPr/>
          </p:nvSpPr>
          <p:spPr>
            <a:xfrm>
              <a:off x="9885750" y="7781400"/>
              <a:ext cx="791400" cy="96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</a:t>
              </a:r>
              <a:endParaRPr b="0" i="0" sz="4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234" name="Google Shape;234;p23"/>
            <p:cNvCxnSpPr/>
            <p:nvPr/>
          </p:nvCxnSpPr>
          <p:spPr>
            <a:xfrm rot="-5400000">
              <a:off x="11128400" y="7646600"/>
              <a:ext cx="674100" cy="0"/>
            </a:xfrm>
            <a:prstGeom prst="straightConnector1">
              <a:avLst/>
            </a:prstGeom>
            <a:noFill/>
            <a:ln cap="flat" cmpd="sng" w="381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35" name="Google Shape;235;p23"/>
            <p:cNvSpPr txBox="1"/>
            <p:nvPr/>
          </p:nvSpPr>
          <p:spPr>
            <a:xfrm>
              <a:off x="11181150" y="7781400"/>
              <a:ext cx="791400" cy="96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</a:t>
              </a:r>
              <a:endParaRPr b="0" i="0" sz="4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241" name="Google Shape;241;p24"/>
          <p:cNvGraphicFramePr/>
          <p:nvPr/>
        </p:nvGraphicFramePr>
        <p:xfrm>
          <a:off x="2959775" y="6182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{3DE8025A-6111-477C-AE9E-1889C8961418}</a:tableStyleId>
              </a:tblPr>
              <a:tblGrid>
                <a:gridCol w="3956675"/>
                <a:gridCol w="3956675"/>
                <a:gridCol w="3956675"/>
              </a:tblGrid>
              <a:tr h="1986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900"/>
                        <a:buFont typeface="Arial"/>
                        <a:buNone/>
                      </a:pPr>
                      <a:r>
                        <a:rPr b="1" lang="en-GB" sz="39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Alcohol</a:t>
                      </a:r>
                      <a:endParaRPr b="1" sz="39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900"/>
                        <a:buFont typeface="Arial"/>
                        <a:buNone/>
                      </a:pPr>
                      <a:r>
                        <a:rPr b="1" lang="en-GB" sz="39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Both</a:t>
                      </a:r>
                      <a:endParaRPr b="1" sz="39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900"/>
                        <a:buFont typeface="Arial"/>
                        <a:buNone/>
                      </a:pPr>
                      <a:r>
                        <a:rPr b="1" lang="en-GB" sz="39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Water</a:t>
                      </a:r>
                      <a:endParaRPr b="1" sz="39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5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t/>
                      </a:r>
                      <a:endParaRPr sz="3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33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2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Practice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47" name="Google Shape;247;p25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GB"/>
              <a:t>Compare</a:t>
            </a:r>
            <a:r>
              <a:rPr lang="en-GB"/>
              <a:t> the reaction of sodium with ethanol and water.</a:t>
            </a:r>
            <a:endParaRPr/>
          </a:p>
          <a:p>
            <a:pPr indent="0" lvl="0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/>
          </a:p>
          <a:p>
            <a:pPr indent="0" lvl="0" marL="45720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rPr b="1" lang="en-GB"/>
              <a:t> </a:t>
            </a:r>
            <a:endParaRPr b="1"/>
          </a:p>
        </p:txBody>
      </p:sp>
      <p:sp>
        <p:nvSpPr>
          <p:cNvPr id="248" name="Google Shape;248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8" name="Google Shape;88;p15"/>
          <p:cNvPicPr preferRelativeResize="0"/>
          <p:nvPr/>
        </p:nvPicPr>
        <p:blipFill rotWithShape="1">
          <a:blip r:embed="rId3">
            <a:alphaModFix/>
          </a:blip>
          <a:srcRect b="19619" l="0" r="0" t="0"/>
          <a:stretch/>
        </p:blipFill>
        <p:spPr>
          <a:xfrm>
            <a:off x="1050525" y="40050"/>
            <a:ext cx="16186947" cy="919064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11726725" y="3150000"/>
            <a:ext cx="64410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Source of image: Oak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976250" y="578150"/>
            <a:ext cx="15413401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accent6"/>
                </a:solidFill>
              </a:rPr>
              <a:t>Alkanes and alkenes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817775" y="1365950"/>
            <a:ext cx="16801799" cy="69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27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Char char="●"/>
            </a:pPr>
            <a:r>
              <a:rPr b="0" i="0" lang="en-GB" sz="2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Hydrocarbon - contains carbon and hydrogen </a:t>
            </a:r>
            <a:r>
              <a:rPr b="0" i="0" lang="en-GB" sz="2900" u="sng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only</a:t>
            </a:r>
            <a:endParaRPr b="0" i="0" sz="2900" u="sng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Char char="●"/>
            </a:pPr>
            <a:r>
              <a:rPr b="0" i="0" lang="en-GB" sz="2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‘Meth’ (1 carbon), ‘Eth’ (2 carbons) ‘Prop’ (3 carbons), ‘But’ (4 carbons) </a:t>
            </a:r>
            <a:endParaRPr b="0" i="0" sz="29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Char char="●"/>
            </a:pPr>
            <a:r>
              <a:rPr b="0" i="0" lang="en-GB" sz="2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Homologous series - a family of molecules that contain the same functional group</a:t>
            </a:r>
            <a:endParaRPr b="0" i="0" sz="29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Char char="●"/>
            </a:pPr>
            <a:r>
              <a:rPr b="0" i="0" lang="en-GB" sz="2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Functional group - a group of atoms or bonds that determine the chemical/reactive properties of a molecule</a:t>
            </a:r>
            <a:endParaRPr b="0" i="0" sz="29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Char char="●"/>
            </a:pPr>
            <a:r>
              <a:rPr b="0" i="0" lang="en-GB" sz="2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Saturated - no double bonds</a:t>
            </a:r>
            <a:endParaRPr b="0" i="0" sz="29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Char char="●"/>
            </a:pPr>
            <a:r>
              <a:rPr b="0" i="0" lang="en-GB" sz="2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Unsaturated - contains at least one double bond</a:t>
            </a:r>
            <a:endParaRPr b="0" i="0" sz="29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Char char="●"/>
            </a:pPr>
            <a:r>
              <a:rPr b="0" i="0" lang="en-GB" sz="2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Alkanes: saturated, C</a:t>
            </a:r>
            <a:r>
              <a:rPr b="0" baseline="-25000" i="0" lang="en-GB" sz="2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b="0" i="0" lang="en-GB" sz="2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r>
              <a:rPr b="0" baseline="-25000" i="0" lang="en-GB" sz="2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2n+2</a:t>
            </a:r>
            <a:endParaRPr b="0" baseline="-25000" i="0" sz="29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Char char="●"/>
            </a:pPr>
            <a:r>
              <a:rPr b="0" i="0" lang="en-GB" sz="2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Alkenes: unsaturated, C=C functional group, C</a:t>
            </a:r>
            <a:r>
              <a:rPr b="0" baseline="-25000" i="0" lang="en-GB" sz="2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b="0" i="0" lang="en-GB" sz="2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r>
              <a:rPr b="0" baseline="-25000" i="0" lang="en-GB" sz="2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2n+2</a:t>
            </a:r>
            <a:endParaRPr b="0" i="0" sz="29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976250" y="273350"/>
            <a:ext cx="15413401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accent6"/>
                </a:solidFill>
              </a:rPr>
              <a:t>Alcohols and carboxylic acids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817775" y="1061150"/>
            <a:ext cx="17312100" cy="69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27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Char char="●"/>
            </a:pPr>
            <a:r>
              <a:rPr b="0" i="0" lang="en-GB" sz="2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Alcohols: solvents and fuels, OH functional group, name ends in -ol, C</a:t>
            </a:r>
            <a:r>
              <a:rPr b="0" baseline="-25000" i="0" lang="en-GB" sz="2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b="0" i="0" lang="en-GB" sz="2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r>
              <a:rPr b="0" baseline="-25000" i="0" lang="en-GB" sz="2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2n+1</a:t>
            </a:r>
            <a:r>
              <a:rPr b="0" i="0" lang="en-GB" sz="2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OH</a:t>
            </a:r>
            <a:endParaRPr b="0" i="0" sz="29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Char char="●"/>
            </a:pPr>
            <a:r>
              <a:rPr b="0" i="0" lang="en-GB" sz="2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Sodium + alcohol → sodium ethoxide + hydrogen</a:t>
            </a:r>
            <a:endParaRPr b="0" i="0" sz="29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Char char="●"/>
            </a:pPr>
            <a:r>
              <a:rPr b="0" i="0" lang="en-GB" sz="2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Carboxylic acids: </a:t>
            </a:r>
            <a:endParaRPr b="0" i="0" sz="29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0" marL="13716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Char char="-"/>
            </a:pPr>
            <a:r>
              <a:rPr b="0" i="0" lang="en-GB" sz="2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COOH functional group</a:t>
            </a:r>
            <a:endParaRPr b="0" i="0" sz="29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0" marL="13716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Char char="-"/>
            </a:pPr>
            <a:r>
              <a:rPr b="0" i="0" lang="en-GB" sz="2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Methanoic, ethanoic, propanoic and butanoic acid</a:t>
            </a:r>
            <a:endParaRPr b="0" i="0" sz="29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0" marL="13716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Char char="-"/>
            </a:pPr>
            <a:r>
              <a:rPr b="0" i="0" lang="en-GB" sz="2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Weak acids (partially ionise)</a:t>
            </a:r>
            <a:endParaRPr b="0" i="0" sz="29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0" marL="13716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Char char="-"/>
            </a:pPr>
            <a:r>
              <a:rPr b="0" i="0" lang="en-GB" sz="2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Metal carbonate + carboxylic acid → salt + water + carbon dioxide</a:t>
            </a:r>
            <a:endParaRPr b="0" i="0" sz="29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0" marL="13716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Char char="-"/>
            </a:pPr>
            <a:r>
              <a:rPr b="0" i="0" lang="en-GB" sz="2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Metal + carboxylic acid → salt + hydrogen</a:t>
            </a:r>
            <a:endParaRPr b="0" i="0" sz="29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0" marL="13716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Char char="-"/>
            </a:pPr>
            <a:r>
              <a:rPr b="0" i="0" lang="en-GB" sz="2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Alcohol + carboxylic acid → ester + water</a:t>
            </a:r>
            <a:endParaRPr b="0" i="0" sz="29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0" name="Google Shape;110;p18"/>
          <p:cNvSpPr txBox="1"/>
          <p:nvPr>
            <p:ph type="title"/>
          </p:nvPr>
        </p:nvSpPr>
        <p:spPr>
          <a:xfrm>
            <a:off x="976250" y="197150"/>
            <a:ext cx="15413401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accent6"/>
                </a:solidFill>
              </a:rPr>
              <a:t>Polymers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970175" y="984950"/>
            <a:ext cx="12396900" cy="69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27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Char char="●"/>
            </a:pPr>
            <a:r>
              <a:rPr b="0" i="0" lang="en-GB" sz="2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Monomer - a small molecule that can react with another to form a long chained polymer</a:t>
            </a:r>
            <a:endParaRPr b="0" i="0" sz="29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Char char="●"/>
            </a:pPr>
            <a:r>
              <a:rPr b="0" i="0" lang="en-GB" sz="2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Polymerisation - </a:t>
            </a:r>
            <a:r>
              <a:rPr b="0" i="0" lang="en-GB" sz="2900" u="sng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many</a:t>
            </a:r>
            <a:r>
              <a:rPr b="0" i="0" lang="en-GB" sz="2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monomers </a:t>
            </a:r>
            <a:r>
              <a:rPr b="0" i="0" lang="en-GB" sz="2900" u="sng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join</a:t>
            </a:r>
            <a:r>
              <a:rPr b="0" i="0" lang="en-GB" sz="2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together to form a </a:t>
            </a:r>
            <a:r>
              <a:rPr b="0" i="0" lang="en-GB" sz="2900" u="sng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long chain</a:t>
            </a:r>
            <a:endParaRPr b="0" i="0" sz="2900" u="sng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Char char="●"/>
            </a:pPr>
            <a:r>
              <a:rPr b="0" i="0" lang="en-GB" sz="2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Addition polymerisation - monomers are alkenes (C=C), one product, no double bond in repeating unit.</a:t>
            </a:r>
            <a:endParaRPr b="0" i="0" sz="29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Char char="●"/>
            </a:pPr>
            <a:r>
              <a:rPr b="0" i="0" lang="en-GB" sz="2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Condensation polymerisation - monomers contain two functional groups, small molecule released (e.g. water of HCl).</a:t>
            </a:r>
            <a:endParaRPr b="0" i="0" sz="29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16505406" y="5610710"/>
            <a:ext cx="506700" cy="5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 b="1" i="0" sz="1400" u="none" cap="none" strike="noStrike">
              <a:solidFill>
                <a:srgbClr val="F03C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" name="Google Shape;113;p18"/>
          <p:cNvGrpSpPr/>
          <p:nvPr/>
        </p:nvGrpSpPr>
        <p:grpSpPr>
          <a:xfrm>
            <a:off x="13739223" y="3194105"/>
            <a:ext cx="3685549" cy="3937472"/>
            <a:chOff x="10154100" y="3471050"/>
            <a:chExt cx="4902300" cy="5237392"/>
          </a:xfrm>
        </p:grpSpPr>
        <p:grpSp>
          <p:nvGrpSpPr>
            <p:cNvPr id="114" name="Google Shape;114;p18"/>
            <p:cNvGrpSpPr/>
            <p:nvPr/>
          </p:nvGrpSpPr>
          <p:grpSpPr>
            <a:xfrm>
              <a:off x="11447325" y="4995050"/>
              <a:ext cx="2086800" cy="967200"/>
              <a:chOff x="12705925" y="6745850"/>
              <a:chExt cx="2086800" cy="967200"/>
            </a:xfrm>
          </p:grpSpPr>
          <p:sp>
            <p:nvSpPr>
              <p:cNvPr id="115" name="Google Shape;115;p18"/>
              <p:cNvSpPr txBox="1"/>
              <p:nvPr/>
            </p:nvSpPr>
            <p:spPr>
              <a:xfrm>
                <a:off x="12705925" y="6745850"/>
                <a:ext cx="791400" cy="96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000"/>
                  <a:buFont typeface="Arial"/>
                  <a:buNone/>
                </a:pPr>
                <a:r>
                  <a:rPr b="0" i="0" lang="en-GB" sz="30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C</a:t>
                </a:r>
                <a:endParaRPr b="0" i="0" sz="30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6" name="Google Shape;116;p18"/>
              <p:cNvSpPr txBox="1"/>
              <p:nvPr/>
            </p:nvSpPr>
            <p:spPr>
              <a:xfrm>
                <a:off x="14001325" y="6745850"/>
                <a:ext cx="791400" cy="96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000"/>
                  <a:buFont typeface="Arial"/>
                  <a:buNone/>
                </a:pPr>
                <a:r>
                  <a:rPr b="0" i="0" lang="en-GB" sz="30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C</a:t>
                </a:r>
                <a:endParaRPr b="0" i="0" sz="30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cxnSp>
          <p:nvCxnSpPr>
            <p:cNvPr id="117" name="Google Shape;117;p18"/>
            <p:cNvCxnSpPr/>
            <p:nvPr/>
          </p:nvCxnSpPr>
          <p:spPr>
            <a:xfrm>
              <a:off x="13299575" y="5393650"/>
              <a:ext cx="674100" cy="0"/>
            </a:xfrm>
            <a:prstGeom prst="straightConnector1">
              <a:avLst/>
            </a:prstGeom>
            <a:noFill/>
            <a:ln cap="flat" cmpd="sng" w="381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8" name="Google Shape;118;p18"/>
            <p:cNvCxnSpPr/>
            <p:nvPr/>
          </p:nvCxnSpPr>
          <p:spPr>
            <a:xfrm>
              <a:off x="12004175" y="5393650"/>
              <a:ext cx="674100" cy="0"/>
            </a:xfrm>
            <a:prstGeom prst="straightConnector1">
              <a:avLst/>
            </a:prstGeom>
            <a:noFill/>
            <a:ln cap="flat" cmpd="sng" w="381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19" name="Google Shape;119;p18"/>
            <p:cNvSpPr txBox="1"/>
            <p:nvPr/>
          </p:nvSpPr>
          <p:spPr>
            <a:xfrm>
              <a:off x="12742725" y="3699650"/>
              <a:ext cx="791400" cy="96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en-GB" sz="30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</a:t>
              </a:r>
              <a:endParaRPr b="0" i="0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0" name="Google Shape;120;p18"/>
            <p:cNvSpPr txBox="1"/>
            <p:nvPr/>
          </p:nvSpPr>
          <p:spPr>
            <a:xfrm>
              <a:off x="11447325" y="3699650"/>
              <a:ext cx="791400" cy="96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en-GB" sz="30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</a:t>
              </a:r>
              <a:endParaRPr b="0" i="0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1" name="Google Shape;121;p18"/>
            <p:cNvSpPr txBox="1"/>
            <p:nvPr/>
          </p:nvSpPr>
          <p:spPr>
            <a:xfrm>
              <a:off x="12742725" y="6290450"/>
              <a:ext cx="791400" cy="96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en-GB" sz="30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</a:t>
              </a:r>
              <a:endParaRPr b="0" i="0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2" name="Google Shape;122;p18"/>
            <p:cNvSpPr txBox="1"/>
            <p:nvPr/>
          </p:nvSpPr>
          <p:spPr>
            <a:xfrm>
              <a:off x="11447325" y="6290450"/>
              <a:ext cx="791400" cy="96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en-GB" sz="30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</a:t>
              </a:r>
              <a:endParaRPr b="0" i="0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123" name="Google Shape;123;p18"/>
            <p:cNvGrpSpPr/>
            <p:nvPr/>
          </p:nvGrpSpPr>
          <p:grpSpPr>
            <a:xfrm>
              <a:off x="11731625" y="4447000"/>
              <a:ext cx="1295400" cy="674100"/>
              <a:chOff x="12990225" y="6197800"/>
              <a:chExt cx="1295400" cy="674100"/>
            </a:xfrm>
          </p:grpSpPr>
          <p:cxnSp>
            <p:nvCxnSpPr>
              <p:cNvPr id="124" name="Google Shape;124;p18"/>
              <p:cNvCxnSpPr/>
              <p:nvPr/>
            </p:nvCxnSpPr>
            <p:spPr>
              <a:xfrm rot="-5400000">
                <a:off x="13948575" y="6534850"/>
                <a:ext cx="674100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5" name="Google Shape;125;p18"/>
              <p:cNvCxnSpPr/>
              <p:nvPr/>
            </p:nvCxnSpPr>
            <p:spPr>
              <a:xfrm rot="-5400000">
                <a:off x="12653175" y="6534850"/>
                <a:ext cx="674100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26" name="Google Shape;126;p18"/>
            <p:cNvGrpSpPr/>
            <p:nvPr/>
          </p:nvGrpSpPr>
          <p:grpSpPr>
            <a:xfrm>
              <a:off x="11731625" y="5742400"/>
              <a:ext cx="1295400" cy="674100"/>
              <a:chOff x="12990225" y="6197800"/>
              <a:chExt cx="1295400" cy="674100"/>
            </a:xfrm>
          </p:grpSpPr>
          <p:cxnSp>
            <p:nvCxnSpPr>
              <p:cNvPr id="127" name="Google Shape;127;p18"/>
              <p:cNvCxnSpPr/>
              <p:nvPr/>
            </p:nvCxnSpPr>
            <p:spPr>
              <a:xfrm rot="-5400000">
                <a:off x="13948575" y="6534850"/>
                <a:ext cx="674100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8" name="Google Shape;128;p18"/>
              <p:cNvCxnSpPr/>
              <p:nvPr/>
            </p:nvCxnSpPr>
            <p:spPr>
              <a:xfrm rot="-5400000">
                <a:off x="12653175" y="6534850"/>
                <a:ext cx="674100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cxnSp>
          <p:nvCxnSpPr>
            <p:cNvPr id="129" name="Google Shape;129;p18"/>
            <p:cNvCxnSpPr/>
            <p:nvPr/>
          </p:nvCxnSpPr>
          <p:spPr>
            <a:xfrm>
              <a:off x="10784975" y="5393650"/>
              <a:ext cx="674100" cy="0"/>
            </a:xfrm>
            <a:prstGeom prst="straightConnector1">
              <a:avLst/>
            </a:prstGeom>
            <a:noFill/>
            <a:ln cap="flat" cmpd="sng" w="381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0" name="Google Shape;130;p18"/>
            <p:cNvSpPr/>
            <p:nvPr/>
          </p:nvSpPr>
          <p:spPr>
            <a:xfrm>
              <a:off x="11147675" y="3471050"/>
              <a:ext cx="475500" cy="3793800"/>
            </a:xfrm>
            <a:prstGeom prst="leftBracket">
              <a:avLst>
                <a:gd fmla="val 8333" name="adj"/>
              </a:avLst>
            </a:prstGeom>
            <a:noFill/>
            <a:ln cap="flat" cmpd="sng" w="76200">
              <a:solidFill>
                <a:srgbClr val="00968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8"/>
            <p:cNvSpPr/>
            <p:nvPr/>
          </p:nvSpPr>
          <p:spPr>
            <a:xfrm flipH="1">
              <a:off x="13128875" y="3471050"/>
              <a:ext cx="475500" cy="3793800"/>
            </a:xfrm>
            <a:prstGeom prst="leftBracket">
              <a:avLst>
                <a:gd fmla="val 8333" name="adj"/>
              </a:avLst>
            </a:prstGeom>
            <a:noFill/>
            <a:ln cap="flat" cmpd="sng" w="76200">
              <a:solidFill>
                <a:srgbClr val="00968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8"/>
            <p:cNvSpPr txBox="1"/>
            <p:nvPr/>
          </p:nvSpPr>
          <p:spPr>
            <a:xfrm>
              <a:off x="10154100" y="7943442"/>
              <a:ext cx="49023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Polymer (polyethene)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" name="Google Shape;133;p18"/>
          <p:cNvSpPr txBox="1"/>
          <p:nvPr/>
        </p:nvSpPr>
        <p:spPr>
          <a:xfrm>
            <a:off x="15000783" y="748650"/>
            <a:ext cx="3109800" cy="5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Repeating unit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4" name="Google Shape;134;p18"/>
          <p:cNvCxnSpPr>
            <a:endCxn id="120" idx="3"/>
          </p:cNvCxnSpPr>
          <p:nvPr/>
        </p:nvCxnSpPr>
        <p:spPr>
          <a:xfrm flipH="1">
            <a:off x="15306445" y="2242137"/>
            <a:ext cx="492600" cy="1487400"/>
          </a:xfrm>
          <a:prstGeom prst="straightConnector1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5" name="Google Shape;135;p18"/>
          <p:cNvSpPr/>
          <p:nvPr/>
        </p:nvSpPr>
        <p:spPr>
          <a:xfrm rot="5400000">
            <a:off x="15289700" y="4970550"/>
            <a:ext cx="492600" cy="29490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6" name="Google Shape;136;p18"/>
          <p:cNvGrpSpPr/>
          <p:nvPr/>
        </p:nvGrpSpPr>
        <p:grpSpPr>
          <a:xfrm>
            <a:off x="1934447" y="7987800"/>
            <a:ext cx="5532240" cy="643237"/>
            <a:chOff x="2337929" y="2174228"/>
            <a:chExt cx="13697053" cy="1592172"/>
          </a:xfrm>
        </p:grpSpPr>
        <p:sp>
          <p:nvSpPr>
            <p:cNvPr id="137" name="Google Shape;137;p18"/>
            <p:cNvSpPr txBox="1"/>
            <p:nvPr/>
          </p:nvSpPr>
          <p:spPr>
            <a:xfrm>
              <a:off x="6993600" y="2342900"/>
              <a:ext cx="3652800" cy="1423500"/>
            </a:xfrm>
            <a:prstGeom prst="rect">
              <a:avLst/>
            </a:prstGeom>
            <a:noFill/>
            <a:ln cap="flat" cmpd="sng" w="762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38" name="Google Shape;138;p18"/>
            <p:cNvCxnSpPr>
              <a:stCxn id="137" idx="1"/>
            </p:cNvCxnSpPr>
            <p:nvPr/>
          </p:nvCxnSpPr>
          <p:spPr>
            <a:xfrm rot="10800000">
              <a:off x="5721300" y="3038450"/>
              <a:ext cx="1272300" cy="16200"/>
            </a:xfrm>
            <a:prstGeom prst="straightConnector1">
              <a:avLst/>
            </a:prstGeom>
            <a:noFill/>
            <a:ln cap="flat" cmpd="sng" w="762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9" name="Google Shape;139;p18"/>
            <p:cNvCxnSpPr/>
            <p:nvPr/>
          </p:nvCxnSpPr>
          <p:spPr>
            <a:xfrm rot="10800000">
              <a:off x="10674000" y="3038750"/>
              <a:ext cx="1272600" cy="15900"/>
            </a:xfrm>
            <a:prstGeom prst="straightConnector1">
              <a:avLst/>
            </a:prstGeom>
            <a:noFill/>
            <a:ln cap="flat" cmpd="sng" w="762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40" name="Google Shape;140;p18"/>
            <p:cNvSpPr txBox="1"/>
            <p:nvPr/>
          </p:nvSpPr>
          <p:spPr>
            <a:xfrm>
              <a:off x="11946582" y="2362852"/>
              <a:ext cx="4088400" cy="99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en-GB" sz="30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COOH</a:t>
              </a:r>
              <a:endParaRPr b="1" i="0" sz="3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1" name="Google Shape;141;p18"/>
            <p:cNvSpPr txBox="1"/>
            <p:nvPr/>
          </p:nvSpPr>
          <p:spPr>
            <a:xfrm>
              <a:off x="2337929" y="2174228"/>
              <a:ext cx="5045700" cy="99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en-GB" sz="30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HOOC</a:t>
              </a:r>
              <a:endParaRPr b="1" i="0" sz="3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42" name="Google Shape;142;p18"/>
          <p:cNvGrpSpPr/>
          <p:nvPr/>
        </p:nvGrpSpPr>
        <p:grpSpPr>
          <a:xfrm>
            <a:off x="8258972" y="7987804"/>
            <a:ext cx="4955700" cy="643233"/>
            <a:chOff x="3765360" y="2174238"/>
            <a:chExt cx="12269622" cy="1592162"/>
          </a:xfrm>
        </p:grpSpPr>
        <p:sp>
          <p:nvSpPr>
            <p:cNvPr id="143" name="Google Shape;143;p18"/>
            <p:cNvSpPr txBox="1"/>
            <p:nvPr/>
          </p:nvSpPr>
          <p:spPr>
            <a:xfrm>
              <a:off x="6993600" y="2342900"/>
              <a:ext cx="3652800" cy="1423500"/>
            </a:xfrm>
            <a:prstGeom prst="rect">
              <a:avLst/>
            </a:prstGeom>
            <a:noFill/>
            <a:ln cap="flat" cmpd="sng" w="762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44" name="Google Shape;144;p18"/>
            <p:cNvCxnSpPr>
              <a:stCxn id="143" idx="1"/>
            </p:cNvCxnSpPr>
            <p:nvPr/>
          </p:nvCxnSpPr>
          <p:spPr>
            <a:xfrm rot="10800000">
              <a:off x="5721300" y="3038450"/>
              <a:ext cx="1272300" cy="16200"/>
            </a:xfrm>
            <a:prstGeom prst="straightConnector1">
              <a:avLst/>
            </a:prstGeom>
            <a:noFill/>
            <a:ln cap="flat" cmpd="sng" w="762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5" name="Google Shape;145;p18"/>
            <p:cNvCxnSpPr/>
            <p:nvPr/>
          </p:nvCxnSpPr>
          <p:spPr>
            <a:xfrm rot="10800000">
              <a:off x="10674000" y="3038750"/>
              <a:ext cx="1272600" cy="15900"/>
            </a:xfrm>
            <a:prstGeom prst="straightConnector1">
              <a:avLst/>
            </a:prstGeom>
            <a:noFill/>
            <a:ln cap="flat" cmpd="sng" w="762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46" name="Google Shape;146;p18"/>
            <p:cNvSpPr txBox="1"/>
            <p:nvPr/>
          </p:nvSpPr>
          <p:spPr>
            <a:xfrm>
              <a:off x="11946582" y="2174238"/>
              <a:ext cx="4088400" cy="99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en-GB" sz="30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OH</a:t>
              </a:r>
              <a:endParaRPr b="1" i="0" sz="3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7" name="Google Shape;147;p18"/>
            <p:cNvSpPr txBox="1"/>
            <p:nvPr/>
          </p:nvSpPr>
          <p:spPr>
            <a:xfrm>
              <a:off x="3765360" y="2174238"/>
              <a:ext cx="3652800" cy="99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en-GB" sz="30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HO</a:t>
              </a:r>
              <a:endParaRPr b="1" i="0" sz="3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3" name="Google Shape;153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4" name="Google Shape;154;p19"/>
          <p:cNvSpPr txBox="1"/>
          <p:nvPr/>
        </p:nvSpPr>
        <p:spPr>
          <a:xfrm>
            <a:off x="12294750" y="1287925"/>
            <a:ext cx="5488500" cy="66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Do:</a:t>
            </a:r>
            <a:endParaRPr b="1" i="0" sz="3000" u="none" cap="none" strike="noStrike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Char char="●"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Start with the key facts you don’t know!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Char char="●"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 images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Char char="●"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 colour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Char char="●"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 keywords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Char char="●"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Keep it concise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Char char="●"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 precise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Char char="●"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Make them neat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Char char="●"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 them!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Don’t</a:t>
            </a:r>
            <a:endParaRPr b="1" i="0" sz="3000" u="none" cap="none" strike="noStrike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Char char="●"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 full sentences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Char char="●"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Rush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19"/>
          <p:cNvSpPr txBox="1"/>
          <p:nvPr/>
        </p:nvSpPr>
        <p:spPr>
          <a:xfrm>
            <a:off x="917950" y="1821100"/>
            <a:ext cx="10686900" cy="2427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-GB" sz="3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Create at least 5 flashcards using the key facts shown at the start of today’s lesson. You must choose 5 facts you’d forgotten or find it difficult to remember.</a:t>
            </a:r>
            <a:endParaRPr b="0" i="0" sz="3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19"/>
          <p:cNvSpPr/>
          <p:nvPr/>
        </p:nvSpPr>
        <p:spPr>
          <a:xfrm>
            <a:off x="7409275" y="4489350"/>
            <a:ext cx="4116900" cy="4640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7" name="Google Shape;157;p19"/>
          <p:cNvCxnSpPr/>
          <p:nvPr/>
        </p:nvCxnSpPr>
        <p:spPr>
          <a:xfrm>
            <a:off x="9467785" y="4489350"/>
            <a:ext cx="0" cy="4640100"/>
          </a:xfrm>
          <a:prstGeom prst="straightConnector1">
            <a:avLst/>
          </a:prstGeom>
          <a:noFill/>
          <a:ln cap="flat" cmpd="sng" w="19050">
            <a:solidFill>
              <a:srgbClr val="434343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58" name="Google Shape;158;p19"/>
          <p:cNvCxnSpPr>
            <a:stCxn id="156" idx="1"/>
            <a:endCxn id="156" idx="3"/>
          </p:cNvCxnSpPr>
          <p:nvPr/>
        </p:nvCxnSpPr>
        <p:spPr>
          <a:xfrm>
            <a:off x="7409275" y="6809400"/>
            <a:ext cx="4116900" cy="0"/>
          </a:xfrm>
          <a:prstGeom prst="straightConnector1">
            <a:avLst/>
          </a:prstGeom>
          <a:noFill/>
          <a:ln cap="flat" cmpd="sng" w="19050">
            <a:solidFill>
              <a:srgbClr val="434343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59" name="Google Shape;159;p19"/>
          <p:cNvCxnSpPr/>
          <p:nvPr/>
        </p:nvCxnSpPr>
        <p:spPr>
          <a:xfrm>
            <a:off x="7409275" y="5652192"/>
            <a:ext cx="4116900" cy="0"/>
          </a:xfrm>
          <a:prstGeom prst="straightConnector1">
            <a:avLst/>
          </a:prstGeom>
          <a:noFill/>
          <a:ln cap="flat" cmpd="sng" w="19050">
            <a:solidFill>
              <a:srgbClr val="434343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60" name="Google Shape;160;p19"/>
          <p:cNvCxnSpPr/>
          <p:nvPr/>
        </p:nvCxnSpPr>
        <p:spPr>
          <a:xfrm>
            <a:off x="7409275" y="8070794"/>
            <a:ext cx="4116900" cy="0"/>
          </a:xfrm>
          <a:prstGeom prst="straightConnector1">
            <a:avLst/>
          </a:prstGeom>
          <a:noFill/>
          <a:ln cap="flat" cmpd="sng" w="19050">
            <a:solidFill>
              <a:srgbClr val="434343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practice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6" name="Google Shape;166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67" name="Google Shape;167;p20"/>
          <p:cNvGraphicFramePr/>
          <p:nvPr/>
        </p:nvGraphicFramePr>
        <p:xfrm>
          <a:off x="917950" y="18946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{F3649126-3AE7-452E-8A66-095F53D63FC9}</a:tableStyleId>
              </a:tblPr>
              <a:tblGrid>
                <a:gridCol w="8362075"/>
                <a:gridCol w="8315225"/>
              </a:tblGrid>
              <a:tr h="522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b="1" lang="en-GB" sz="30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Incorrect statement</a:t>
                      </a:r>
                      <a:endParaRPr b="1" sz="30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b="1" lang="en-GB" sz="30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Correct statement</a:t>
                      </a:r>
                      <a:endParaRPr b="1" sz="30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6E6"/>
                    </a:solidFill>
                  </a:tcPr>
                </a:tc>
              </a:tr>
              <a:tr h="1936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Amino acids are the monomers that make up DNA.</a:t>
                      </a:r>
                      <a:endParaRPr sz="35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38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When a metal carbonate reacts with a carboxylic acid, hydrogen gas is produced.</a:t>
                      </a:r>
                      <a:endParaRPr sz="35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01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When a carboxylic acid and an alcohol react, they produce salt and water.</a:t>
                      </a:r>
                      <a:endParaRPr sz="35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practice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3" name="Google Shape;173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74" name="Google Shape;174;p21"/>
          <p:cNvGraphicFramePr/>
          <p:nvPr/>
        </p:nvGraphicFramePr>
        <p:xfrm>
          <a:off x="917950" y="18946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{F3649126-3AE7-452E-8A66-095F53D63FC9}</a:tableStyleId>
              </a:tblPr>
              <a:tblGrid>
                <a:gridCol w="8362075"/>
                <a:gridCol w="8315225"/>
              </a:tblGrid>
              <a:tr h="522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b="1" lang="en-GB" sz="30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Poor statement</a:t>
                      </a:r>
                      <a:endParaRPr b="1" sz="30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b="1" lang="en-GB" sz="30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Correct statement</a:t>
                      </a:r>
                      <a:endParaRPr b="1" sz="30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6E6"/>
                    </a:solidFill>
                  </a:tcPr>
                </a:tc>
              </a:tr>
              <a:tr h="1936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38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t/>
                      </a:r>
                      <a:endParaRPr sz="30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When a group 1 metal reacts with water, it produces salt and water</a:t>
                      </a:r>
                      <a:endParaRPr sz="30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01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Carboxylic acids are weak acids because they turn universal indicator yellow-orange</a:t>
                      </a:r>
                      <a:endParaRPr sz="30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75" name="Google Shape;175;p21"/>
          <p:cNvGrpSpPr/>
          <p:nvPr/>
        </p:nvGrpSpPr>
        <p:grpSpPr>
          <a:xfrm>
            <a:off x="2972428" y="2800096"/>
            <a:ext cx="3689107" cy="2337596"/>
            <a:chOff x="2972428" y="2800096"/>
            <a:chExt cx="3689107" cy="2337596"/>
          </a:xfrm>
        </p:grpSpPr>
        <p:sp>
          <p:nvSpPr>
            <p:cNvPr id="176" name="Google Shape;176;p21"/>
            <p:cNvSpPr txBox="1"/>
            <p:nvPr/>
          </p:nvSpPr>
          <p:spPr>
            <a:xfrm>
              <a:off x="5435568" y="3621156"/>
              <a:ext cx="501600" cy="6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en-GB" sz="30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</a:t>
              </a:r>
              <a:endParaRPr b="0" i="0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177" name="Google Shape;177;p21"/>
            <p:cNvGrpSpPr/>
            <p:nvPr/>
          </p:nvGrpSpPr>
          <p:grpSpPr>
            <a:xfrm>
              <a:off x="4222584" y="3949953"/>
              <a:ext cx="427245" cy="96592"/>
              <a:chOff x="4222584" y="3949953"/>
              <a:chExt cx="427245" cy="96592"/>
            </a:xfrm>
          </p:grpSpPr>
          <p:cxnSp>
            <p:nvCxnSpPr>
              <p:cNvPr id="178" name="Google Shape;178;p21"/>
              <p:cNvCxnSpPr/>
              <p:nvPr/>
            </p:nvCxnSpPr>
            <p:spPr>
              <a:xfrm>
                <a:off x="4222584" y="3949953"/>
                <a:ext cx="427245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79" name="Google Shape;179;p21"/>
              <p:cNvCxnSpPr/>
              <p:nvPr/>
            </p:nvCxnSpPr>
            <p:spPr>
              <a:xfrm>
                <a:off x="4222584" y="4046545"/>
                <a:ext cx="427245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80" name="Google Shape;180;p21"/>
            <p:cNvGrpSpPr/>
            <p:nvPr/>
          </p:nvGrpSpPr>
          <p:grpSpPr>
            <a:xfrm>
              <a:off x="2972428" y="2800096"/>
              <a:ext cx="3689107" cy="1482220"/>
              <a:chOff x="2972428" y="2800096"/>
              <a:chExt cx="3689107" cy="1482220"/>
            </a:xfrm>
          </p:grpSpPr>
          <p:sp>
            <p:nvSpPr>
              <p:cNvPr id="181" name="Google Shape;181;p21"/>
              <p:cNvSpPr txBox="1"/>
              <p:nvPr/>
            </p:nvSpPr>
            <p:spPr>
              <a:xfrm>
                <a:off x="5435502" y="2800096"/>
                <a:ext cx="501600" cy="61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000"/>
                  <a:buFont typeface="Arial"/>
                  <a:buNone/>
                </a:pPr>
                <a:r>
                  <a:rPr b="0" i="0" lang="en-GB" sz="30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H</a:t>
                </a:r>
                <a:endParaRPr b="0" i="0" sz="30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82" name="Google Shape;182;p21"/>
              <p:cNvSpPr txBox="1"/>
              <p:nvPr/>
            </p:nvSpPr>
            <p:spPr>
              <a:xfrm>
                <a:off x="3793453" y="2848392"/>
                <a:ext cx="501600" cy="61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000"/>
                  <a:buFont typeface="Arial"/>
                  <a:buNone/>
                </a:pPr>
                <a:r>
                  <a:rPr b="0" i="0" lang="en-GB" sz="30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H</a:t>
                </a:r>
                <a:endParaRPr b="0" i="0" sz="30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83" name="Google Shape;183;p21"/>
              <p:cNvSpPr txBox="1"/>
              <p:nvPr/>
            </p:nvSpPr>
            <p:spPr>
              <a:xfrm>
                <a:off x="6159935" y="3621121"/>
                <a:ext cx="501600" cy="61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000"/>
                  <a:buFont typeface="Arial"/>
                  <a:buNone/>
                </a:pPr>
                <a:r>
                  <a:rPr b="0" i="0" lang="en-GB" sz="30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H</a:t>
                </a:r>
                <a:endParaRPr b="0" i="0" sz="30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84" name="Google Shape;184;p21"/>
              <p:cNvSpPr txBox="1"/>
              <p:nvPr/>
            </p:nvSpPr>
            <p:spPr>
              <a:xfrm>
                <a:off x="2972428" y="3669416"/>
                <a:ext cx="501600" cy="61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000"/>
                  <a:buFont typeface="Arial"/>
                  <a:buNone/>
                </a:pPr>
                <a:r>
                  <a:rPr b="0" i="0" lang="en-GB" sz="30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H</a:t>
                </a:r>
                <a:endParaRPr b="0" i="0" sz="30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185" name="Google Shape;185;p21"/>
            <p:cNvGrpSpPr/>
            <p:nvPr/>
          </p:nvGrpSpPr>
          <p:grpSpPr>
            <a:xfrm>
              <a:off x="3793453" y="3669416"/>
              <a:ext cx="1370920" cy="612900"/>
              <a:chOff x="3793453" y="3669416"/>
              <a:chExt cx="1370920" cy="612900"/>
            </a:xfrm>
          </p:grpSpPr>
          <p:sp>
            <p:nvSpPr>
              <p:cNvPr id="186" name="Google Shape;186;p21"/>
              <p:cNvSpPr txBox="1"/>
              <p:nvPr/>
            </p:nvSpPr>
            <p:spPr>
              <a:xfrm>
                <a:off x="3793453" y="3669416"/>
                <a:ext cx="501600" cy="61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000"/>
                  <a:buFont typeface="Arial"/>
                  <a:buNone/>
                </a:pPr>
                <a:r>
                  <a:rPr b="0" i="0" lang="en-GB" sz="30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C</a:t>
                </a:r>
                <a:endParaRPr b="0" i="0" sz="30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87" name="Google Shape;187;p21"/>
              <p:cNvSpPr txBox="1"/>
              <p:nvPr/>
            </p:nvSpPr>
            <p:spPr>
              <a:xfrm>
                <a:off x="4662773" y="3669416"/>
                <a:ext cx="501600" cy="61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000"/>
                  <a:buFont typeface="Arial"/>
                  <a:buNone/>
                </a:pPr>
                <a:r>
                  <a:rPr b="0" i="0" lang="en-GB" sz="30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C</a:t>
                </a:r>
                <a:endParaRPr b="0" i="0" sz="30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188" name="Google Shape;188;p21"/>
            <p:cNvGrpSpPr/>
            <p:nvPr/>
          </p:nvGrpSpPr>
          <p:grpSpPr>
            <a:xfrm>
              <a:off x="3401560" y="3349966"/>
              <a:ext cx="2842023" cy="648283"/>
              <a:chOff x="3401560" y="3349966"/>
              <a:chExt cx="2842023" cy="648283"/>
            </a:xfrm>
          </p:grpSpPr>
          <p:cxnSp>
            <p:nvCxnSpPr>
              <p:cNvPr id="189" name="Google Shape;189;p21"/>
              <p:cNvCxnSpPr/>
              <p:nvPr/>
            </p:nvCxnSpPr>
            <p:spPr>
              <a:xfrm>
                <a:off x="3401560" y="3998249"/>
                <a:ext cx="427245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90" name="Google Shape;190;p21"/>
              <p:cNvCxnSpPr/>
              <p:nvPr/>
            </p:nvCxnSpPr>
            <p:spPr>
              <a:xfrm>
                <a:off x="5816338" y="3949953"/>
                <a:ext cx="427245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91" name="Google Shape;191;p21"/>
              <p:cNvCxnSpPr/>
              <p:nvPr/>
            </p:nvCxnSpPr>
            <p:spPr>
              <a:xfrm rot="-5400000">
                <a:off x="5478269" y="3563589"/>
                <a:ext cx="427245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92" name="Google Shape;192;p21"/>
              <p:cNvCxnSpPr/>
              <p:nvPr/>
            </p:nvCxnSpPr>
            <p:spPr>
              <a:xfrm rot="-5400000">
                <a:off x="3836220" y="3611885"/>
                <a:ext cx="427245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93" name="Google Shape;193;p21"/>
              <p:cNvCxnSpPr/>
              <p:nvPr/>
            </p:nvCxnSpPr>
            <p:spPr>
              <a:xfrm>
                <a:off x="5043609" y="3998249"/>
                <a:ext cx="427245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cxnSp>
          <p:nvCxnSpPr>
            <p:cNvPr id="194" name="Google Shape;194;p21"/>
            <p:cNvCxnSpPr/>
            <p:nvPr/>
          </p:nvCxnSpPr>
          <p:spPr>
            <a:xfrm rot="-5400000">
              <a:off x="5478358" y="4384679"/>
              <a:ext cx="427200" cy="0"/>
            </a:xfrm>
            <a:prstGeom prst="straightConnector1">
              <a:avLst/>
            </a:prstGeom>
            <a:noFill/>
            <a:ln cap="flat" cmpd="sng" w="381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95" name="Google Shape;195;p21"/>
            <p:cNvSpPr txBox="1"/>
            <p:nvPr/>
          </p:nvSpPr>
          <p:spPr>
            <a:xfrm>
              <a:off x="5435568" y="4490484"/>
              <a:ext cx="501600" cy="6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en-GB" sz="30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</a:t>
              </a:r>
              <a:endParaRPr b="0" i="0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6" name="Google Shape;196;p21"/>
            <p:cNvSpPr txBox="1"/>
            <p:nvPr/>
          </p:nvSpPr>
          <p:spPr>
            <a:xfrm>
              <a:off x="4664877" y="2824653"/>
              <a:ext cx="501600" cy="6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en-GB" sz="30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</a:t>
              </a:r>
              <a:endParaRPr b="0" i="0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97" name="Google Shape;197;p21"/>
            <p:cNvCxnSpPr/>
            <p:nvPr/>
          </p:nvCxnSpPr>
          <p:spPr>
            <a:xfrm rot="-5400000">
              <a:off x="4705624" y="3563647"/>
              <a:ext cx="427200" cy="0"/>
            </a:xfrm>
            <a:prstGeom prst="straightConnector1">
              <a:avLst/>
            </a:prstGeom>
            <a:noFill/>
            <a:ln cap="flat" cmpd="sng" w="381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98" name="Google Shape;198;p21"/>
            <p:cNvSpPr txBox="1"/>
            <p:nvPr/>
          </p:nvSpPr>
          <p:spPr>
            <a:xfrm>
              <a:off x="3793453" y="4524792"/>
              <a:ext cx="501600" cy="6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en-GB" sz="30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</a:t>
              </a:r>
              <a:endParaRPr b="0" i="0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99" name="Google Shape;199;p21"/>
            <p:cNvCxnSpPr/>
            <p:nvPr/>
          </p:nvCxnSpPr>
          <p:spPr>
            <a:xfrm rot="-5400000">
              <a:off x="3836242" y="4450107"/>
              <a:ext cx="427200" cy="0"/>
            </a:xfrm>
            <a:prstGeom prst="straightConnector1">
              <a:avLst/>
            </a:prstGeom>
            <a:noFill/>
            <a:ln cap="flat" cmpd="sng" w="381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2"/>
          <p:cNvSpPr txBox="1"/>
          <p:nvPr>
            <p:ph type="title"/>
          </p:nvPr>
        </p:nvSpPr>
        <p:spPr>
          <a:xfrm>
            <a:off x="613150" y="890050"/>
            <a:ext cx="17510100" cy="9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Write each statement next to the correct command word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05" name="Google Shape;205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6" name="Google Shape;206;p22"/>
          <p:cNvSpPr txBox="1"/>
          <p:nvPr/>
        </p:nvSpPr>
        <p:spPr>
          <a:xfrm>
            <a:off x="384550" y="2199450"/>
            <a:ext cx="22053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State</a:t>
            </a:r>
            <a:endParaRPr b="1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7" name="Google Shape;207;p22"/>
          <p:cNvSpPr txBox="1"/>
          <p:nvPr/>
        </p:nvSpPr>
        <p:spPr>
          <a:xfrm>
            <a:off x="384550" y="3454875"/>
            <a:ext cx="2205300" cy="93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Describe</a:t>
            </a:r>
            <a:endParaRPr b="1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22"/>
          <p:cNvSpPr txBox="1"/>
          <p:nvPr/>
        </p:nvSpPr>
        <p:spPr>
          <a:xfrm>
            <a:off x="384550" y="4710300"/>
            <a:ext cx="2205300" cy="93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Explain</a:t>
            </a:r>
            <a:endParaRPr b="1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" name="Google Shape;209;p22"/>
          <p:cNvSpPr txBox="1"/>
          <p:nvPr/>
        </p:nvSpPr>
        <p:spPr>
          <a:xfrm>
            <a:off x="384550" y="5893050"/>
            <a:ext cx="2205300" cy="93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Compare </a:t>
            </a:r>
            <a:endParaRPr b="1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p22"/>
          <p:cNvSpPr txBox="1"/>
          <p:nvPr/>
        </p:nvSpPr>
        <p:spPr>
          <a:xfrm>
            <a:off x="384550" y="7075800"/>
            <a:ext cx="2205300" cy="93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Evaluate</a:t>
            </a:r>
            <a:endParaRPr b="1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p22"/>
          <p:cNvSpPr txBox="1"/>
          <p:nvPr/>
        </p:nvSpPr>
        <p:spPr>
          <a:xfrm>
            <a:off x="3084150" y="5847700"/>
            <a:ext cx="14893500" cy="930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Give a simple answer. No explanation needed. </a:t>
            </a:r>
            <a:endParaRPr b="1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2" name="Google Shape;212;p22"/>
          <p:cNvSpPr txBox="1"/>
          <p:nvPr/>
        </p:nvSpPr>
        <p:spPr>
          <a:xfrm>
            <a:off x="3084150" y="6985100"/>
            <a:ext cx="14893500" cy="930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Recall some facts, events or process in an accurate way</a:t>
            </a:r>
            <a:endParaRPr b="1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" name="Google Shape;213;p22"/>
          <p:cNvSpPr txBox="1"/>
          <p:nvPr/>
        </p:nvSpPr>
        <p:spPr>
          <a:xfrm>
            <a:off x="3090900" y="2199450"/>
            <a:ext cx="15032400" cy="930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Give a scientific reason as you why something occurs</a:t>
            </a:r>
            <a:endParaRPr b="1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Google Shape;214;p22"/>
          <p:cNvSpPr txBox="1"/>
          <p:nvPr/>
        </p:nvSpPr>
        <p:spPr>
          <a:xfrm>
            <a:off x="3090900" y="3454875"/>
            <a:ext cx="15032400" cy="930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Describe the similarities and differences between things</a:t>
            </a:r>
            <a:endParaRPr b="1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22"/>
          <p:cNvSpPr txBox="1"/>
          <p:nvPr/>
        </p:nvSpPr>
        <p:spPr>
          <a:xfrm>
            <a:off x="3090900" y="4710300"/>
            <a:ext cx="15032400" cy="930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Consider evidence for and against and make a judgement</a:t>
            </a:r>
            <a:endParaRPr b="1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