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10287000" cx="18288000"/>
  <p:notesSz cx="6858000" cy="9144000"/>
  <p:embeddedFontLst>
    <p:embeddedFont>
      <p:font typeface="Montserrat SemiBold"/>
      <p:regular r:id="rId21"/>
      <p:bold r:id="rId22"/>
      <p:italic r:id="rId23"/>
      <p:boldItalic r:id="rId24"/>
    </p:embeddedFont>
    <p:embeddedFont>
      <p:font typeface="Montserrat"/>
      <p:regular r:id="rId25"/>
      <p:bold r:id="rId26"/>
      <p:italic r:id="rId27"/>
      <p:boldItalic r:id="rId28"/>
    </p:embeddedFont>
    <p:embeddedFont>
      <p:font typeface="Montserrat Medium"/>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MontserratSemiBold-bold.fntdata"/><Relationship Id="rId21" Type="http://schemas.openxmlformats.org/officeDocument/2006/relationships/font" Target="fonts/MontserratSemiBold-regular.fntdata"/><Relationship Id="rId24" Type="http://schemas.openxmlformats.org/officeDocument/2006/relationships/font" Target="fonts/MontserratSemiBold-boldItalic.fntdata"/><Relationship Id="rId23" Type="http://schemas.openxmlformats.org/officeDocument/2006/relationships/font" Target="fonts/MontserratSemi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bold.fntdata"/><Relationship Id="rId25" Type="http://schemas.openxmlformats.org/officeDocument/2006/relationships/font" Target="fonts/Montserrat-regular.fntdata"/><Relationship Id="rId28" Type="http://schemas.openxmlformats.org/officeDocument/2006/relationships/font" Target="fonts/Montserrat-boldItalic.fntdata"/><Relationship Id="rId27" Type="http://schemas.openxmlformats.org/officeDocument/2006/relationships/font" Target="fonts/Montserrat-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ontserratMedium-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MontserratMedium-italic.fntdata"/><Relationship Id="rId30" Type="http://schemas.openxmlformats.org/officeDocument/2006/relationships/font" Target="fonts/MontserratMedium-bold.fntdata"/><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font" Target="fonts/MontserratMedium-bold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8326bef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8326bef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c32b08e50_0_4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c32b08e50_0_4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8c32b08e50_0_4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8c32b08e50_0_4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8c32b08e50_0_4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8c32b08e50_0_4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8c32b08e50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8c32b08e50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8c32b08e50_0_4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8c32b08e50_0_4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8c32b08e50_0_2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8c32b08e50_0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8c32b08e50_0_3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8c32b08e50_0_3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c32b08e50_0_4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c32b08e50_0_4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c32b08e50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c32b08e50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c32b08e50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c32b08e50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8c32b08e50_0_4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8c32b08e50_0_4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8c32b08e50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8c32b08e50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c32b08e50_0_4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c32b08e50_0_4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8c32b08e50_0_4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8c32b08e50_0_4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c32b08e50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c32b08e50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Worksheet:</a:t>
            </a:r>
            <a:endParaRPr>
              <a:solidFill>
                <a:srgbClr val="4B3241"/>
              </a:solidFill>
            </a:endParaRPr>
          </a:p>
          <a:p>
            <a:pPr indent="0" lvl="0" marL="0" rtl="0" algn="l">
              <a:spcBef>
                <a:spcPts val="0"/>
              </a:spcBef>
              <a:spcAft>
                <a:spcPts val="0"/>
              </a:spcAft>
              <a:buNone/>
            </a:pPr>
            <a:r>
              <a:rPr lang="en-GB">
                <a:solidFill>
                  <a:srgbClr val="4B3241"/>
                </a:solidFill>
              </a:rPr>
              <a:t>How did approaches differ in dealing with the Great Plague compared to the Black Death?</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81" name="Google Shape;81;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 Medicine through time</a:t>
            </a:r>
            <a:endParaRPr>
              <a:solidFill>
                <a:srgbClr val="4B3241"/>
              </a:solidFill>
            </a:endParaRPr>
          </a:p>
          <a:p>
            <a:pPr indent="0" lvl="0" marL="0" rtl="0" algn="l">
              <a:spcBef>
                <a:spcPts val="2000"/>
              </a:spcBef>
              <a:spcAft>
                <a:spcPts val="0"/>
              </a:spcAft>
              <a:buNone/>
            </a:pPr>
            <a:r>
              <a:rPr lang="en-GB">
                <a:solidFill>
                  <a:srgbClr val="4B3241"/>
                </a:solidFill>
              </a:rPr>
              <a:t>Lesson 15 of 30 </a:t>
            </a:r>
            <a:endParaRPr>
              <a:solidFill>
                <a:srgbClr val="4B3241"/>
              </a:solidFill>
            </a:endParaRPr>
          </a:p>
          <a:p>
            <a:pPr indent="0" lvl="0" marL="0" rtl="0" algn="l">
              <a:spcBef>
                <a:spcPts val="2000"/>
              </a:spcBef>
              <a:spcAft>
                <a:spcPts val="2000"/>
              </a:spcAft>
              <a:buNone/>
            </a:pPr>
            <a:r>
              <a:t/>
            </a:r>
            <a:endParaRPr>
              <a:solidFill>
                <a:srgbClr val="4B3241"/>
              </a:solidFill>
            </a:endParaRPr>
          </a:p>
        </p:txBody>
      </p:sp>
      <p:sp>
        <p:nvSpPr>
          <p:cNvPr id="82" name="Google Shape;82;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Prudden</a:t>
            </a:r>
            <a:endParaRPr>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3"/>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Approaches to prevention: </a:t>
            </a:r>
            <a:r>
              <a:rPr i="1" lang="en-GB">
                <a:solidFill>
                  <a:schemeClr val="dk2"/>
                </a:solidFill>
              </a:rPr>
              <a:t>Miasma </a:t>
            </a:r>
            <a:r>
              <a:rPr lang="en-GB">
                <a:solidFill>
                  <a:schemeClr val="dk2"/>
                </a:solidFill>
              </a:rPr>
              <a:t>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44" name="Google Shape;144;p23"/>
          <p:cNvSpPr txBox="1"/>
          <p:nvPr>
            <p:ph idx="1" type="body"/>
          </p:nvPr>
        </p:nvSpPr>
        <p:spPr>
          <a:xfrm>
            <a:off x="929550" y="1538425"/>
            <a:ext cx="157809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b="1" lang="en-GB" sz="3400">
                <a:solidFill>
                  <a:schemeClr val="accent5"/>
                </a:solidFill>
              </a:rPr>
              <a:t>Plague doctors</a:t>
            </a:r>
            <a:r>
              <a:rPr lang="en-GB" sz="3400">
                <a:solidFill>
                  <a:srgbClr val="000000"/>
                </a:solidFill>
              </a:rPr>
              <a:t> </a:t>
            </a:r>
            <a:r>
              <a:rPr lang="en-GB" sz="3400">
                <a:solidFill>
                  <a:srgbClr val="000000"/>
                </a:solidFill>
              </a:rPr>
              <a:t>wore special costumes to avoid catching the plague from their patients. </a:t>
            </a:r>
            <a:endParaRPr sz="3400">
              <a:solidFill>
                <a:srgbClr val="000000"/>
              </a:solidFill>
            </a:endParaRPr>
          </a:p>
          <a:p>
            <a:pPr indent="0" lvl="0" marL="0" rtl="0" algn="l">
              <a:lnSpc>
                <a:spcPct val="90000"/>
              </a:lnSpc>
              <a:spcBef>
                <a:spcPts val="1000"/>
              </a:spcBef>
              <a:spcAft>
                <a:spcPts val="0"/>
              </a:spcAft>
              <a:buNone/>
            </a:pPr>
            <a:r>
              <a:rPr lang="en-GB" sz="3400">
                <a:solidFill>
                  <a:srgbClr val="000000"/>
                </a:solidFill>
              </a:rPr>
              <a:t>They had hooked, birdlike masks, with sweet-smelling herbs to ward of the </a:t>
            </a:r>
            <a:r>
              <a:rPr b="1" i="1" lang="en-GB" sz="3400">
                <a:solidFill>
                  <a:schemeClr val="accent4"/>
                </a:solidFill>
              </a:rPr>
              <a:t>miasma</a:t>
            </a:r>
            <a:r>
              <a:rPr lang="en-GB" sz="3400">
                <a:solidFill>
                  <a:srgbClr val="000000"/>
                </a:solidFill>
              </a:rPr>
              <a:t>.  </a:t>
            </a:r>
            <a:endParaRPr sz="3400">
              <a:solidFill>
                <a:srgbClr val="000000"/>
              </a:solidFill>
            </a:endParaRPr>
          </a:p>
          <a:p>
            <a:pPr indent="0" lvl="0" marL="0" rtl="0" algn="l">
              <a:lnSpc>
                <a:spcPct val="90000"/>
              </a:lnSpc>
              <a:spcBef>
                <a:spcPts val="1000"/>
              </a:spcBef>
              <a:spcAft>
                <a:spcPts val="0"/>
              </a:spcAft>
              <a:buNone/>
            </a:pPr>
            <a:r>
              <a:rPr lang="en-GB" sz="3400">
                <a:solidFill>
                  <a:srgbClr val="000000"/>
                </a:solidFill>
              </a:rPr>
              <a:t>Birds were believed to attract disease, so the idea was that the disease might be attracted by the bird shape and leave the patient.</a:t>
            </a:r>
            <a:endParaRPr sz="3400">
              <a:solidFill>
                <a:srgbClr val="000000"/>
              </a:solidFill>
            </a:endParaRPr>
          </a:p>
          <a:p>
            <a:pPr indent="0" lvl="0" marL="0" rtl="0" algn="l">
              <a:lnSpc>
                <a:spcPct val="90000"/>
              </a:lnSpc>
              <a:spcBef>
                <a:spcPts val="1000"/>
              </a:spcBef>
              <a:spcAft>
                <a:spcPts val="0"/>
              </a:spcAft>
              <a:buNone/>
            </a:pPr>
            <a:r>
              <a:rPr lang="en-GB" sz="3400">
                <a:solidFill>
                  <a:srgbClr val="000000"/>
                </a:solidFill>
              </a:rPr>
              <a:t>Also, the physician’s cloak was coated in wax to make sure patient blood and pus could not soak into it.</a:t>
            </a:r>
            <a:endParaRPr sz="34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45" name="Google Shape;145;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4"/>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Approaches to prevention: Other methods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51" name="Google Shape;151;p24"/>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Like during the Black Death, many people believed the best way to avoid the Great Plague was to run away.</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Some people deliberately got themselves infected with </a:t>
            </a:r>
            <a:r>
              <a:rPr b="1" lang="en-GB" sz="3500">
                <a:solidFill>
                  <a:schemeClr val="accent4"/>
                </a:solidFill>
              </a:rPr>
              <a:t>syphilis </a:t>
            </a:r>
            <a:r>
              <a:rPr lang="en-GB" sz="3500">
                <a:solidFill>
                  <a:srgbClr val="000000"/>
                </a:solidFill>
              </a:rPr>
              <a:t>because they believed this prevented them from getting the plague.</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The village of </a:t>
            </a:r>
            <a:r>
              <a:rPr b="1" lang="en-GB" sz="3500">
                <a:solidFill>
                  <a:schemeClr val="accent5"/>
                </a:solidFill>
              </a:rPr>
              <a:t>Eyam </a:t>
            </a:r>
            <a:r>
              <a:rPr lang="en-GB" sz="3500">
                <a:solidFill>
                  <a:srgbClr val="000000"/>
                </a:solidFill>
              </a:rPr>
              <a:t>quarantined itself to stop the disease from spreading. Food was brought over by resident of nearby villages and left at the edge of the village on stones. The villagers left money in a trough of vinegar to make sure that they did not spread the Great Plague via the money. This quarantine worked and the plague did not spread to the nearby villages.</a:t>
            </a:r>
            <a:endParaRPr sz="3500">
              <a:solidFill>
                <a:srgbClr val="000000"/>
              </a:solidFill>
            </a:endParaRPr>
          </a:p>
          <a:p>
            <a:pPr indent="0" lvl="0" marL="0" rtl="0" algn="l">
              <a:lnSpc>
                <a:spcPct val="90000"/>
              </a:lnSpc>
              <a:spcBef>
                <a:spcPts val="1000"/>
              </a:spcBef>
              <a:spcAft>
                <a:spcPts val="0"/>
              </a:spcAft>
              <a:buNone/>
            </a:pPr>
            <a:r>
              <a:t/>
            </a:r>
            <a:endParaRPr sz="34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52" name="Google Shape;152;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5"/>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end of the Great Plague</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58" name="Google Shape;158;p25"/>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It was the cold winter weather which helped bring the plague to a close.</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In London, together with the cold weather, </a:t>
            </a:r>
            <a:r>
              <a:rPr b="1" lang="en-GB" sz="3500">
                <a:solidFill>
                  <a:schemeClr val="accent5"/>
                </a:solidFill>
              </a:rPr>
              <a:t>the Great Fire of London</a:t>
            </a:r>
            <a:r>
              <a:rPr lang="en-GB" sz="3500">
                <a:solidFill>
                  <a:schemeClr val="accent5"/>
                </a:solidFill>
              </a:rPr>
              <a:t> </a:t>
            </a:r>
            <a:r>
              <a:rPr lang="en-GB" sz="3500">
                <a:solidFill>
                  <a:srgbClr val="000000"/>
                </a:solidFill>
              </a:rPr>
              <a:t>in 1666 finished off the last remnants of the plague in the city.</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Most of London was destroyed by the fire and had to be completely rebuilt. Unhealthy narrow streets and wooden buildings were replaced by stone and brick buildings, and wider, better-paved streets.</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For a time London was therefore healthier, but as the city became crowded again, the benefits of the rebuilding disappeared.</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4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59" name="Google Shape;159;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65" name="Google Shape;165;p26"/>
          <p:cNvSpPr txBox="1"/>
          <p:nvPr>
            <p:ph idx="1" type="body"/>
          </p:nvPr>
        </p:nvSpPr>
        <p:spPr>
          <a:xfrm>
            <a:off x="917950" y="1051500"/>
            <a:ext cx="16722600" cy="8184000"/>
          </a:xfrm>
          <a:prstGeom prst="rect">
            <a:avLst/>
          </a:prstGeom>
        </p:spPr>
        <p:txBody>
          <a:bodyPr anchorCtr="0" anchor="t" bIns="0" lIns="0" spcFirstLastPara="1" rIns="0" wrap="square" tIns="0">
            <a:noAutofit/>
          </a:bodyPr>
          <a:lstStyle/>
          <a:p>
            <a:pPr indent="0" lvl="0" marL="914400" marR="0" rtl="0" algn="l">
              <a:lnSpc>
                <a:spcPct val="115000"/>
              </a:lnSpc>
              <a:spcBef>
                <a:spcPts val="0"/>
              </a:spcBef>
              <a:spcAft>
                <a:spcPts val="0"/>
              </a:spcAft>
              <a:buNone/>
            </a:pPr>
            <a:r>
              <a:t/>
            </a:r>
            <a:endParaRPr b="1" sz="3500">
              <a:solidFill>
                <a:schemeClr val="accent4"/>
              </a:solidFill>
            </a:endParaRPr>
          </a:p>
          <a:p>
            <a:pPr indent="-450850" lvl="1" marL="914400" marR="0" rtl="0" algn="l">
              <a:lnSpc>
                <a:spcPct val="115000"/>
              </a:lnSpc>
              <a:spcBef>
                <a:spcPts val="0"/>
              </a:spcBef>
              <a:spcAft>
                <a:spcPts val="0"/>
              </a:spcAft>
              <a:buSzPts val="3500"/>
              <a:buChar char="–"/>
            </a:pPr>
            <a:r>
              <a:rPr b="1" lang="en-GB" sz="3500">
                <a:solidFill>
                  <a:schemeClr val="accent4"/>
                </a:solidFill>
              </a:rPr>
              <a:t>Bear baiting </a:t>
            </a:r>
            <a:r>
              <a:rPr lang="en-GB" sz="3500"/>
              <a:t>A sport where a bear would be chained to a post and dogs unleashed against it. Large sums of money would be gambled on the outcome.</a:t>
            </a:r>
            <a:endParaRPr sz="3500"/>
          </a:p>
          <a:p>
            <a:pPr indent="-450850" lvl="1" marL="914400" rtl="0" algn="l">
              <a:lnSpc>
                <a:spcPct val="115000"/>
              </a:lnSpc>
              <a:spcBef>
                <a:spcPts val="0"/>
              </a:spcBef>
              <a:spcAft>
                <a:spcPts val="0"/>
              </a:spcAft>
              <a:buSzPts val="3500"/>
              <a:buChar char="–"/>
            </a:pPr>
            <a:r>
              <a:rPr b="1" lang="en-GB" sz="3500">
                <a:solidFill>
                  <a:schemeClr val="accent4"/>
                </a:solidFill>
              </a:rPr>
              <a:t>Bubonic plague</a:t>
            </a:r>
            <a:r>
              <a:rPr lang="en-GB" sz="3500"/>
              <a:t> Plague characterized by fever and the formation of buboes.</a:t>
            </a:r>
            <a:endParaRPr sz="3500"/>
          </a:p>
          <a:p>
            <a:pPr indent="-450850" lvl="1" marL="914400" marR="0" rtl="0" algn="l">
              <a:lnSpc>
                <a:spcPct val="115000"/>
              </a:lnSpc>
              <a:spcBef>
                <a:spcPts val="0"/>
              </a:spcBef>
              <a:spcAft>
                <a:spcPts val="0"/>
              </a:spcAft>
              <a:buSzPts val="3500"/>
              <a:buChar char="–"/>
            </a:pPr>
            <a:r>
              <a:rPr b="1" lang="en-GB" sz="3500">
                <a:solidFill>
                  <a:schemeClr val="accent4"/>
                </a:solidFill>
              </a:rPr>
              <a:t>Fasting </a:t>
            </a:r>
            <a:r>
              <a:rPr lang="en-GB" sz="3500"/>
              <a:t>When you choose not to eat </a:t>
            </a:r>
            <a:r>
              <a:rPr lang="en-GB" sz="3500">
                <a:solidFill>
                  <a:srgbClr val="222222"/>
                </a:solidFill>
                <a:highlight>
                  <a:schemeClr val="lt1"/>
                </a:highlight>
              </a:rPr>
              <a:t> or drink, usually as a religious observance.</a:t>
            </a:r>
            <a:endParaRPr sz="3500">
              <a:solidFill>
                <a:srgbClr val="222222"/>
              </a:solidFill>
              <a:highlight>
                <a:schemeClr val="lt1"/>
              </a:highlight>
            </a:endParaRPr>
          </a:p>
          <a:p>
            <a:pPr indent="-450850" lvl="1" marL="914400" rtl="0" algn="l">
              <a:lnSpc>
                <a:spcPct val="115000"/>
              </a:lnSpc>
              <a:spcBef>
                <a:spcPts val="0"/>
              </a:spcBef>
              <a:spcAft>
                <a:spcPts val="0"/>
              </a:spcAft>
              <a:buSzPts val="3500"/>
              <a:buChar char="–"/>
            </a:pPr>
            <a:r>
              <a:rPr b="1" lang="en-GB" sz="3500">
                <a:solidFill>
                  <a:schemeClr val="accent4"/>
                </a:solidFill>
              </a:rPr>
              <a:t>Four humours </a:t>
            </a:r>
            <a:r>
              <a:rPr lang="en-GB" sz="3500"/>
              <a:t>The belief that the body contained four humours of liquids - blood, phlegm, black bile and yellow bile. </a:t>
            </a:r>
            <a:r>
              <a:rPr lang="en-GB" sz="3500">
                <a:solidFill>
                  <a:srgbClr val="000000"/>
                </a:solidFill>
              </a:rPr>
              <a:t>The </a:t>
            </a:r>
            <a:r>
              <a:rPr b="1" lang="en-GB" sz="3500">
                <a:solidFill>
                  <a:schemeClr val="accent4"/>
                </a:solidFill>
              </a:rPr>
              <a:t>Theory of the Four Humours</a:t>
            </a:r>
            <a:r>
              <a:rPr lang="en-GB" sz="3500"/>
              <a:t> claimed you needed an equal balance of each humour to remain healthy, and treatments to achieve equal balance are called </a:t>
            </a:r>
            <a:r>
              <a:rPr b="1" lang="en-GB" sz="3500">
                <a:solidFill>
                  <a:schemeClr val="accent4"/>
                </a:solidFill>
              </a:rPr>
              <a:t>Humoural treatments.</a:t>
            </a:r>
            <a:endParaRPr b="1" sz="3500">
              <a:solidFill>
                <a:schemeClr val="accent4"/>
              </a:solidFill>
            </a:endParaRPr>
          </a:p>
          <a:p>
            <a:pPr indent="0" lvl="0" marL="914400" marR="0" rtl="0" algn="l">
              <a:lnSpc>
                <a:spcPct val="115000"/>
              </a:lnSpc>
              <a:spcBef>
                <a:spcPts val="0"/>
              </a:spcBef>
              <a:spcAft>
                <a:spcPts val="0"/>
              </a:spcAft>
              <a:buNone/>
            </a:pPr>
            <a:r>
              <a:t/>
            </a:r>
            <a:endParaRPr b="1" sz="3500"/>
          </a:p>
        </p:txBody>
      </p:sp>
      <p:sp>
        <p:nvSpPr>
          <p:cNvPr id="166" name="Google Shape;166;p26"/>
          <p:cNvSpPr txBox="1"/>
          <p:nvPr>
            <p:ph idx="12" type="sldNum"/>
          </p:nvPr>
        </p:nvSpPr>
        <p:spPr>
          <a:xfrm>
            <a:off x="8417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7"/>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72" name="Google Shape;172;p27"/>
          <p:cNvSpPr txBox="1"/>
          <p:nvPr>
            <p:ph idx="1" type="body"/>
          </p:nvPr>
        </p:nvSpPr>
        <p:spPr>
          <a:xfrm>
            <a:off x="917950" y="1051500"/>
            <a:ext cx="16722600" cy="8184000"/>
          </a:xfrm>
          <a:prstGeom prst="rect">
            <a:avLst/>
          </a:prstGeom>
        </p:spPr>
        <p:txBody>
          <a:bodyPr anchorCtr="0" anchor="t" bIns="0" lIns="0" spcFirstLastPara="1" rIns="0" wrap="square" tIns="0">
            <a:noAutofit/>
          </a:bodyPr>
          <a:lstStyle/>
          <a:p>
            <a:pPr indent="0" lvl="0" marL="914400" rtl="0" algn="l">
              <a:lnSpc>
                <a:spcPct val="115000"/>
              </a:lnSpc>
              <a:spcBef>
                <a:spcPts val="0"/>
              </a:spcBef>
              <a:spcAft>
                <a:spcPts val="0"/>
              </a:spcAft>
              <a:buNone/>
            </a:pPr>
            <a:r>
              <a:t/>
            </a:r>
            <a:endParaRPr b="1" sz="3500">
              <a:solidFill>
                <a:schemeClr val="accent4"/>
              </a:solidFill>
            </a:endParaRPr>
          </a:p>
          <a:p>
            <a:pPr indent="-450850" lvl="1" marL="914400" rtl="0" algn="l">
              <a:lnSpc>
                <a:spcPct val="115000"/>
              </a:lnSpc>
              <a:spcBef>
                <a:spcPts val="0"/>
              </a:spcBef>
              <a:spcAft>
                <a:spcPts val="0"/>
              </a:spcAft>
              <a:buSzPts val="3500"/>
              <a:buChar char="–"/>
            </a:pPr>
            <a:r>
              <a:rPr b="1" i="1" lang="en-GB" sz="3500">
                <a:solidFill>
                  <a:schemeClr val="accent4"/>
                </a:solidFill>
              </a:rPr>
              <a:t>Miasma </a:t>
            </a:r>
            <a:r>
              <a:rPr lang="en-GB" sz="3500"/>
              <a:t>Bad smells were believed to cause disease.</a:t>
            </a:r>
            <a:endParaRPr sz="3500"/>
          </a:p>
          <a:p>
            <a:pPr indent="-450850" lvl="1" marL="914400" rtl="0" algn="l">
              <a:lnSpc>
                <a:spcPct val="115000"/>
              </a:lnSpc>
              <a:spcBef>
                <a:spcPts val="0"/>
              </a:spcBef>
              <a:spcAft>
                <a:spcPts val="0"/>
              </a:spcAft>
              <a:buSzPts val="3500"/>
              <a:buChar char="–"/>
            </a:pPr>
            <a:r>
              <a:rPr b="1" lang="en-GB" sz="3500">
                <a:solidFill>
                  <a:schemeClr val="accent4"/>
                </a:solidFill>
              </a:rPr>
              <a:t>Pest houses </a:t>
            </a:r>
            <a:r>
              <a:rPr lang="en-GB" sz="3500"/>
              <a:t>A new type of hospital that only catered for people suffering from plague or pox.</a:t>
            </a:r>
            <a:endParaRPr sz="3500"/>
          </a:p>
          <a:p>
            <a:pPr indent="-450850" lvl="1" marL="914400" rtl="0" algn="l">
              <a:lnSpc>
                <a:spcPct val="115000"/>
              </a:lnSpc>
              <a:spcBef>
                <a:spcPts val="0"/>
              </a:spcBef>
              <a:spcAft>
                <a:spcPts val="0"/>
              </a:spcAft>
              <a:buSzPts val="3500"/>
              <a:buChar char="–"/>
            </a:pPr>
            <a:r>
              <a:rPr b="1" lang="en-GB" sz="3500">
                <a:solidFill>
                  <a:schemeClr val="accent4"/>
                </a:solidFill>
              </a:rPr>
              <a:t>Poultice </a:t>
            </a:r>
            <a:r>
              <a:rPr lang="en-GB" sz="3500">
                <a:solidFill>
                  <a:srgbClr val="222222"/>
                </a:solidFill>
                <a:highlight>
                  <a:srgbClr val="FFFFFF"/>
                </a:highlight>
              </a:rPr>
              <a:t>A soft, moist mass of material, usually consisting of herbs.  It is applied to the body to relieve soreness and kept in place with a cloth.</a:t>
            </a:r>
            <a:endParaRPr sz="3500"/>
          </a:p>
          <a:p>
            <a:pPr indent="-450850" lvl="1" marL="914400" rtl="0" algn="l">
              <a:lnSpc>
                <a:spcPct val="115000"/>
              </a:lnSpc>
              <a:spcBef>
                <a:spcPts val="0"/>
              </a:spcBef>
              <a:spcAft>
                <a:spcPts val="0"/>
              </a:spcAft>
              <a:buSzPts val="3500"/>
              <a:buChar char="–"/>
            </a:pPr>
            <a:r>
              <a:rPr b="1" lang="en-GB" sz="3500">
                <a:solidFill>
                  <a:schemeClr val="accent4"/>
                </a:solidFill>
              </a:rPr>
              <a:t>Quarantine </a:t>
            </a:r>
            <a:r>
              <a:rPr lang="en-GB" sz="3500"/>
              <a:t>To separate from the rest of the local population because of illness.</a:t>
            </a:r>
            <a:endParaRPr sz="3500"/>
          </a:p>
          <a:p>
            <a:pPr indent="-450850" lvl="1" marL="914400" rtl="0" algn="l">
              <a:lnSpc>
                <a:spcPct val="115000"/>
              </a:lnSpc>
              <a:spcBef>
                <a:spcPts val="0"/>
              </a:spcBef>
              <a:spcAft>
                <a:spcPts val="0"/>
              </a:spcAft>
              <a:buSzPts val="3500"/>
              <a:buChar char="–"/>
            </a:pPr>
            <a:r>
              <a:rPr b="1" lang="en-GB" sz="3500">
                <a:solidFill>
                  <a:schemeClr val="accent4"/>
                </a:solidFill>
              </a:rPr>
              <a:t>Syphilis </a:t>
            </a:r>
            <a:r>
              <a:rPr lang="en-GB" sz="3500"/>
              <a:t>A sexually transmitted disease that was common from the late fifteenth century.</a:t>
            </a:r>
            <a:endParaRPr sz="3500"/>
          </a:p>
          <a:p>
            <a:pPr indent="0" lvl="0" marL="0" rtl="0" algn="l">
              <a:lnSpc>
                <a:spcPct val="115000"/>
              </a:lnSpc>
              <a:spcBef>
                <a:spcPts val="0"/>
              </a:spcBef>
              <a:spcAft>
                <a:spcPts val="0"/>
              </a:spcAft>
              <a:buNone/>
            </a:pPr>
            <a:r>
              <a:t/>
            </a:r>
            <a:endParaRPr sz="3500"/>
          </a:p>
          <a:p>
            <a:pPr indent="0" lvl="0" marL="0" rtl="0" algn="l">
              <a:lnSpc>
                <a:spcPct val="115000"/>
              </a:lnSpc>
              <a:spcBef>
                <a:spcPts val="0"/>
              </a:spcBef>
              <a:spcAft>
                <a:spcPts val="0"/>
              </a:spcAft>
              <a:buNone/>
            </a:pPr>
            <a:r>
              <a:t/>
            </a:r>
            <a:endParaRPr sz="3500"/>
          </a:p>
          <a:p>
            <a:pPr indent="0" lvl="0" marL="0" rtl="0" algn="l">
              <a:lnSpc>
                <a:spcPct val="115000"/>
              </a:lnSpc>
              <a:spcBef>
                <a:spcPts val="0"/>
              </a:spcBef>
              <a:spcAft>
                <a:spcPts val="0"/>
              </a:spcAft>
              <a:buNone/>
            </a:pPr>
            <a:r>
              <a:t/>
            </a:r>
            <a:endParaRPr sz="3500"/>
          </a:p>
          <a:p>
            <a:pPr indent="0" lvl="0" marL="0" rtl="0" algn="l">
              <a:lnSpc>
                <a:spcPct val="115000"/>
              </a:lnSpc>
              <a:spcBef>
                <a:spcPts val="0"/>
              </a:spcBef>
              <a:spcAft>
                <a:spcPts val="0"/>
              </a:spcAft>
              <a:buNone/>
            </a:pPr>
            <a:r>
              <a:t/>
            </a:r>
            <a:endParaRPr sz="3500"/>
          </a:p>
          <a:p>
            <a:pPr indent="0" lvl="0" marL="914400" marR="0" rtl="0" algn="l">
              <a:lnSpc>
                <a:spcPct val="115000"/>
              </a:lnSpc>
              <a:spcBef>
                <a:spcPts val="0"/>
              </a:spcBef>
              <a:spcAft>
                <a:spcPts val="0"/>
              </a:spcAft>
              <a:buNone/>
            </a:pPr>
            <a:r>
              <a:t/>
            </a:r>
            <a:endParaRPr b="1" sz="3500"/>
          </a:p>
        </p:txBody>
      </p:sp>
      <p:sp>
        <p:nvSpPr>
          <p:cNvPr id="173" name="Google Shape;173;p27"/>
          <p:cNvSpPr txBox="1"/>
          <p:nvPr>
            <p:ph idx="12" type="sldNum"/>
          </p:nvPr>
        </p:nvSpPr>
        <p:spPr>
          <a:xfrm>
            <a:off x="8417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79" name="Google Shape;179;p28"/>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80" name="Google Shape;180;p28"/>
          <p:cNvSpPr txBox="1"/>
          <p:nvPr>
            <p:ph idx="1" type="body"/>
          </p:nvPr>
        </p:nvSpPr>
        <p:spPr>
          <a:xfrm>
            <a:off x="918000" y="1447550"/>
            <a:ext cx="16452000" cy="6094200"/>
          </a:xfrm>
          <a:prstGeom prst="rect">
            <a:avLst/>
          </a:prstGeom>
        </p:spPr>
        <p:txBody>
          <a:bodyPr anchorCtr="0" anchor="t" bIns="0" lIns="0" spcFirstLastPara="1" rIns="0" wrap="square" tIns="0">
            <a:noAutofit/>
          </a:bodyPr>
          <a:lstStyle/>
          <a:p>
            <a:pPr indent="-450850" lvl="0" marL="457200" rtl="0" algn="l">
              <a:lnSpc>
                <a:spcPct val="90000"/>
              </a:lnSpc>
              <a:spcBef>
                <a:spcPts val="1000"/>
              </a:spcBef>
              <a:spcAft>
                <a:spcPts val="0"/>
              </a:spcAft>
              <a:buClr>
                <a:srgbClr val="000000"/>
              </a:buClr>
              <a:buSzPts val="3500"/>
              <a:buAutoNum type="arabicPeriod"/>
            </a:pPr>
            <a:r>
              <a:rPr lang="en-GB" sz="3500">
                <a:solidFill>
                  <a:srgbClr val="000000"/>
                </a:solidFill>
              </a:rPr>
              <a:t>Can you describe three ways people attempted to treat the plague in 1348 and 1665?</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a:solidFill>
                  <a:srgbClr val="000000"/>
                </a:solidFill>
              </a:rPr>
              <a:t>What was a Quack Doctor and what did they do during the Great Plague?</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a:solidFill>
                  <a:srgbClr val="000000"/>
                </a:solidFill>
              </a:rPr>
              <a:t>How did the following help to prevent the spreading of the plague? </a:t>
            </a:r>
            <a:endParaRPr sz="3500">
              <a:solidFill>
                <a:srgbClr val="000000"/>
              </a:solidFill>
            </a:endParaRPr>
          </a:p>
          <a:p>
            <a:pPr indent="0" lvl="0" marL="457200" rtl="0" algn="l">
              <a:lnSpc>
                <a:spcPct val="90000"/>
              </a:lnSpc>
              <a:spcBef>
                <a:spcPts val="1000"/>
              </a:spcBef>
              <a:spcAft>
                <a:spcPts val="0"/>
              </a:spcAft>
              <a:buNone/>
            </a:pPr>
            <a:r>
              <a:rPr lang="en-GB" sz="3500">
                <a:solidFill>
                  <a:srgbClr val="000000"/>
                </a:solidFill>
              </a:rPr>
              <a:t>a) Searchers    b) Watchmen    c) Dog-killers    d) Plague doctors</a:t>
            </a:r>
            <a:endParaRPr sz="3500">
              <a:solidFill>
                <a:srgbClr val="000000"/>
              </a:solidFill>
            </a:endParaRPr>
          </a:p>
          <a:p>
            <a:pPr indent="-450850" lvl="0" marL="457200" rtl="0" algn="l">
              <a:lnSpc>
                <a:spcPct val="90000"/>
              </a:lnSpc>
              <a:spcBef>
                <a:spcPts val="1000"/>
              </a:spcBef>
              <a:spcAft>
                <a:spcPts val="0"/>
              </a:spcAft>
              <a:buClr>
                <a:srgbClr val="000000"/>
              </a:buClr>
              <a:buSzPts val="3500"/>
              <a:buAutoNum type="arabicPeriod"/>
            </a:pPr>
            <a:r>
              <a:rPr lang="en-GB" sz="3500">
                <a:solidFill>
                  <a:srgbClr val="000000"/>
                </a:solidFill>
              </a:rPr>
              <a:t>Can you describe three ways people attempted to drive away </a:t>
            </a:r>
            <a:r>
              <a:rPr i="1" lang="en-GB" sz="3500">
                <a:solidFill>
                  <a:srgbClr val="000000"/>
                </a:solidFill>
              </a:rPr>
              <a:t>miasma </a:t>
            </a:r>
            <a:r>
              <a:rPr lang="en-GB" sz="3500">
                <a:solidFill>
                  <a:srgbClr val="000000"/>
                </a:solidFill>
              </a:rPr>
              <a:t>to prevent themselves catching the plague?</a:t>
            </a:r>
            <a:endParaRPr sz="3500">
              <a:solidFill>
                <a:srgbClr val="000000"/>
              </a:solidFill>
            </a:endParaRPr>
          </a:p>
          <a:p>
            <a:pPr indent="-450850" lvl="0" marL="457200" rtl="0" algn="l">
              <a:lnSpc>
                <a:spcPct val="90000"/>
              </a:lnSpc>
              <a:spcBef>
                <a:spcPts val="0"/>
              </a:spcBef>
              <a:spcAft>
                <a:spcPts val="0"/>
              </a:spcAft>
              <a:buClr>
                <a:srgbClr val="000000"/>
              </a:buClr>
              <a:buSzPts val="3500"/>
              <a:buFont typeface="Arial"/>
              <a:buAutoNum type="arabicPeriod"/>
            </a:pPr>
            <a:r>
              <a:rPr lang="en-GB" sz="3500" u="sng">
                <a:solidFill>
                  <a:srgbClr val="000000"/>
                </a:solidFill>
              </a:rPr>
              <a:t>Challenge question</a:t>
            </a:r>
            <a:r>
              <a:rPr lang="en-GB" sz="3500">
                <a:solidFill>
                  <a:srgbClr val="000000"/>
                </a:solidFill>
              </a:rPr>
              <a:t>: Can you describe three changes and three continuities between people’s reactions to the Black Death and the Great Plague? </a:t>
            </a:r>
            <a:r>
              <a:rPr b="1" i="1" lang="en-GB" sz="3500">
                <a:solidFill>
                  <a:schemeClr val="accent4"/>
                </a:solidFill>
              </a:rPr>
              <a:t>Hint: For people’s reactions this question is asking you to think about what actions people took to treat and or prevent getting the plague.</a:t>
            </a:r>
            <a:endParaRPr b="1" i="1" sz="3500">
              <a:solidFill>
                <a:schemeClr val="accent4"/>
              </a:solidFill>
            </a:endParaRPr>
          </a:p>
          <a:p>
            <a:pPr indent="0" lvl="0" marL="0" rtl="0" algn="l">
              <a:lnSpc>
                <a:spcPct val="90000"/>
              </a:lnSpc>
              <a:spcBef>
                <a:spcPts val="1000"/>
              </a:spcBef>
              <a:spcAft>
                <a:spcPts val="0"/>
              </a:spcAft>
              <a:buNone/>
            </a:pPr>
            <a:r>
              <a:t/>
            </a:r>
            <a:endParaRPr sz="3500">
              <a:solidFill>
                <a:srgbClr val="000000"/>
              </a:solidFill>
            </a:endParaRPr>
          </a:p>
          <a:p>
            <a:pPr indent="0" lvl="0" marL="457200" rtl="0" algn="l">
              <a:lnSpc>
                <a:spcPct val="100000"/>
              </a:lnSpc>
              <a:spcBef>
                <a:spcPts val="0"/>
              </a:spcBef>
              <a:spcAft>
                <a:spcPts val="0"/>
              </a:spcAft>
              <a:buNone/>
            </a:pPr>
            <a:r>
              <a:t/>
            </a:r>
            <a:endParaRPr i="1" sz="4400">
              <a:solidFill>
                <a:srgbClr val="000000"/>
              </a:solidFill>
            </a:endParaRPr>
          </a:p>
        </p:txBody>
      </p:sp>
      <p:sp>
        <p:nvSpPr>
          <p:cNvPr id="181" name="Google Shape;181;p2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87" name="Google Shape;187;p29"/>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Extension task</a:t>
            </a:r>
            <a:endParaRPr sz="5600"/>
          </a:p>
        </p:txBody>
      </p:sp>
      <p:sp>
        <p:nvSpPr>
          <p:cNvPr id="188" name="Google Shape;188;p29"/>
          <p:cNvSpPr txBox="1"/>
          <p:nvPr>
            <p:ph idx="1" type="body"/>
          </p:nvPr>
        </p:nvSpPr>
        <p:spPr>
          <a:xfrm>
            <a:off x="918000" y="1224450"/>
            <a:ext cx="16452000" cy="60942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rPr b="1" lang="en-GB" sz="3500">
                <a:solidFill>
                  <a:srgbClr val="000000"/>
                </a:solidFill>
              </a:rPr>
              <a:t>Does the Great Plague suggest there was medical progress in the years 1500-1700?</a:t>
            </a:r>
            <a:endParaRPr sz="3500">
              <a:solidFill>
                <a:srgbClr val="000000"/>
              </a:solidFill>
            </a:endParaRPr>
          </a:p>
          <a:p>
            <a:pPr indent="0" lvl="0" marL="0" rtl="0" algn="l">
              <a:lnSpc>
                <a:spcPct val="100000"/>
              </a:lnSpc>
              <a:spcBef>
                <a:spcPts val="0"/>
              </a:spcBef>
              <a:spcAft>
                <a:spcPts val="0"/>
              </a:spcAft>
              <a:buNone/>
            </a:pPr>
            <a:r>
              <a:rPr b="1" lang="en-GB" sz="3500">
                <a:solidFill>
                  <a:schemeClr val="accent4"/>
                </a:solidFill>
              </a:rPr>
              <a:t>You may want to use the following sentence starters and hints to help you.</a:t>
            </a:r>
            <a:endParaRPr b="1" sz="3500">
              <a:solidFill>
                <a:schemeClr val="accent4"/>
              </a:solidFill>
            </a:endParaRPr>
          </a:p>
          <a:p>
            <a:pPr indent="0" lvl="0" marL="0" rtl="0" algn="l">
              <a:lnSpc>
                <a:spcPct val="100000"/>
              </a:lnSpc>
              <a:spcBef>
                <a:spcPts val="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i="1" lang="en-GB" sz="3500">
                <a:solidFill>
                  <a:srgbClr val="000000"/>
                </a:solidFill>
              </a:rPr>
              <a:t>In some ways the Great Plague suggests there was medical progress in the years 1500-1700. For example… </a:t>
            </a:r>
            <a:r>
              <a:rPr b="1" i="1" lang="en-GB" sz="3500">
                <a:solidFill>
                  <a:schemeClr val="accent4"/>
                </a:solidFill>
              </a:rPr>
              <a:t>[Hint - Government actions]</a:t>
            </a:r>
            <a:endParaRPr b="1" i="1" sz="3500">
              <a:solidFill>
                <a:schemeClr val="accent4"/>
              </a:solidFill>
            </a:endParaRPr>
          </a:p>
          <a:p>
            <a:pPr indent="0" lvl="0" marL="0" rtl="0" algn="l">
              <a:lnSpc>
                <a:spcPct val="90000"/>
              </a:lnSpc>
              <a:spcBef>
                <a:spcPts val="1000"/>
              </a:spcBef>
              <a:spcAft>
                <a:spcPts val="0"/>
              </a:spcAft>
              <a:buNone/>
            </a:pPr>
            <a:r>
              <a:t/>
            </a:r>
            <a:endParaRPr b="1" i="1" sz="3500">
              <a:solidFill>
                <a:schemeClr val="accent4"/>
              </a:solidFill>
            </a:endParaRPr>
          </a:p>
          <a:p>
            <a:pPr indent="0" lvl="0" marL="0" rtl="0" algn="l">
              <a:lnSpc>
                <a:spcPct val="90000"/>
              </a:lnSpc>
              <a:spcBef>
                <a:spcPts val="1000"/>
              </a:spcBef>
              <a:spcAft>
                <a:spcPts val="0"/>
              </a:spcAft>
              <a:buNone/>
            </a:pPr>
            <a:r>
              <a:rPr i="1" lang="en-GB" sz="3500">
                <a:solidFill>
                  <a:srgbClr val="000000"/>
                </a:solidFill>
              </a:rPr>
              <a:t>However, in other ways the Great Plague suggests there wasn’t medical progress in the years 1500-1700. For example…</a:t>
            </a:r>
            <a:r>
              <a:rPr b="1" i="1" lang="en-GB" sz="3500">
                <a:solidFill>
                  <a:schemeClr val="accent4"/>
                </a:solidFill>
              </a:rPr>
              <a:t> [Hint - Type of treatments]</a:t>
            </a:r>
            <a:endParaRPr b="1" i="1" sz="3500">
              <a:solidFill>
                <a:schemeClr val="accent4"/>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i="1" lang="en-GB" sz="3500">
                <a:solidFill>
                  <a:srgbClr val="000000"/>
                </a:solidFill>
              </a:rPr>
              <a:t>Overall, I mostly agree that…</a:t>
            </a:r>
            <a:endParaRPr i="1" sz="3500">
              <a:solidFill>
                <a:srgbClr val="000000"/>
              </a:solidFill>
            </a:endParaRPr>
          </a:p>
          <a:p>
            <a:pPr indent="0" lvl="0" marL="0" rtl="0" algn="l">
              <a:lnSpc>
                <a:spcPct val="100000"/>
              </a:lnSpc>
              <a:spcBef>
                <a:spcPts val="0"/>
              </a:spcBef>
              <a:spcAft>
                <a:spcPts val="0"/>
              </a:spcAft>
              <a:buNone/>
            </a:pPr>
            <a:r>
              <a:t/>
            </a:r>
            <a:endParaRPr>
              <a:solidFill>
                <a:srgbClr val="000000"/>
              </a:solidFill>
              <a:highlight>
                <a:srgbClr val="FFFF00"/>
              </a:highlight>
              <a:latin typeface="Arial"/>
              <a:ea typeface="Arial"/>
              <a:cs typeface="Arial"/>
              <a:sym typeface="Arial"/>
            </a:endParaRPr>
          </a:p>
        </p:txBody>
      </p:sp>
      <p:sp>
        <p:nvSpPr>
          <p:cNvPr id="189" name="Google Shape;189;p2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was the Great Plague?</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88" name="Google Shape;88;p15"/>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In 1665, plague swept across the whole of England.</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It lasted from June until November, the peak of infection being September when 7,000 deaths from the disease were recorded in one week. 100,000 Londoners died - 25% of the London population.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As with the Black Death, the Great Plague of 1665 was an outbreak of the </a:t>
            </a:r>
            <a:r>
              <a:rPr b="1" lang="en-GB" sz="3500">
                <a:solidFill>
                  <a:schemeClr val="accent4"/>
                </a:solidFill>
              </a:rPr>
              <a:t>bubonic plague</a:t>
            </a:r>
            <a:r>
              <a:rPr lang="en-GB" sz="3500">
                <a:solidFill>
                  <a:srgbClr val="000000"/>
                </a:solidFill>
              </a:rPr>
              <a:t>. The bacteria was spread by flea bites. The main symptom was </a:t>
            </a:r>
            <a:r>
              <a:rPr b="1" lang="en-GB" sz="3500">
                <a:solidFill>
                  <a:schemeClr val="accent5"/>
                </a:solidFill>
              </a:rPr>
              <a:t>buboes</a:t>
            </a:r>
            <a:r>
              <a:rPr lang="en-GB" sz="3500">
                <a:solidFill>
                  <a:srgbClr val="000000"/>
                </a:solidFill>
              </a:rPr>
              <a:t>, which were swellings in the armpit or groin, filled with pus.</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Once caught, you were usually dead in 3 to 5 days.</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89" name="Google Shape;89;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Ideas about the causes of the Great Plague</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95" name="Google Shape;95;p16"/>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Ideas about the cause of plague had not progressed since the Black Death in 1348.</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Fewer people believed in </a:t>
            </a:r>
            <a:r>
              <a:rPr b="1" lang="en-GB" sz="3500">
                <a:solidFill>
                  <a:schemeClr val="accent4"/>
                </a:solidFill>
              </a:rPr>
              <a:t>the Theory of the Humours</a:t>
            </a:r>
            <a:r>
              <a:rPr lang="en-GB" sz="3500">
                <a:solidFill>
                  <a:srgbClr val="000000"/>
                </a:solidFill>
              </a:rPr>
              <a:t> by 1665 but it had not been replaced with a proven alternative.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Many people believed the Great Plague was a result of mankind’s wickedness and that God had sent it to punish and cleanse his kingdom.</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The most popular theory about the spread of the Great Plague in 1665 was that it was caused by </a:t>
            </a:r>
            <a:r>
              <a:rPr b="1" i="1" lang="en-GB" sz="3500">
                <a:solidFill>
                  <a:schemeClr val="accent4"/>
                </a:solidFill>
              </a:rPr>
              <a:t>miasma</a:t>
            </a:r>
            <a:r>
              <a:rPr lang="en-GB" sz="3500">
                <a:solidFill>
                  <a:srgbClr val="000000"/>
                </a:solidFill>
              </a:rPr>
              <a:t>. They believed that </a:t>
            </a:r>
            <a:r>
              <a:rPr b="1" i="1" lang="en-GB" sz="3500">
                <a:solidFill>
                  <a:schemeClr val="accent4"/>
                </a:solidFill>
              </a:rPr>
              <a:t>miasma </a:t>
            </a:r>
            <a:r>
              <a:rPr lang="en-GB" sz="3500">
                <a:solidFill>
                  <a:srgbClr val="000000"/>
                </a:solidFill>
              </a:rPr>
              <a:t>was created by stinking rubbish and dunghills in towns and cities. This fitted the pattern for when plague occurred: plague outbreaks generally happened when it was warm and smelly.</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96" name="Google Shape;96;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Approaches to treatment</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2" name="Google Shape;102;p17"/>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Treatments for the Great Plague were very similar to those used against the Black Death:</a:t>
            </a:r>
            <a:endParaRPr sz="3500">
              <a:solidFill>
                <a:srgbClr val="000000"/>
              </a:solidFill>
            </a:endParaRPr>
          </a:p>
          <a:p>
            <a:pPr indent="-450850" lvl="0" marL="457200" rtl="0" algn="l">
              <a:lnSpc>
                <a:spcPct val="90000"/>
              </a:lnSpc>
              <a:spcBef>
                <a:spcPts val="1000"/>
              </a:spcBef>
              <a:spcAft>
                <a:spcPts val="0"/>
              </a:spcAft>
              <a:buClr>
                <a:srgbClr val="000000"/>
              </a:buClr>
              <a:buSzPts val="3500"/>
              <a:buChar char="●"/>
            </a:pPr>
            <a:r>
              <a:rPr lang="en-GB" sz="3500">
                <a:solidFill>
                  <a:srgbClr val="000000"/>
                </a:solidFill>
              </a:rPr>
              <a:t>People prayed for the sick.</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lang="en-GB" sz="3500">
                <a:solidFill>
                  <a:srgbClr val="000000"/>
                </a:solidFill>
              </a:rPr>
              <a:t>People had their </a:t>
            </a:r>
            <a:r>
              <a:rPr b="1" lang="en-GB" sz="3500">
                <a:solidFill>
                  <a:schemeClr val="accent5"/>
                </a:solidFill>
              </a:rPr>
              <a:t>buboes </a:t>
            </a:r>
            <a:r>
              <a:rPr lang="en-GB" sz="3500">
                <a:solidFill>
                  <a:srgbClr val="000000"/>
                </a:solidFill>
              </a:rPr>
              <a:t>lanced to let the pus out.</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b="1" lang="en-GB" sz="3500">
                <a:solidFill>
                  <a:schemeClr val="accent5"/>
                </a:solidFill>
              </a:rPr>
              <a:t>Physicians </a:t>
            </a:r>
            <a:r>
              <a:rPr lang="en-GB" sz="3500">
                <a:solidFill>
                  <a:srgbClr val="000000"/>
                </a:solidFill>
              </a:rPr>
              <a:t>may have tried </a:t>
            </a:r>
            <a:r>
              <a:rPr b="1" lang="en-GB" sz="3500">
                <a:solidFill>
                  <a:schemeClr val="accent4"/>
                </a:solidFill>
              </a:rPr>
              <a:t>humoural treatments</a:t>
            </a:r>
            <a:r>
              <a:rPr lang="en-GB" sz="3500">
                <a:solidFill>
                  <a:srgbClr val="000000"/>
                </a:solidFill>
              </a:rPr>
              <a:t>, such as </a:t>
            </a:r>
            <a:r>
              <a:rPr b="1" lang="en-GB" sz="3500">
                <a:solidFill>
                  <a:schemeClr val="accent5"/>
                </a:solidFill>
              </a:rPr>
              <a:t>bleeding </a:t>
            </a:r>
            <a:r>
              <a:rPr lang="en-GB" sz="3500">
                <a:solidFill>
                  <a:srgbClr val="000000"/>
                </a:solidFill>
              </a:rPr>
              <a:t>and </a:t>
            </a:r>
            <a:r>
              <a:rPr b="1" lang="en-GB" sz="3500">
                <a:solidFill>
                  <a:schemeClr val="accent5"/>
                </a:solidFill>
              </a:rPr>
              <a:t>purging</a:t>
            </a:r>
            <a:r>
              <a:rPr lang="en-GB" sz="3500">
                <a:solidFill>
                  <a:srgbClr val="000000"/>
                </a:solidFill>
              </a:rPr>
              <a:t>, if the sick lived long enough.</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lang="en-GB" sz="3500">
                <a:solidFill>
                  <a:srgbClr val="000000"/>
                </a:solidFill>
              </a:rPr>
              <a:t>And recipes for herbal medicines and </a:t>
            </a:r>
            <a:r>
              <a:rPr b="1" lang="en-GB" sz="3500">
                <a:solidFill>
                  <a:schemeClr val="accent4"/>
                </a:solidFill>
              </a:rPr>
              <a:t>poultices </a:t>
            </a:r>
            <a:r>
              <a:rPr lang="en-GB" sz="3500">
                <a:solidFill>
                  <a:srgbClr val="000000"/>
                </a:solidFill>
              </a:rPr>
              <a:t>continued to be popular.</a:t>
            </a:r>
            <a:endParaRPr sz="3500">
              <a:solidFill>
                <a:srgbClr val="000000"/>
              </a:solidFill>
            </a:endParaRPr>
          </a:p>
          <a:p>
            <a:pPr indent="0" lvl="0" marL="0" rtl="0" algn="l">
              <a:lnSpc>
                <a:spcPct val="90000"/>
              </a:lnSpc>
              <a:spcBef>
                <a:spcPts val="1000"/>
              </a:spcBef>
              <a:spcAft>
                <a:spcPts val="0"/>
              </a:spcAft>
              <a:buNone/>
            </a:pPr>
            <a:r>
              <a:t/>
            </a:r>
            <a:endParaRPr sz="3000"/>
          </a:p>
        </p:txBody>
      </p:sp>
      <p:sp>
        <p:nvSpPr>
          <p:cNvPr id="103" name="Google Shape;103;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8"/>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Approaches to treatment</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9" name="Google Shape;109;p18"/>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New approaches to treatment included wrapping patients in thick woollen cloths and laid by a fire so they could sweat the disease out.</a:t>
            </a:r>
            <a:endParaRPr sz="3500">
              <a:solidFill>
                <a:srgbClr val="000000"/>
              </a:solidFill>
            </a:endParaRPr>
          </a:p>
          <a:p>
            <a:pPr indent="0" lvl="0" marL="0" rtl="0" algn="l">
              <a:lnSpc>
                <a:spcPct val="90000"/>
              </a:lnSpc>
              <a:spcBef>
                <a:spcPts val="1000"/>
              </a:spcBef>
              <a:spcAft>
                <a:spcPts val="0"/>
              </a:spcAft>
              <a:buNone/>
            </a:pPr>
            <a:r>
              <a:rPr b="1" lang="en-GB" sz="3500">
                <a:solidFill>
                  <a:schemeClr val="accent5"/>
                </a:solidFill>
              </a:rPr>
              <a:t>Transference </a:t>
            </a:r>
            <a:r>
              <a:rPr lang="en-GB" sz="3500">
                <a:solidFill>
                  <a:srgbClr val="000000"/>
                </a:solidFill>
              </a:rPr>
              <a:t>was attempted as well. People in 1665 believed that an illness or disease could be transferred from one person to something else. So during the Great Plague victims strapped a live chicken to a </a:t>
            </a:r>
            <a:r>
              <a:rPr b="1" lang="en-GB" sz="3500">
                <a:solidFill>
                  <a:schemeClr val="accent5"/>
                </a:solidFill>
              </a:rPr>
              <a:t>bubo</a:t>
            </a:r>
            <a:r>
              <a:rPr lang="en-GB" sz="3500">
                <a:solidFill>
                  <a:srgbClr val="000000"/>
                </a:solidFill>
              </a:rPr>
              <a:t>, or lanced it with a feather plucked from a chicken. The intention was to transfer the poison from the patient to the chicken or its feather so that they recovered.</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Another development in 1665 was the presence of </a:t>
            </a:r>
            <a:r>
              <a:rPr b="1" lang="en-GB" sz="3500">
                <a:solidFill>
                  <a:schemeClr val="accent5"/>
                </a:solidFill>
              </a:rPr>
              <a:t>Quack doctors</a:t>
            </a:r>
            <a:r>
              <a:rPr lang="en-GB" sz="3500">
                <a:solidFill>
                  <a:srgbClr val="000000"/>
                </a:solidFill>
              </a:rPr>
              <a:t>. These were people who did not have any medical qualifications but sold their services as a </a:t>
            </a:r>
            <a:r>
              <a:rPr b="1" lang="en-GB" sz="3500">
                <a:solidFill>
                  <a:schemeClr val="accent5"/>
                </a:solidFill>
              </a:rPr>
              <a:t>physician </a:t>
            </a:r>
            <a:r>
              <a:rPr lang="en-GB" sz="3500">
                <a:solidFill>
                  <a:srgbClr val="000000"/>
                </a:solidFill>
              </a:rPr>
              <a:t>or </a:t>
            </a:r>
            <a:r>
              <a:rPr b="1" lang="en-GB" sz="3500">
                <a:solidFill>
                  <a:schemeClr val="accent5"/>
                </a:solidFill>
              </a:rPr>
              <a:t>apothecary</a:t>
            </a:r>
            <a:r>
              <a:rPr lang="en-GB" sz="3500">
                <a:solidFill>
                  <a:srgbClr val="000000"/>
                </a:solidFill>
              </a:rPr>
              <a:t>, and many </a:t>
            </a:r>
            <a:r>
              <a:rPr b="1" lang="en-GB" sz="3500">
                <a:solidFill>
                  <a:schemeClr val="accent5"/>
                </a:solidFill>
              </a:rPr>
              <a:t>Quack doctors</a:t>
            </a:r>
            <a:r>
              <a:rPr lang="en-GB" sz="3500">
                <a:solidFill>
                  <a:srgbClr val="000000"/>
                </a:solidFill>
              </a:rPr>
              <a:t> took advantage of the panic. They mixed medicines and advertised them as wonder cures hoping to make lots of money!</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10" name="Google Shape;110;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9"/>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Approaches to prevention: Government action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16" name="Google Shape;116;p19"/>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The government in 1665 was far more proactive in </a:t>
            </a:r>
            <a:r>
              <a:rPr lang="en-GB" sz="3500">
                <a:solidFill>
                  <a:srgbClr val="000000"/>
                </a:solidFill>
              </a:rPr>
              <a:t>combating</a:t>
            </a:r>
            <a:r>
              <a:rPr lang="en-GB" sz="3500">
                <a:solidFill>
                  <a:srgbClr val="000000"/>
                </a:solidFill>
              </a:rPr>
              <a:t> the spread of the Great Plague than they had been back in 1348. In London, measures were taken to </a:t>
            </a:r>
            <a:r>
              <a:rPr b="1" lang="en-GB" sz="3500">
                <a:solidFill>
                  <a:schemeClr val="accent4"/>
                </a:solidFill>
              </a:rPr>
              <a:t>quarantine </a:t>
            </a:r>
            <a:r>
              <a:rPr lang="en-GB" sz="3500">
                <a:solidFill>
                  <a:srgbClr val="000000"/>
                </a:solidFill>
              </a:rPr>
              <a:t>anybody who had the plague. </a:t>
            </a:r>
            <a:endParaRPr sz="3500">
              <a:solidFill>
                <a:srgbClr val="000000"/>
              </a:solidFill>
            </a:endParaRPr>
          </a:p>
          <a:p>
            <a:pPr indent="0" lvl="0" marL="0" rtl="0" algn="l">
              <a:lnSpc>
                <a:spcPct val="90000"/>
              </a:lnSpc>
              <a:spcBef>
                <a:spcPts val="1000"/>
              </a:spcBef>
              <a:spcAft>
                <a:spcPts val="0"/>
              </a:spcAft>
              <a:buNone/>
            </a:pPr>
            <a:r>
              <a:rPr b="1" lang="en-GB" sz="3500">
                <a:solidFill>
                  <a:schemeClr val="accent5"/>
                </a:solidFill>
              </a:rPr>
              <a:t>Searchers </a:t>
            </a:r>
            <a:r>
              <a:rPr lang="en-GB" sz="3500">
                <a:solidFill>
                  <a:srgbClr val="000000"/>
                </a:solidFill>
              </a:rPr>
              <a:t>were employed to go from house to house checking to see if there were any plague victims.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Houses containing plague victims were quarantined for </a:t>
            </a:r>
            <a:r>
              <a:rPr b="1" lang="en-GB" sz="3500">
                <a:solidFill>
                  <a:schemeClr val="accent5"/>
                </a:solidFill>
              </a:rPr>
              <a:t>28 days</a:t>
            </a:r>
            <a:r>
              <a:rPr lang="en-GB" sz="3500">
                <a:solidFill>
                  <a:srgbClr val="000000"/>
                </a:solidFill>
              </a:rPr>
              <a:t> and the door painted with the red cross, with the words ‘Lord have mercy on us’ painted with red. </a:t>
            </a:r>
            <a:r>
              <a:rPr b="1" lang="en-GB" sz="3500">
                <a:solidFill>
                  <a:schemeClr val="accent5"/>
                </a:solidFill>
              </a:rPr>
              <a:t>Watchmen </a:t>
            </a:r>
            <a:r>
              <a:rPr lang="en-GB" sz="3500">
                <a:solidFill>
                  <a:srgbClr val="000000"/>
                </a:solidFill>
              </a:rPr>
              <a:t>stood guard to stop anyone going in or out. </a:t>
            </a:r>
            <a:r>
              <a:rPr lang="en-GB" sz="3500">
                <a:solidFill>
                  <a:srgbClr val="000000"/>
                </a:solidFill>
              </a:rPr>
              <a:t>To help those </a:t>
            </a:r>
            <a:r>
              <a:rPr b="1" lang="en-GB" sz="3500">
                <a:solidFill>
                  <a:schemeClr val="accent4"/>
                </a:solidFill>
              </a:rPr>
              <a:t>quarantined</a:t>
            </a:r>
            <a:r>
              <a:rPr lang="en-GB" sz="3500">
                <a:solidFill>
                  <a:srgbClr val="000000"/>
                </a:solidFill>
              </a:rPr>
              <a:t>, Parish officials were charged with bringing them food. During the Black Death of 1348, people new to an area had to stay away from everybody else for 40 days to ensure they were not carrying the disease. So during both plagues </a:t>
            </a:r>
            <a:r>
              <a:rPr b="1" lang="en-GB" sz="3500">
                <a:solidFill>
                  <a:schemeClr val="accent4"/>
                </a:solidFill>
              </a:rPr>
              <a:t>quarantine </a:t>
            </a:r>
            <a:r>
              <a:rPr lang="en-GB" sz="3500">
                <a:solidFill>
                  <a:srgbClr val="000000"/>
                </a:solidFill>
              </a:rPr>
              <a:t>measures were put into place t</a:t>
            </a:r>
            <a:r>
              <a:rPr lang="en-GB" sz="3500">
                <a:solidFill>
                  <a:srgbClr val="000000"/>
                </a:solidFill>
              </a:rPr>
              <a:t>o try to prevent the spread of the plague.</a:t>
            </a:r>
            <a:endParaRPr sz="3500">
              <a:solidFill>
                <a:srgbClr val="000000"/>
              </a:solidFill>
            </a:endParaRPr>
          </a:p>
          <a:p>
            <a:pPr indent="0" lvl="0" marL="914400" marR="0" rtl="0" algn="l">
              <a:lnSpc>
                <a:spcPct val="115000"/>
              </a:lnSpc>
              <a:spcBef>
                <a:spcPts val="0"/>
              </a:spcBef>
              <a:spcAft>
                <a:spcPts val="0"/>
              </a:spcAft>
              <a:buNone/>
            </a:pPr>
            <a:r>
              <a:t/>
            </a:r>
            <a:endParaRPr sz="3000"/>
          </a:p>
        </p:txBody>
      </p:sp>
      <p:sp>
        <p:nvSpPr>
          <p:cNvPr id="117" name="Google Shape;117;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0"/>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Approaches to prevention: Government action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23" name="Google Shape;123;p20"/>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Some victims were taken to specially built </a:t>
            </a:r>
            <a:r>
              <a:rPr b="1" lang="en-GB" sz="3500">
                <a:solidFill>
                  <a:schemeClr val="accent4"/>
                </a:solidFill>
              </a:rPr>
              <a:t>pest houses</a:t>
            </a:r>
            <a:r>
              <a:rPr lang="en-GB" sz="3500">
                <a:solidFill>
                  <a:srgbClr val="000000"/>
                </a:solidFill>
              </a:rPr>
              <a:t> away from the crowded parts of the city.</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Large carts would daily travel through the city of London to collect the corpses. The corpses were buried in mass graves at least six feet deep.</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No strangers were allowed into the city without a </a:t>
            </a:r>
            <a:r>
              <a:rPr b="1" lang="en-GB" sz="3500">
                <a:solidFill>
                  <a:schemeClr val="accent5"/>
                </a:solidFill>
              </a:rPr>
              <a:t>certificate of health</a:t>
            </a:r>
            <a:r>
              <a:rPr lang="en-GB" sz="3500">
                <a:solidFill>
                  <a:srgbClr val="000000"/>
                </a:solidFill>
              </a:rPr>
              <a:t>.</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All stray cats and dogs were caught and killed by newly-appointed </a:t>
            </a:r>
            <a:r>
              <a:rPr b="1" lang="en-GB" sz="3500">
                <a:solidFill>
                  <a:schemeClr val="accent5"/>
                </a:solidFill>
              </a:rPr>
              <a:t>dog-killers</a:t>
            </a:r>
            <a:r>
              <a:rPr lang="en-GB" sz="3500">
                <a:solidFill>
                  <a:srgbClr val="000000"/>
                </a:solidFill>
              </a:rPr>
              <a:t>. Around 40,000 dogs and 200,000 cats were killed because it was thought that these helped to spread the disease.</a:t>
            </a:r>
            <a:endParaRPr sz="3500">
              <a:solidFill>
                <a:srgbClr val="000000"/>
              </a:solidFill>
            </a:endParaRPr>
          </a:p>
          <a:p>
            <a:pPr indent="0" lvl="0" marL="914400" marR="0" rtl="0" algn="l">
              <a:lnSpc>
                <a:spcPct val="115000"/>
              </a:lnSpc>
              <a:spcBef>
                <a:spcPts val="0"/>
              </a:spcBef>
              <a:spcAft>
                <a:spcPts val="0"/>
              </a:spcAft>
              <a:buNone/>
            </a:pPr>
            <a:r>
              <a:t/>
            </a:r>
            <a:endParaRPr sz="3000"/>
          </a:p>
        </p:txBody>
      </p:sp>
      <p:sp>
        <p:nvSpPr>
          <p:cNvPr id="124" name="Google Shape;124;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1"/>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Approaches to prevention: Government action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30" name="Google Shape;130;p21"/>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All public entertainment  and public gatherings were stopped, for example fairs, theatres, </a:t>
            </a:r>
            <a:r>
              <a:rPr b="1" lang="en-GB" sz="3500">
                <a:solidFill>
                  <a:schemeClr val="accent4"/>
                </a:solidFill>
              </a:rPr>
              <a:t>bear-baitings</a:t>
            </a:r>
            <a:r>
              <a:rPr lang="en-GB" sz="3500">
                <a:solidFill>
                  <a:srgbClr val="000000"/>
                </a:solidFill>
              </a:rPr>
              <a:t> and games. This was to prevent the assembly of large crowds which might spread plague.</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b="1" lang="en-GB" sz="3500">
                <a:solidFill>
                  <a:schemeClr val="accent3"/>
                </a:solidFill>
              </a:rPr>
              <a:t>King Charles II</a:t>
            </a:r>
            <a:r>
              <a:rPr lang="en-GB" sz="3500">
                <a:solidFill>
                  <a:srgbClr val="000000"/>
                </a:solidFill>
              </a:rPr>
              <a:t> and his government ordered days of public prayers and </a:t>
            </a:r>
            <a:r>
              <a:rPr b="1" lang="en-GB" sz="3500">
                <a:solidFill>
                  <a:schemeClr val="accent4"/>
                </a:solidFill>
              </a:rPr>
              <a:t>fasting </a:t>
            </a:r>
            <a:r>
              <a:rPr lang="en-GB" sz="3500">
                <a:solidFill>
                  <a:srgbClr val="000000"/>
                </a:solidFill>
              </a:rPr>
              <a:t>on Wednesdays and Fridays so that people could publicly confess their sins and beg God to be merciful. </a:t>
            </a:r>
            <a:r>
              <a:rPr lang="en-GB" sz="3500">
                <a:solidFill>
                  <a:srgbClr val="000000"/>
                </a:solidFill>
              </a:rPr>
              <a:t>The King during the Black Death in 1348 had also ordered more church services, one every day.</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The King and his government also suggested changing diets, for example a diet heavy with garlic and sage.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31" name="Google Shape;131;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2"/>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Approaches to prevention: Miasma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37" name="Google Shape;137;p22"/>
          <p:cNvSpPr txBox="1"/>
          <p:nvPr>
            <p:ph idx="1" type="body"/>
          </p:nvPr>
        </p:nvSpPr>
        <p:spPr>
          <a:xfrm>
            <a:off x="917950" y="1218825"/>
            <a:ext cx="168087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400">
                <a:solidFill>
                  <a:srgbClr val="000000"/>
                </a:solidFill>
              </a:rPr>
              <a:t>People, like in 1348, were encouraged to carry a </a:t>
            </a:r>
            <a:r>
              <a:rPr b="1" lang="en-GB" sz="3400">
                <a:solidFill>
                  <a:schemeClr val="accent5"/>
                </a:solidFill>
              </a:rPr>
              <a:t>pomander </a:t>
            </a:r>
            <a:r>
              <a:rPr lang="en-GB" sz="3400">
                <a:solidFill>
                  <a:srgbClr val="000000"/>
                </a:solidFill>
              </a:rPr>
              <a:t>to drive away the miasma. A </a:t>
            </a:r>
            <a:r>
              <a:rPr b="1" lang="en-GB" sz="3400">
                <a:solidFill>
                  <a:schemeClr val="accent5"/>
                </a:solidFill>
              </a:rPr>
              <a:t>pomander </a:t>
            </a:r>
            <a:r>
              <a:rPr lang="en-GB" sz="3400">
                <a:solidFill>
                  <a:srgbClr val="000000"/>
                </a:solidFill>
              </a:rPr>
              <a:t>was a ball containing perfumed substances.</a:t>
            </a:r>
            <a:endParaRPr sz="3400">
              <a:solidFill>
                <a:srgbClr val="000000"/>
              </a:solidFill>
            </a:endParaRPr>
          </a:p>
          <a:p>
            <a:pPr indent="0" lvl="0" marL="0" rtl="0" algn="l">
              <a:lnSpc>
                <a:spcPct val="90000"/>
              </a:lnSpc>
              <a:spcBef>
                <a:spcPts val="1000"/>
              </a:spcBef>
              <a:spcAft>
                <a:spcPts val="0"/>
              </a:spcAft>
              <a:buNone/>
            </a:pPr>
            <a:r>
              <a:t/>
            </a:r>
            <a:endParaRPr sz="3400">
              <a:solidFill>
                <a:srgbClr val="000000"/>
              </a:solidFill>
            </a:endParaRPr>
          </a:p>
          <a:p>
            <a:pPr indent="0" lvl="0" marL="0" rtl="0" algn="l">
              <a:lnSpc>
                <a:spcPct val="90000"/>
              </a:lnSpc>
              <a:spcBef>
                <a:spcPts val="1000"/>
              </a:spcBef>
              <a:spcAft>
                <a:spcPts val="0"/>
              </a:spcAft>
              <a:buNone/>
            </a:pPr>
            <a:r>
              <a:rPr lang="en-GB" sz="3400">
                <a:solidFill>
                  <a:srgbClr val="000000"/>
                </a:solidFill>
              </a:rPr>
              <a:t>New methods of warding off </a:t>
            </a:r>
            <a:r>
              <a:rPr b="1" i="1" lang="en-GB" sz="3400">
                <a:solidFill>
                  <a:schemeClr val="accent4"/>
                </a:solidFill>
              </a:rPr>
              <a:t>miasma </a:t>
            </a:r>
            <a:r>
              <a:rPr lang="en-GB" sz="3400">
                <a:solidFill>
                  <a:srgbClr val="000000"/>
                </a:solidFill>
              </a:rPr>
              <a:t>were used in 1665: Smoking tobacco was encouraged, rubbish was routinely cleared from the streets, and householders were ordered to sweep the street outside their doors every day and wash down the area twice a day to prevent dirt building up. Barrels of tar and bonfires were also lit in the streets, to drive away ‘bad’ air.</a:t>
            </a:r>
            <a:endParaRPr sz="3400">
              <a:solidFill>
                <a:srgbClr val="000000"/>
              </a:solidFill>
            </a:endParaRPr>
          </a:p>
          <a:p>
            <a:pPr indent="0" lvl="0" marL="0" rtl="0" algn="l">
              <a:lnSpc>
                <a:spcPct val="90000"/>
              </a:lnSpc>
              <a:spcBef>
                <a:spcPts val="1000"/>
              </a:spcBef>
              <a:spcAft>
                <a:spcPts val="0"/>
              </a:spcAft>
              <a:buNone/>
            </a:pPr>
            <a:r>
              <a:t/>
            </a:r>
            <a:endParaRPr sz="3400">
              <a:solidFill>
                <a:srgbClr val="000000"/>
              </a:solidFill>
            </a:endParaRPr>
          </a:p>
          <a:p>
            <a:pPr indent="0" lvl="0" marL="0" rtl="0" algn="l">
              <a:lnSpc>
                <a:spcPct val="90000"/>
              </a:lnSpc>
              <a:spcBef>
                <a:spcPts val="1000"/>
              </a:spcBef>
              <a:spcAft>
                <a:spcPts val="0"/>
              </a:spcAft>
              <a:buNone/>
            </a:pPr>
            <a:r>
              <a:rPr lang="en-GB" sz="3400">
                <a:solidFill>
                  <a:srgbClr val="000000"/>
                </a:solidFill>
              </a:rPr>
              <a:t>Bodies were buried after dark, and not in churches or churchyards.</a:t>
            </a:r>
            <a:endParaRPr sz="34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38" name="Google Shape;138;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