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577327B-9900-47FB-A4EC-33F4E4431794}">
  <a:tblStyle styleId="{E577327B-9900-47FB-A4EC-33F4E44317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66a94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66a94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966a9489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966a9489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966a9489_0_1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966a9489_0_1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c966a9489_0_5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c966a9489_0_5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c966a9489_0_5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c966a9489_0_5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974138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974138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c966a9489_0_5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c966a9489_0_5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c966a9489_0_5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c966a9489_0_5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1st and 2nd Person Possessive Adjectives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7" name="Google Shape;87;p15"/>
          <p:cNvGraphicFramePr/>
          <p:nvPr/>
        </p:nvGraphicFramePr>
        <p:xfrm>
          <a:off x="1080425" y="177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{E577327B-9900-47FB-A4EC-33F4E4431794}</a:tableStyleId>
              </a:tblPr>
              <a:tblGrid>
                <a:gridCol w="3373200"/>
                <a:gridCol w="3109300"/>
                <a:gridCol w="2923300"/>
                <a:gridCol w="3146500"/>
                <a:gridCol w="3555725"/>
              </a:tblGrid>
              <a:tr h="65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(with) 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with) you (s)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nobis(cum)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(with) us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vobis(cum)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with) you (pl)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1st and 2nd Person Pronouns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Possessive Adjectives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3342550" y="413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{E577327B-9900-47FB-A4EC-33F4E4431794}</a:tableStyleId>
              </a:tblPr>
              <a:tblGrid>
                <a:gridCol w="3062725"/>
                <a:gridCol w="3062725"/>
                <a:gridCol w="3062725"/>
                <a:gridCol w="3062725"/>
              </a:tblGrid>
              <a:tr h="96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ego/me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I/me</a:t>
                      </a:r>
                      <a:endParaRPr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tu/te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we/us</a:t>
                      </a:r>
                      <a:endParaRPr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</a:t>
                      </a:r>
                      <a:endParaRPr i="1"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sz="4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75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6"/>
          <p:cNvSpPr txBox="1"/>
          <p:nvPr/>
        </p:nvSpPr>
        <p:spPr>
          <a:xfrm>
            <a:off x="1358075" y="2375000"/>
            <a:ext cx="5047200" cy="1002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meus, me- </a:t>
            </a: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 my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1473525" y="2375000"/>
            <a:ext cx="5461500" cy="1002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tuus</a:t>
            </a: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tu- </a:t>
            </a: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 your (s)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1358075" y="7018750"/>
            <a:ext cx="5709600" cy="1002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noste</a:t>
            </a:r>
            <a:r>
              <a:rPr b="1" i="1" lang="en-GB" sz="4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nost</a:t>
            </a:r>
            <a:r>
              <a:rPr b="1" i="1" lang="en-GB" sz="4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 </a:t>
            </a: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 ou</a:t>
            </a:r>
            <a:r>
              <a:rPr b="1" lang="en-GB" sz="4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endParaRPr b="1" sz="4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0172125" y="7018750"/>
            <a:ext cx="6762900" cy="1002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veste</a:t>
            </a:r>
            <a:r>
              <a:rPr b="1" i="1" lang="en-GB" sz="4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vest</a:t>
            </a:r>
            <a:r>
              <a:rPr b="1" i="1" lang="en-GB" sz="4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i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 you</a:t>
            </a:r>
            <a:r>
              <a:rPr b="1" lang="en-GB" sz="4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(pl)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7" name="Google Shape;107;p17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08" name="Google Shape;108;p17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{E577327B-9900-47FB-A4EC-33F4E4431794}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es iratus. nos sumus laetae.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 currere potestis.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vestrum amicum salutamus.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tuum canem timemus.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salutatis.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tecum ad tuam villam ambulo.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15" name="Google Shape;115;p18"/>
          <p:cNvSpPr txBox="1"/>
          <p:nvPr>
            <p:ph idx="1" type="subTitle"/>
          </p:nvPr>
        </p:nvSpPr>
        <p:spPr>
          <a:xfrm>
            <a:off x="917950" y="1635300"/>
            <a:ext cx="15652800" cy="1716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i) </a:t>
            </a:r>
            <a:r>
              <a:rPr lang="en-GB" sz="4200">
                <a:solidFill>
                  <a:schemeClr val="dk2"/>
                </a:solidFill>
              </a:rPr>
              <a:t>Fill the gaps with the correct pronoun or possessive adjective. ii) Translate.</a:t>
            </a:r>
            <a:endParaRPr sz="4200">
              <a:solidFill>
                <a:schemeClr val="dk2"/>
              </a:solidFill>
            </a:endParaRPr>
          </a:p>
        </p:txBody>
      </p:sp>
      <p:graphicFrame>
        <p:nvGraphicFramePr>
          <p:cNvPr id="116" name="Google Shape;116;p18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{E577327B-9900-47FB-A4EC-33F4E4431794}</a:tableStyleId>
              </a:tblPr>
              <a:tblGrid>
                <a:gridCol w="15652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ambulatis.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 me terres. ego _____ timeo.  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  _____  matrem amamus.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rgbClr val="65BE4B"/>
                </a:solidFill>
              </a:rPr>
              <a:t>Main Task </a:t>
            </a:r>
            <a:endParaRPr sz="7200">
              <a:solidFill>
                <a:srgbClr val="65BE4B"/>
              </a:solidFill>
            </a:endParaRPr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32" name="Google Shape;132;p20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33" name="Google Shape;13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4" name="Google Shape;134;p20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{E577327B-9900-47FB-A4EC-33F4E4431794}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es iratus. nos sumus laetae.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are angry. We are happy.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 currere potestis.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are able to run.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vestrum amicum salutamus.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greet your (pl) friend.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tuum canem timemus.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fear your (s) dog.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salutatis.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greet us.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tecum ad tuam villam ambulo.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walk with you to your house.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40" name="Google Shape;140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1" name="Google Shape;141;p21"/>
          <p:cNvSpPr txBox="1"/>
          <p:nvPr>
            <p:ph idx="1" type="subTitle"/>
          </p:nvPr>
        </p:nvSpPr>
        <p:spPr>
          <a:xfrm>
            <a:off x="917950" y="1635300"/>
            <a:ext cx="15652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42" name="Google Shape;142;p21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{E577327B-9900-47FB-A4EC-33F4E4431794}</a:tableStyleId>
              </a:tblPr>
              <a:tblGrid>
                <a:gridCol w="15652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ambulatis.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walk.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terres. ego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timeo.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scare me. I fear you (s).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nostram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matrem amamus.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love our mother.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