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d128482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d128482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553905" y="513804"/>
            <a:ext cx="2416686" cy="625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553905" y="6324845"/>
            <a:ext cx="541867" cy="286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553905" y="513804"/>
            <a:ext cx="2416686" cy="625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553905" y="6324845"/>
            <a:ext cx="541867" cy="286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/>
        </p:nvSpPr>
        <p:spPr>
          <a:xfrm>
            <a:off x="553905" y="513804"/>
            <a:ext cx="4334933" cy="625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553905" y="6324845"/>
            <a:ext cx="541867" cy="286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/>
        </p:nvSpPr>
        <p:spPr>
          <a:xfrm>
            <a:off x="553905" y="513804"/>
            <a:ext cx="4334933" cy="625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5" name="Google Shape;35;p7"/>
          <p:cNvSpPr txBox="1"/>
          <p:nvPr/>
        </p:nvSpPr>
        <p:spPr>
          <a:xfrm>
            <a:off x="553905" y="6324845"/>
            <a:ext cx="541867" cy="286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8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604267" y="1905233"/>
            <a:ext cx="10975600" cy="5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subTitle"/>
          </p:nvPr>
        </p:nvSpPr>
        <p:spPr>
          <a:xfrm>
            <a:off x="611967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611967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4" type="subTitle"/>
          </p:nvPr>
        </p:nvSpPr>
        <p:spPr>
          <a:xfrm>
            <a:off x="4372400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5" type="body"/>
          </p:nvPr>
        </p:nvSpPr>
        <p:spPr>
          <a:xfrm>
            <a:off x="4372400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6" type="subTitle"/>
          </p:nvPr>
        </p:nvSpPr>
        <p:spPr>
          <a:xfrm>
            <a:off x="8132833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7" type="body"/>
          </p:nvPr>
        </p:nvSpPr>
        <p:spPr>
          <a:xfrm>
            <a:off x="8132833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4294967295" type="ctrTitle"/>
          </p:nvPr>
        </p:nvSpPr>
        <p:spPr>
          <a:xfrm>
            <a:off x="611967" y="1917533"/>
            <a:ext cx="10968000" cy="248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Number systems- Writing base 10 numbers in different bases worksheet</a:t>
            </a:r>
            <a:endParaRPr sz="4000">
              <a:solidFill>
                <a:schemeClr val="dk2"/>
              </a:solidFill>
            </a:endParaRPr>
          </a:p>
        </p:txBody>
      </p:sp>
      <p:sp>
        <p:nvSpPr>
          <p:cNvPr id="93" name="Google Shape;93;p17"/>
          <p:cNvSpPr txBox="1"/>
          <p:nvPr>
            <p:ph idx="4294967295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</a:rPr>
              <a:t>Math</a:t>
            </a:r>
            <a:r>
              <a:rPr lang="en-GB" sz="2400"/>
              <a:t>ematics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94" name="Google Shape;94;p17"/>
          <p:cNvSpPr txBox="1"/>
          <p:nvPr>
            <p:ph idx="4294967295" type="subTitle"/>
          </p:nvPr>
        </p:nvSpPr>
        <p:spPr>
          <a:xfrm>
            <a:off x="611975" y="5979770"/>
            <a:ext cx="5268000" cy="3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50"/>
              <a:t>Mr Maseko</a:t>
            </a:r>
            <a:endParaRPr sz="1850">
              <a:solidFill>
                <a:schemeClr val="dk2"/>
              </a:solidFill>
            </a:endParaRPr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15948" y="8521467"/>
            <a:ext cx="1280100" cy="3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49777" l="10363" r="67008" t="15492"/>
          <a:stretch/>
        </p:blipFill>
        <p:spPr>
          <a:xfrm>
            <a:off x="460087" y="3955312"/>
            <a:ext cx="1120946" cy="243316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/>
          <p:nvPr/>
        </p:nvSpPr>
        <p:spPr>
          <a:xfrm>
            <a:off x="1531821" y="3847735"/>
            <a:ext cx="2920409" cy="1006549"/>
          </a:xfrm>
          <a:prstGeom prst="wedgeRoundRectCallout">
            <a:avLst>
              <a:gd fmla="val -55299" name="adj1"/>
              <a:gd fmla="val 16021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”I can see that one ten is ten times greater than one one”</a:t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 b="2793" l="56915" r="20455" t="65207"/>
          <a:stretch/>
        </p:blipFill>
        <p:spPr>
          <a:xfrm>
            <a:off x="5091264" y="3830484"/>
            <a:ext cx="1341410" cy="268281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/>
          <p:nvPr/>
        </p:nvSpPr>
        <p:spPr>
          <a:xfrm>
            <a:off x="6265933" y="3952528"/>
            <a:ext cx="2920409" cy="1006549"/>
          </a:xfrm>
          <a:prstGeom prst="wedgeRoundRectCallout">
            <a:avLst>
              <a:gd fmla="val -55299" name="adj1"/>
              <a:gd fmla="val 16021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”I can see that one thousand is 100 times greater than one ten ”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7612672" y="2138655"/>
            <a:ext cx="4014500" cy="805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How many sentences can you write using the diagram? </a:t>
            </a:r>
            <a:endParaRPr/>
          </a:p>
        </p:txBody>
      </p:sp>
      <p:pic>
        <p:nvPicPr>
          <p:cNvPr descr="A picture containing drawing&#10;&#10;Description automatically generated" id="105" name="Google Shape;10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087" y="1378214"/>
            <a:ext cx="6271536" cy="2064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110" name="Google Shape;11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6644" y="1619994"/>
            <a:ext cx="7110295" cy="234065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658561" y="1219201"/>
            <a:ext cx="2165978" cy="431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67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What is base 10?</a:t>
            </a: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538717" y="4323907"/>
            <a:ext cx="1927131" cy="431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Example: 2349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/>
        </p:nvSpPr>
        <p:spPr>
          <a:xfrm>
            <a:off x="1431851" y="2310809"/>
            <a:ext cx="1757916" cy="1061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5334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24</a:t>
            </a:r>
            <a:r>
              <a:rPr b="0" baseline="-25000" i="0" lang="en-GB" sz="5334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b="0" i="0" sz="5334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488846" y="1431852"/>
            <a:ext cx="4523995" cy="431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This is twenty four written in base 10</a:t>
            </a:r>
            <a:endParaRPr/>
          </a:p>
        </p:txBody>
      </p:sp>
      <p:sp>
        <p:nvSpPr>
          <p:cNvPr id="119" name="Google Shape;119;p20"/>
          <p:cNvSpPr txBox="1"/>
          <p:nvPr/>
        </p:nvSpPr>
        <p:spPr>
          <a:xfrm>
            <a:off x="6417088" y="1431852"/>
            <a:ext cx="4414991" cy="431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This is twenty four written in base 5</a:t>
            </a:r>
            <a:endParaRPr/>
          </a:p>
        </p:txBody>
      </p:sp>
      <p:sp>
        <p:nvSpPr>
          <p:cNvPr id="120" name="Google Shape;120;p20"/>
          <p:cNvSpPr txBox="1"/>
          <p:nvPr/>
        </p:nvSpPr>
        <p:spPr>
          <a:xfrm>
            <a:off x="8279220" y="2310809"/>
            <a:ext cx="1757916" cy="1061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5334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44</a:t>
            </a:r>
            <a:r>
              <a:rPr b="0" baseline="-25000" i="0" lang="en-GB" sz="5334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0" i="0" sz="5334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4435900" y="4408968"/>
            <a:ext cx="2488182" cy="431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Write 28</a:t>
            </a:r>
            <a:r>
              <a:rPr b="0" baseline="-2500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is base 5.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/>
        </p:nvSpPr>
        <p:spPr>
          <a:xfrm>
            <a:off x="1431851" y="2310809"/>
            <a:ext cx="1757916" cy="1061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5334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24</a:t>
            </a:r>
            <a:r>
              <a:rPr b="0" baseline="-25000" i="0" lang="en-GB" sz="5334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b="0" i="0" sz="5334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488846" y="1431852"/>
            <a:ext cx="4523995" cy="431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This is twenty four written in base 10</a:t>
            </a:r>
            <a:endParaRPr/>
          </a:p>
        </p:txBody>
      </p:sp>
      <p:sp>
        <p:nvSpPr>
          <p:cNvPr id="128" name="Google Shape;128;p21"/>
          <p:cNvSpPr txBox="1"/>
          <p:nvPr/>
        </p:nvSpPr>
        <p:spPr>
          <a:xfrm>
            <a:off x="6417088" y="1431852"/>
            <a:ext cx="4419800" cy="431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This is twenty four written in base 7</a:t>
            </a: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8279220" y="2310809"/>
            <a:ext cx="1757916" cy="1061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5334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33</a:t>
            </a:r>
            <a:r>
              <a:rPr b="0" baseline="-25000" i="0" lang="en-GB" sz="5334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b="0" i="0" sz="5334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4435900" y="4408968"/>
            <a:ext cx="2492990" cy="431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Write 28</a:t>
            </a:r>
            <a:r>
              <a:rPr b="0" baseline="-2500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is base 7.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/>
        </p:nvSpPr>
        <p:spPr>
          <a:xfrm>
            <a:off x="765544" y="1176671"/>
            <a:ext cx="4902304" cy="431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Write each of these numbers in base 10</a:t>
            </a:r>
            <a:endParaRPr/>
          </a:p>
        </p:txBody>
      </p:sp>
      <p:sp>
        <p:nvSpPr>
          <p:cNvPr id="136" name="Google Shape;136;p22"/>
          <p:cNvSpPr txBox="1"/>
          <p:nvPr/>
        </p:nvSpPr>
        <p:spPr>
          <a:xfrm>
            <a:off x="978195" y="1928037"/>
            <a:ext cx="2254103" cy="3132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17" lvl="0" marL="342917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rabicParenR"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23</a:t>
            </a:r>
            <a:r>
              <a:rPr b="0" baseline="-2500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rabicParenR"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21</a:t>
            </a:r>
            <a:r>
              <a:rPr b="0" baseline="-2500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rabicParenR"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35</a:t>
            </a:r>
            <a:r>
              <a:rPr b="0" baseline="-2500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rabicParenR"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40</a:t>
            </a:r>
            <a:r>
              <a:rPr b="0" baseline="-2500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rabicParenR"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123</a:t>
            </a:r>
            <a:r>
              <a:rPr b="0" baseline="-2500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rabicParenR"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1010</a:t>
            </a:r>
            <a:r>
              <a:rPr b="0" baseline="-2500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/>
        </p:nvSpPr>
        <p:spPr>
          <a:xfrm>
            <a:off x="765687" y="1869426"/>
            <a:ext cx="6639959" cy="431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Write each of the following base 10 numbers in base 2</a:t>
            </a:r>
            <a:endParaRPr/>
          </a:p>
        </p:txBody>
      </p:sp>
      <p:sp>
        <p:nvSpPr>
          <p:cNvPr id="142" name="Google Shape;142;p23"/>
          <p:cNvSpPr txBox="1"/>
          <p:nvPr/>
        </p:nvSpPr>
        <p:spPr>
          <a:xfrm>
            <a:off x="679795" y="2332677"/>
            <a:ext cx="906017" cy="3672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17" lvl="0" marL="342917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rabicParenR"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24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rabicParenR"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32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rabicParenR"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35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rabicParenR"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rabicParenR"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64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rabicParenR"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128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566381" y="5599212"/>
            <a:ext cx="7813357" cy="431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Why do you think the base 2 system is called the binary system? </a:t>
            </a:r>
            <a:endParaRPr/>
          </a:p>
        </p:txBody>
      </p:sp>
      <p:sp>
        <p:nvSpPr>
          <p:cNvPr id="144" name="Google Shape;144;p23"/>
          <p:cNvSpPr/>
          <p:nvPr/>
        </p:nvSpPr>
        <p:spPr>
          <a:xfrm>
            <a:off x="7571350" y="1258789"/>
            <a:ext cx="737191" cy="53694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1s</a:t>
            </a:r>
            <a:endParaRPr/>
          </a:p>
        </p:txBody>
      </p:sp>
      <p:sp>
        <p:nvSpPr>
          <p:cNvPr id="145" name="Google Shape;145;p23"/>
          <p:cNvSpPr/>
          <p:nvPr/>
        </p:nvSpPr>
        <p:spPr>
          <a:xfrm>
            <a:off x="6437073" y="1258789"/>
            <a:ext cx="737191" cy="53694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2s</a:t>
            </a:r>
            <a:endParaRPr/>
          </a:p>
        </p:txBody>
      </p:sp>
      <p:sp>
        <p:nvSpPr>
          <p:cNvPr id="146" name="Google Shape;146;p23"/>
          <p:cNvSpPr/>
          <p:nvPr/>
        </p:nvSpPr>
        <p:spPr>
          <a:xfrm>
            <a:off x="5302795" y="1258788"/>
            <a:ext cx="737191" cy="53694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4s</a:t>
            </a:r>
            <a:endParaRPr/>
          </a:p>
        </p:txBody>
      </p:sp>
      <p:sp>
        <p:nvSpPr>
          <p:cNvPr id="147" name="Google Shape;147;p23"/>
          <p:cNvSpPr/>
          <p:nvPr/>
        </p:nvSpPr>
        <p:spPr>
          <a:xfrm>
            <a:off x="4168518" y="1258788"/>
            <a:ext cx="737191" cy="53694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8s</a:t>
            </a:r>
            <a:endParaRPr/>
          </a:p>
        </p:txBody>
      </p:sp>
      <p:sp>
        <p:nvSpPr>
          <p:cNvPr id="148" name="Google Shape;148;p23"/>
          <p:cNvSpPr/>
          <p:nvPr/>
        </p:nvSpPr>
        <p:spPr>
          <a:xfrm>
            <a:off x="3034241" y="1258788"/>
            <a:ext cx="737191" cy="53694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16s</a:t>
            </a:r>
            <a:endParaRPr/>
          </a:p>
        </p:txBody>
      </p:sp>
      <p:sp>
        <p:nvSpPr>
          <p:cNvPr id="149" name="Google Shape;149;p23"/>
          <p:cNvSpPr/>
          <p:nvPr/>
        </p:nvSpPr>
        <p:spPr>
          <a:xfrm>
            <a:off x="1899963" y="1258788"/>
            <a:ext cx="737191" cy="53694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32s</a:t>
            </a:r>
            <a:endParaRPr/>
          </a:p>
        </p:txBody>
      </p:sp>
      <p:sp>
        <p:nvSpPr>
          <p:cNvPr id="150" name="Google Shape;150;p23"/>
          <p:cNvSpPr/>
          <p:nvPr/>
        </p:nvSpPr>
        <p:spPr>
          <a:xfrm>
            <a:off x="765686" y="1258788"/>
            <a:ext cx="737191" cy="53694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64s</a:t>
            </a:r>
            <a:endParaRPr/>
          </a:p>
        </p:txBody>
      </p:sp>
      <p:sp>
        <p:nvSpPr>
          <p:cNvPr id="151" name="Google Shape;151;p23"/>
          <p:cNvSpPr txBox="1"/>
          <p:nvPr/>
        </p:nvSpPr>
        <p:spPr>
          <a:xfrm>
            <a:off x="5869172" y="3429000"/>
            <a:ext cx="4772460" cy="971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7) Write this binary number in base 10: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1000101</a:t>
            </a:r>
            <a:endParaRPr/>
          </a:p>
        </p:txBody>
      </p:sp>
      <p:sp>
        <p:nvSpPr>
          <p:cNvPr id="152" name="Google Shape;152;p23"/>
          <p:cNvSpPr txBox="1"/>
          <p:nvPr/>
        </p:nvSpPr>
        <p:spPr>
          <a:xfrm>
            <a:off x="4812330" y="409700"/>
            <a:ext cx="2145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sng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Binary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