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E570AD-EE15-4FF9-872D-0D90E7A2CF0A}">
  <a:tblStyle styleId="{9CE570AD-EE15-4FF9-872D-0D90E7A2CF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ca89ad1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ca89ad1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Hola. Soy [</a:t>
            </a:r>
            <a:r>
              <a:rPr b="1" i="1" lang="en-GB"/>
              <a:t>Señorita Vázquez</a:t>
            </a:r>
            <a:r>
              <a:rPr i="1" lang="en-GB"/>
              <a:t>] ¿Cómo estás? </a:t>
            </a:r>
            <a:r>
              <a:rPr i="1" lang="en-GB">
                <a:highlight>
                  <a:schemeClr val="accent4"/>
                </a:highlight>
              </a:rPr>
              <a:t>In this lesson </a:t>
            </a:r>
            <a:r>
              <a:rPr lang="en-GB" sz="900">
                <a:highlight>
                  <a:schemeClr val="accent4"/>
                </a:highlight>
              </a:rPr>
              <a:t>we revisit using a range of opinion-giving verbs in the context of holidays. We will also look at extending sentences using porque and por eso.</a:t>
            </a:r>
            <a:endParaRPr sz="900">
              <a:highlight>
                <a:schemeClr val="accent4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chemeClr val="accent4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 hope you are in a quiet space without distractions, and have a pen and paper to hand.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bef15f26f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bef15f26f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b487774d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b487774d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2aa63f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2aa63f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7eb72d76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7eb72d76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c0a232b9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c0a232b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2aa63fa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2aa63fa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c24c6d7d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c24c6d7d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7eb72d76_0_9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d7eb72d76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bc8c3acff_1_9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bc8c3acff_1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727850" y="2907100"/>
            <a:ext cx="16858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 about holiday likes and preferences [3/ 3]</a:t>
            </a:r>
            <a:endParaRPr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>
                <a:solidFill>
                  <a:srgbClr val="4B3241"/>
                </a:solidFill>
              </a:rPr>
              <a:t>Using a range of opinion-giving verbs</a:t>
            </a:r>
            <a:endParaRPr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>
                <a:solidFill>
                  <a:srgbClr val="4B3241"/>
                </a:solidFill>
              </a:rPr>
              <a:t>Extending sentences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Vázquez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>
            <p:ph type="title"/>
          </p:nvPr>
        </p:nvSpPr>
        <p:spPr>
          <a:xfrm>
            <a:off x="980500" y="1118650"/>
            <a:ext cx="16894500" cy="81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tagging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9" name="Google Shape;89;p16"/>
          <p:cNvSpPr/>
          <p:nvPr/>
        </p:nvSpPr>
        <p:spPr>
          <a:xfrm>
            <a:off x="994150" y="3580500"/>
            <a:ext cx="4595100" cy="40443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2011200" y="1493300"/>
            <a:ext cx="30708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[rr]</a:t>
            </a:r>
            <a:endParaRPr b="1" sz="1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302375" y="236375"/>
            <a:ext cx="83832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8000">
                <a:solidFill>
                  <a:schemeClr val="accent6"/>
                </a:solidFill>
              </a:rPr>
              <a:t>La fonética</a:t>
            </a:r>
            <a:br>
              <a:rPr lang="en-GB" sz="8000">
                <a:solidFill>
                  <a:schemeClr val="accent6"/>
                </a:solidFill>
              </a:rPr>
            </a:br>
            <a:endParaRPr sz="8000">
              <a:solidFill>
                <a:schemeClr val="accent6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265050" y="6006777"/>
            <a:ext cx="4374600" cy="16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pe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10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sz="10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dog"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300" y="4122151"/>
            <a:ext cx="2842829" cy="24180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94" name="Google Shape;94;p16"/>
          <p:cNvSpPr/>
          <p:nvPr/>
        </p:nvSpPr>
        <p:spPr>
          <a:xfrm>
            <a:off x="7967150" y="3018350"/>
            <a:ext cx="4289100" cy="4606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8837975" y="822350"/>
            <a:ext cx="72633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[r]</a:t>
            </a:r>
            <a:endParaRPr b="1" sz="12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artoon of a woman objecting to something" id="96" name="Google Shape;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6655" y="3294750"/>
            <a:ext cx="2180620" cy="29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7881775" y="6070050"/>
            <a:ext cx="43746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pe</a:t>
            </a:r>
            <a:r>
              <a:rPr b="1" lang="en-GB" sz="10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10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sz="10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3180" y="1204500"/>
            <a:ext cx="905725" cy="16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4788" y="3278425"/>
            <a:ext cx="1942507" cy="1685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7"/>
          <p:cNvGrpSpPr/>
          <p:nvPr/>
        </p:nvGrpSpPr>
        <p:grpSpPr>
          <a:xfrm>
            <a:off x="8111775" y="1635025"/>
            <a:ext cx="2293874" cy="1421100"/>
            <a:chOff x="8111775" y="1635025"/>
            <a:chExt cx="2293874" cy="1421100"/>
          </a:xfrm>
        </p:grpSpPr>
        <p:sp>
          <p:nvSpPr>
            <p:cNvPr id="105" name="Google Shape;105;p17"/>
            <p:cNvSpPr txBox="1"/>
            <p:nvPr/>
          </p:nvSpPr>
          <p:spPr>
            <a:xfrm>
              <a:off x="8876450" y="1635025"/>
              <a:ext cx="1450800" cy="14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6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&amp;</a:t>
              </a:r>
              <a:endParaRPr b="1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06" name="Google Shape;106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11775" y="1818450"/>
              <a:ext cx="653274" cy="85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752375" y="1818450"/>
              <a:ext cx="653274" cy="856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6900" y="4646575"/>
            <a:ext cx="2323099" cy="11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81001" y="4658596"/>
            <a:ext cx="1692103" cy="11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979902" y="4183089"/>
            <a:ext cx="1692101" cy="180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83600" y="6148225"/>
            <a:ext cx="1450800" cy="14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46843" y="6163075"/>
            <a:ext cx="2756100" cy="14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097600" y="1894650"/>
            <a:ext cx="3853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 con e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e, 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4906900" y="1894150"/>
            <a:ext cx="3000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guita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a, </a:t>
            </a:r>
            <a:endParaRPr sz="40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097600" y="3346750"/>
            <a:ext cx="3853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 con e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e, </a:t>
            </a:r>
            <a:endParaRPr/>
          </a:p>
        </p:txBody>
      </p:sp>
      <p:grpSp>
        <p:nvGrpSpPr>
          <p:cNvPr id="116" name="Google Shape;116;p17"/>
          <p:cNvGrpSpPr/>
          <p:nvPr/>
        </p:nvGrpSpPr>
        <p:grpSpPr>
          <a:xfrm>
            <a:off x="8111775" y="3159025"/>
            <a:ext cx="2293874" cy="1421100"/>
            <a:chOff x="8111775" y="3159025"/>
            <a:chExt cx="2293874" cy="1421100"/>
          </a:xfrm>
        </p:grpSpPr>
        <p:pic>
          <p:nvPicPr>
            <p:cNvPr id="117" name="Google Shape;117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11775" y="3346775"/>
              <a:ext cx="653274" cy="85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752375" y="3346775"/>
              <a:ext cx="653274" cy="85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7"/>
            <p:cNvSpPr txBox="1"/>
            <p:nvPr/>
          </p:nvSpPr>
          <p:spPr>
            <a:xfrm>
              <a:off x="8911975" y="3159025"/>
              <a:ext cx="653400" cy="14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6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&amp;</a:t>
              </a:r>
              <a:endParaRPr b="1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0" name="Google Shape;120;p17"/>
          <p:cNvSpPr txBox="1"/>
          <p:nvPr/>
        </p:nvSpPr>
        <p:spPr>
          <a:xfrm>
            <a:off x="5059300" y="3341950"/>
            <a:ext cx="3000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ba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il.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0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914400" y="4961125"/>
            <a:ext cx="63120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¡Mi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</a:t>
            </a:r>
            <a:endParaRPr sz="40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2321375" y="4961125"/>
            <a:ext cx="3000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que 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ápido </a:t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5473775" y="4962863"/>
            <a:ext cx="30000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uedan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917600" y="6718900"/>
            <a:ext cx="6312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uedas 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edondas</a:t>
            </a:r>
            <a:endParaRPr sz="40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6215100" y="6723700"/>
            <a:ext cx="40149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del fe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oca</a:t>
            </a:r>
            <a:r>
              <a:rPr b="1" lang="en-GB" sz="40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4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il!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 txBox="1"/>
          <p:nvPr>
            <p:ph type="title"/>
          </p:nvPr>
        </p:nvSpPr>
        <p:spPr>
          <a:xfrm>
            <a:off x="302375" y="236375"/>
            <a:ext cx="83832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8000">
                <a:solidFill>
                  <a:schemeClr val="accent6"/>
                </a:solidFill>
              </a:rPr>
              <a:t>La fonética</a:t>
            </a:r>
            <a:endParaRPr sz="80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18"/>
          <p:cNvGraphicFramePr/>
          <p:nvPr/>
        </p:nvGraphicFramePr>
        <p:xfrm>
          <a:off x="647700" y="28295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{9CE570AD-EE15-4FF9-872D-0D90E7A2CF0A}</a:tableStyleId>
              </a:tblPr>
              <a:tblGrid>
                <a:gridCol w="17027050"/>
              </a:tblGrid>
              <a:tr h="7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 chifla __________________ en bici.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Cuando llueve,  voy a museos de pintura porque me gusta __________.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verano prefiero __________ un apartamento.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vacaciones viajo al ________________.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_____________________leo ___________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 gusta hacer __________________________ . ___________ me gusta correr.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 interesan las artes marciales ________________ para mí el deporte es muy importante. </a:t>
                      </a:r>
                      <a:endParaRPr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2" name="Google Shape;132;p18"/>
          <p:cNvGraphicFramePr/>
          <p:nvPr/>
        </p:nvGraphicFramePr>
        <p:xfrm>
          <a:off x="277224" y="149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{9CE570AD-EE15-4FF9-872D-0D90E7A2CF0A}</a:tableStyleId>
              </a:tblPr>
              <a:tblGrid>
                <a:gridCol w="2313500"/>
                <a:gridCol w="2459175"/>
                <a:gridCol w="1714675"/>
                <a:gridCol w="1564800"/>
                <a:gridCol w="1176925"/>
                <a:gridCol w="2225350"/>
                <a:gridCol w="1795525"/>
                <a:gridCol w="1897475"/>
                <a:gridCol w="2606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vez en cuando</a:t>
                      </a:r>
                      <a:endParaRPr b="1" sz="2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ctividades náuticas</a:t>
                      </a:r>
                      <a:endParaRPr b="1" sz="2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montar</a:t>
                      </a:r>
                      <a:endParaRPr b="1" sz="2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alquilar</a:t>
                      </a:r>
                      <a:endParaRPr b="1" sz="2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ado que</a:t>
                      </a:r>
                      <a:endParaRPr b="1" sz="2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extranjero</a:t>
                      </a:r>
                      <a:endParaRPr b="1" sz="2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revistas</a:t>
                      </a:r>
                      <a:endParaRPr b="1" sz="2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arte</a:t>
                      </a:r>
                      <a:endParaRPr b="1" sz="2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Además</a:t>
                      </a:r>
                      <a:endParaRPr b="1" sz="2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33" name="Google Shape;133;p18"/>
          <p:cNvSpPr txBox="1"/>
          <p:nvPr/>
        </p:nvSpPr>
        <p:spPr>
          <a:xfrm>
            <a:off x="3251725" y="2743575"/>
            <a:ext cx="83862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montar</a:t>
            </a:r>
            <a:endParaRPr b="1" sz="3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3158975" y="3479675"/>
            <a:ext cx="21144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 arte</a:t>
            </a:r>
            <a:endParaRPr b="1" sz="3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4854875" y="4227525"/>
            <a:ext cx="83862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alquilar</a:t>
            </a:r>
            <a:endParaRPr b="1" sz="3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5570513" y="4969500"/>
            <a:ext cx="83862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extranjero</a:t>
            </a:r>
            <a:endParaRPr b="1" sz="3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647700" y="5711475"/>
            <a:ext cx="83862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De vez en cuando</a:t>
            </a:r>
            <a:endParaRPr b="1" sz="3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5799113" y="5711475"/>
            <a:ext cx="83862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revistas.</a:t>
            </a:r>
            <a:endParaRPr b="1" sz="3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241370" y="6465200"/>
            <a:ext cx="50877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actividades náuticas</a:t>
            </a:r>
            <a:endParaRPr b="1" sz="3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9899845" y="6529650"/>
            <a:ext cx="50877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Además,</a:t>
            </a:r>
            <a:endParaRPr b="1" sz="3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7969295" y="7239650"/>
            <a:ext cx="50877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3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ado que</a:t>
            </a:r>
            <a:endParaRPr b="1" sz="3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254575" y="109600"/>
            <a:ext cx="146853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Escribe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idx="4294967295" type="subTitle"/>
          </p:nvPr>
        </p:nvSpPr>
        <p:spPr>
          <a:xfrm>
            <a:off x="9913875" y="2211700"/>
            <a:ext cx="65331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  </a:t>
            </a:r>
            <a:r>
              <a:rPr b="1" lang="en-GB" sz="3500">
                <a:solidFill>
                  <a:schemeClr val="lt1"/>
                </a:solidFill>
              </a:rPr>
              <a:t>p</a:t>
            </a:r>
            <a:r>
              <a:rPr b="1" lang="en-GB" sz="3500">
                <a:solidFill>
                  <a:schemeClr val="lt1"/>
                </a:solidFill>
              </a:rPr>
              <a:t>referir / odiar / opinar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9777363" y="3770713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Pref</a:t>
            </a:r>
            <a:r>
              <a:rPr b="1" lang="en-GB" sz="3500"/>
              <a:t>ie</a:t>
            </a:r>
            <a:r>
              <a:rPr lang="en-GB" sz="3500"/>
              <a:t>r</a:t>
            </a:r>
            <a:r>
              <a:rPr b="1" lang="en-GB" sz="3500">
                <a:solidFill>
                  <a:schemeClr val="accent5"/>
                </a:solidFill>
              </a:rPr>
              <a:t>o </a:t>
            </a:r>
            <a:r>
              <a:rPr lang="en-GB" sz="3500">
                <a:solidFill>
                  <a:srgbClr val="002060"/>
                </a:solidFill>
              </a:rPr>
              <a:t>la comida española.</a:t>
            </a:r>
            <a:r>
              <a:rPr lang="en-GB" sz="3500">
                <a:solidFill>
                  <a:srgbClr val="002060"/>
                </a:solidFill>
              </a:rPr>
              <a:t>  </a:t>
            </a:r>
            <a:endParaRPr sz="3500"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263700" y="354100"/>
            <a:ext cx="160293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Gustar-type verbs VS. other opinion verbs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61525" y="3748625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Me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gus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 la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comida española.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68625" y="2103038"/>
            <a:ext cx="32802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gustar-type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2" name="Google Shape;152;p19"/>
          <p:cNvCxnSpPr/>
          <p:nvPr/>
        </p:nvCxnSpPr>
        <p:spPr>
          <a:xfrm>
            <a:off x="9132788" y="1371500"/>
            <a:ext cx="14700" cy="55518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53" name="Google Shape;153;p19"/>
          <p:cNvSpPr txBox="1"/>
          <p:nvPr/>
        </p:nvSpPr>
        <p:spPr>
          <a:xfrm>
            <a:off x="461525" y="4765238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Me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chifla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cultura.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461525" y="5824838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Me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interesa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arte.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9853563" y="4678888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Odi</a:t>
            </a:r>
            <a:r>
              <a:rPr b="1" lang="en-GB" sz="3500">
                <a:solidFill>
                  <a:schemeClr val="accent5"/>
                </a:solidFill>
              </a:rPr>
              <a:t>o</a:t>
            </a:r>
            <a:r>
              <a:rPr b="1" lang="en-GB" sz="3500">
                <a:solidFill>
                  <a:schemeClr val="accent5"/>
                </a:solidFill>
              </a:rPr>
              <a:t> </a:t>
            </a:r>
            <a:r>
              <a:rPr lang="en-GB" sz="3500">
                <a:solidFill>
                  <a:srgbClr val="002060"/>
                </a:solidFill>
              </a:rPr>
              <a:t>el calor.</a:t>
            </a:r>
            <a:endParaRPr sz="3500"/>
          </a:p>
        </p:txBody>
      </p:sp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9853563" y="5813838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Piens</a:t>
            </a:r>
            <a:r>
              <a:rPr b="1" lang="en-GB" sz="3500">
                <a:solidFill>
                  <a:schemeClr val="accent5"/>
                </a:solidFill>
              </a:rPr>
              <a:t>o </a:t>
            </a:r>
            <a:r>
              <a:rPr lang="en-GB" sz="3500">
                <a:solidFill>
                  <a:srgbClr val="002060"/>
                </a:solidFill>
              </a:rPr>
              <a:t>que es fascinante.</a:t>
            </a:r>
            <a:endParaRPr sz="3500"/>
          </a:p>
        </p:txBody>
      </p:sp>
      <p:sp>
        <p:nvSpPr>
          <p:cNvPr id="157" name="Google Shape;157;p19"/>
          <p:cNvSpPr txBox="1"/>
          <p:nvPr/>
        </p:nvSpPr>
        <p:spPr>
          <a:xfrm>
            <a:off x="263700" y="3541925"/>
            <a:ext cx="1013700" cy="3017100"/>
          </a:xfrm>
          <a:prstGeom prst="rect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idx="4294967295" type="subTitle"/>
          </p:nvPr>
        </p:nvSpPr>
        <p:spPr>
          <a:xfrm>
            <a:off x="9075675" y="1983100"/>
            <a:ext cx="65331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  preferir / odiar / opinar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9548763" y="3237313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Prefier</a:t>
            </a:r>
            <a:r>
              <a:rPr b="1" lang="en-GB" sz="3500">
                <a:solidFill>
                  <a:schemeClr val="accent5"/>
                </a:solidFill>
              </a:rPr>
              <a:t>o </a:t>
            </a:r>
            <a:r>
              <a:rPr lang="en-GB" sz="3500">
                <a:solidFill>
                  <a:srgbClr val="002060"/>
                </a:solidFill>
              </a:rPr>
              <a:t>la comida española  </a:t>
            </a:r>
            <a:endParaRPr sz="3500"/>
          </a:p>
        </p:txBody>
      </p:sp>
      <p:sp>
        <p:nvSpPr>
          <p:cNvPr id="164" name="Google Shape;164;p20"/>
          <p:cNvSpPr txBox="1"/>
          <p:nvPr/>
        </p:nvSpPr>
        <p:spPr>
          <a:xfrm>
            <a:off x="10855100" y="3821800"/>
            <a:ext cx="6979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prefer Spanish food.</a:t>
            </a:r>
            <a:endParaRPr i="1" sz="3200"/>
          </a:p>
        </p:txBody>
      </p:sp>
      <p:sp>
        <p:nvSpPr>
          <p:cNvPr id="165" name="Google Shape;165;p20"/>
          <p:cNvSpPr txBox="1"/>
          <p:nvPr>
            <p:ph type="title"/>
          </p:nvPr>
        </p:nvSpPr>
        <p:spPr>
          <a:xfrm>
            <a:off x="263700" y="354100"/>
            <a:ext cx="160293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G</a:t>
            </a:r>
            <a:r>
              <a:rPr lang="en-GB">
                <a:solidFill>
                  <a:srgbClr val="1F4E79"/>
                </a:solidFill>
              </a:rPr>
              <a:t>ustar-type verbs VS. other opinion verbs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232925" y="3215225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Me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gus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b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comida española.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568625" y="2026838"/>
            <a:ext cx="32802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gustar-type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935800" y="3884800"/>
            <a:ext cx="789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 like Spanish food. / Spanish food </a:t>
            </a:r>
            <a:r>
              <a:rPr b="1"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is </a:t>
            </a:r>
            <a:r>
              <a:rPr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pleasing </a:t>
            </a:r>
            <a:r>
              <a:rPr i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to me</a:t>
            </a:r>
            <a:endParaRPr i="1" sz="3200">
              <a:solidFill>
                <a:schemeClr val="accent5"/>
              </a:solidFill>
            </a:endParaRPr>
          </a:p>
        </p:txBody>
      </p:sp>
      <p:cxnSp>
        <p:nvCxnSpPr>
          <p:cNvPr id="169" name="Google Shape;169;p20"/>
          <p:cNvCxnSpPr/>
          <p:nvPr/>
        </p:nvCxnSpPr>
        <p:spPr>
          <a:xfrm flipH="1">
            <a:off x="8690425" y="2152525"/>
            <a:ext cx="30600" cy="3627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70" name="Google Shape;170;p20"/>
          <p:cNvSpPr txBox="1"/>
          <p:nvPr/>
        </p:nvSpPr>
        <p:spPr>
          <a:xfrm>
            <a:off x="797100" y="5662100"/>
            <a:ext cx="180243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62060"/>
                </a:solidFill>
                <a:latin typeface="Montserrat"/>
                <a:ea typeface="Montserrat"/>
                <a:cs typeface="Montserrat"/>
                <a:sym typeface="Montserrat"/>
              </a:rPr>
              <a:t>We use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me </a:t>
            </a:r>
            <a:r>
              <a:rPr lang="en-GB" sz="3600">
                <a:solidFill>
                  <a:srgbClr val="062060"/>
                </a:solidFill>
                <a:latin typeface="Montserrat"/>
                <a:ea typeface="Montserrat"/>
                <a:cs typeface="Montserrat"/>
                <a:sym typeface="Montserrat"/>
              </a:rPr>
              <a:t>before gustar-type verbs when referring to </a:t>
            </a:r>
            <a:r>
              <a:rPr b="1" lang="en-GB" sz="3600">
                <a:solidFill>
                  <a:srgbClr val="062060"/>
                </a:solidFill>
                <a:latin typeface="Montserrat"/>
                <a:ea typeface="Montserrat"/>
                <a:cs typeface="Montserrat"/>
                <a:sym typeface="Montserrat"/>
              </a:rPr>
              <a:t>I. </a:t>
            </a:r>
            <a:endParaRPr b="1" sz="3600">
              <a:solidFill>
                <a:srgbClr val="06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6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797100" y="6625750"/>
            <a:ext cx="18024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62060"/>
                </a:solidFill>
                <a:latin typeface="Montserrat"/>
                <a:ea typeface="Montserrat"/>
                <a:cs typeface="Montserrat"/>
                <a:sym typeface="Montserrat"/>
              </a:rPr>
              <a:t>Preferir / odiar / opinar work like other verbs you know and end in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-o</a:t>
            </a:r>
            <a:r>
              <a:rPr lang="en-GB" sz="3600">
                <a:solidFill>
                  <a:srgbClr val="062060"/>
                </a:solidFill>
                <a:latin typeface="Montserrat"/>
                <a:ea typeface="Montserrat"/>
                <a:cs typeface="Montserrat"/>
                <a:sym typeface="Montserrat"/>
              </a:rPr>
              <a:t>when referring to I. </a:t>
            </a:r>
            <a:endParaRPr b="1" sz="3600">
              <a:solidFill>
                <a:srgbClr val="06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4545601" y="1213900"/>
            <a:ext cx="3280200" cy="1512900"/>
          </a:xfrm>
          <a:prstGeom prst="wedgeRoundRectCallout">
            <a:avLst>
              <a:gd fmla="val -11864" name="adj1"/>
              <a:gd fmla="val 88808" name="adj2"/>
              <a:gd fmla="val 0" name="adj3"/>
            </a:avLst>
          </a:prstGeom>
          <a:solidFill>
            <a:srgbClr val="00A099"/>
          </a:solidFill>
          <a:ln cap="flat" cmpd="sng" w="28575">
            <a:solidFill>
              <a:srgbClr val="00A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subject of the sentence is Spanish food’</a:t>
            </a:r>
            <a:endParaRPr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15660700" y="1260700"/>
            <a:ext cx="2554800" cy="1733700"/>
          </a:xfrm>
          <a:prstGeom prst="wedgeRoundRectCallout">
            <a:avLst>
              <a:gd fmla="val -27095" name="adj1"/>
              <a:gd fmla="val 95252" name="adj2"/>
              <a:gd fmla="val 0" name="adj3"/>
            </a:avLst>
          </a:prstGeom>
          <a:solidFill>
            <a:srgbClr val="00A099"/>
          </a:solidFill>
          <a:ln cap="flat" cmpd="sng" w="28575">
            <a:solidFill>
              <a:srgbClr val="00A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 subject of the sentence is </a:t>
            </a:r>
            <a:r>
              <a:rPr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‘I’.</a:t>
            </a:r>
            <a:endParaRPr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idx="4294967295" type="subTitle"/>
          </p:nvPr>
        </p:nvSpPr>
        <p:spPr>
          <a:xfrm>
            <a:off x="9075675" y="1449700"/>
            <a:ext cx="65331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  preferir 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9548763" y="2551513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62060"/>
                </a:solidFill>
              </a:rPr>
              <a:t>Pref</a:t>
            </a:r>
            <a:r>
              <a:rPr b="1" lang="en-GB" sz="3500">
                <a:solidFill>
                  <a:srgbClr val="062060"/>
                </a:solidFill>
              </a:rPr>
              <a:t>ie</a:t>
            </a:r>
            <a:r>
              <a:rPr lang="en-GB" sz="3500">
                <a:solidFill>
                  <a:srgbClr val="062060"/>
                </a:solidFill>
              </a:rPr>
              <a:t>r</a:t>
            </a:r>
            <a:r>
              <a:rPr b="1" lang="en-GB" sz="3500">
                <a:solidFill>
                  <a:schemeClr val="accent5"/>
                </a:solidFill>
              </a:rPr>
              <a:t>e</a:t>
            </a:r>
            <a:r>
              <a:rPr b="1" lang="en-GB" sz="3500">
                <a:solidFill>
                  <a:schemeClr val="accent5"/>
                </a:solidFill>
              </a:rPr>
              <a:t> </a:t>
            </a:r>
            <a:r>
              <a:rPr lang="en-GB" sz="3500">
                <a:solidFill>
                  <a:srgbClr val="002060"/>
                </a:solidFill>
              </a:rPr>
              <a:t>la comida española  </a:t>
            </a:r>
            <a:endParaRPr sz="3500">
              <a:solidFill>
                <a:srgbClr val="002060"/>
              </a:solidFill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0855100" y="3288400"/>
            <a:ext cx="6979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He</a:t>
            </a:r>
            <a:r>
              <a:rPr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prefers Spanish food.</a:t>
            </a:r>
            <a:endParaRPr i="1" sz="3200"/>
          </a:p>
        </p:txBody>
      </p:sp>
      <p:sp>
        <p:nvSpPr>
          <p:cNvPr id="181" name="Google Shape;181;p21"/>
          <p:cNvSpPr txBox="1"/>
          <p:nvPr>
            <p:ph type="title"/>
          </p:nvPr>
        </p:nvSpPr>
        <p:spPr>
          <a:xfrm>
            <a:off x="263700" y="354100"/>
            <a:ext cx="160293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Gustar-type verbs VS. other opinion verbs 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232925" y="2681825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gus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b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comida española.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568625" y="1493438"/>
            <a:ext cx="32802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gustar-type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935800" y="3351400"/>
            <a:ext cx="789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He</a:t>
            </a:r>
            <a:r>
              <a:rPr i="1"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likes Spanish food. / Spanish food </a:t>
            </a:r>
            <a:r>
              <a:rPr b="1" i="1"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is </a:t>
            </a:r>
            <a:r>
              <a:rPr i="1"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pleasing </a:t>
            </a:r>
            <a:r>
              <a:rPr i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to him</a:t>
            </a:r>
            <a:endParaRPr i="1" sz="3000">
              <a:solidFill>
                <a:schemeClr val="accent5"/>
              </a:solidFill>
            </a:endParaRPr>
          </a:p>
        </p:txBody>
      </p:sp>
      <p:cxnSp>
        <p:nvCxnSpPr>
          <p:cNvPr id="185" name="Google Shape;185;p21"/>
          <p:cNvCxnSpPr/>
          <p:nvPr/>
        </p:nvCxnSpPr>
        <p:spPr>
          <a:xfrm flipH="1">
            <a:off x="8842825" y="2152525"/>
            <a:ext cx="30600" cy="3627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86" name="Google Shape;186;p21"/>
          <p:cNvSpPr txBox="1"/>
          <p:nvPr/>
        </p:nvSpPr>
        <p:spPr>
          <a:xfrm>
            <a:off x="279550" y="7338500"/>
            <a:ext cx="8540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62060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600">
                <a:solidFill>
                  <a:srgbClr val="062060"/>
                </a:solidFill>
                <a:latin typeface="Montserrat"/>
                <a:ea typeface="Montserrat"/>
                <a:cs typeface="Montserrat"/>
                <a:sym typeface="Montserrat"/>
              </a:rPr>
              <a:t>’ before the person tells us it is a gustar-type verb.</a:t>
            </a:r>
            <a:endParaRPr b="1" sz="3600">
              <a:solidFill>
                <a:srgbClr val="06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15684975" y="145150"/>
            <a:ext cx="2554800" cy="1698900"/>
          </a:xfrm>
          <a:prstGeom prst="wedgeRoundRectCallout">
            <a:avLst>
              <a:gd fmla="val -27095" name="adj1"/>
              <a:gd fmla="val 95252" name="adj2"/>
              <a:gd fmla="val 0" name="adj3"/>
            </a:avLst>
          </a:prstGeom>
          <a:solidFill>
            <a:srgbClr val="00A099"/>
          </a:solidFill>
          <a:ln cap="flat" cmpd="sng" w="28575">
            <a:solidFill>
              <a:srgbClr val="00A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subject of the sentence is ‘</a:t>
            </a:r>
            <a:r>
              <a:rPr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he/she</a:t>
            </a:r>
            <a:r>
              <a:rPr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’.</a:t>
            </a:r>
            <a:endParaRPr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279550" y="4730000"/>
            <a:ext cx="9915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200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mi padre</a:t>
            </a:r>
            <a:r>
              <a:rPr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Le </a:t>
            </a:r>
            <a:r>
              <a:rPr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gus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 </a:t>
            </a:r>
            <a:r>
              <a:rPr b="1" lang="en-GB" sz="32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la comida española.</a:t>
            </a:r>
            <a:endParaRPr b="1" sz="32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842525" y="5419325"/>
            <a:ext cx="75966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My dad </a:t>
            </a:r>
            <a:r>
              <a:rPr i="1"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likes Spanish food. / Spanish food </a:t>
            </a:r>
            <a:r>
              <a:rPr b="1" i="1"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is </a:t>
            </a:r>
            <a:r>
              <a:rPr i="1"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pleasing </a:t>
            </a:r>
            <a:r>
              <a:rPr i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to my dad.</a:t>
            </a:r>
            <a:endParaRPr i="1" sz="3000">
              <a:solidFill>
                <a:schemeClr val="accent5"/>
              </a:solidFill>
            </a:endParaRPr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9548763" y="4729988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62060"/>
                </a:solidFill>
              </a:rPr>
              <a:t>Mi padre p</a:t>
            </a:r>
            <a:r>
              <a:rPr lang="en-GB" sz="3500">
                <a:solidFill>
                  <a:srgbClr val="062060"/>
                </a:solidFill>
              </a:rPr>
              <a:t>ref</a:t>
            </a:r>
            <a:r>
              <a:rPr b="1" lang="en-GB" sz="3500">
                <a:solidFill>
                  <a:srgbClr val="062060"/>
                </a:solidFill>
              </a:rPr>
              <a:t>ie</a:t>
            </a:r>
            <a:r>
              <a:rPr lang="en-GB" sz="3500">
                <a:solidFill>
                  <a:srgbClr val="062060"/>
                </a:solidFill>
              </a:rPr>
              <a:t>r</a:t>
            </a:r>
            <a:r>
              <a:rPr b="1" lang="en-GB" sz="3500">
                <a:solidFill>
                  <a:schemeClr val="accent5"/>
                </a:solidFill>
              </a:rPr>
              <a:t>e </a:t>
            </a:r>
            <a:r>
              <a:rPr lang="en-GB" sz="3500">
                <a:solidFill>
                  <a:srgbClr val="002060"/>
                </a:solidFill>
              </a:rPr>
              <a:t>la comida española  </a:t>
            </a:r>
            <a:endParaRPr sz="3500">
              <a:solidFill>
                <a:srgbClr val="002060"/>
              </a:solidFill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10855100" y="5466875"/>
            <a:ext cx="6979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My dad </a:t>
            </a:r>
            <a:r>
              <a:rPr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prefers Spanish food.</a:t>
            </a:r>
            <a:endParaRPr i="1" sz="3200"/>
          </a:p>
        </p:txBody>
      </p:sp>
      <p:sp>
        <p:nvSpPr>
          <p:cNvPr id="192" name="Google Shape;192;p21"/>
          <p:cNvSpPr txBox="1"/>
          <p:nvPr/>
        </p:nvSpPr>
        <p:spPr>
          <a:xfrm>
            <a:off x="9468000" y="6908475"/>
            <a:ext cx="8771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Preferir</a:t>
            </a:r>
            <a:r>
              <a:rPr lang="en-GB" sz="3600">
                <a:solidFill>
                  <a:srgbClr val="062060"/>
                </a:solidFill>
                <a:latin typeface="Montserrat"/>
                <a:ea typeface="Montserrat"/>
                <a:cs typeface="Montserrat"/>
                <a:sym typeface="Montserrat"/>
              </a:rPr>
              <a:t> works like other -</a:t>
            </a:r>
            <a:r>
              <a:rPr b="1" lang="en-GB" sz="3600">
                <a:solidFill>
                  <a:srgbClr val="062060"/>
                </a:solidFill>
                <a:latin typeface="Montserrat"/>
                <a:ea typeface="Montserrat"/>
                <a:cs typeface="Montserrat"/>
                <a:sym typeface="Montserrat"/>
              </a:rPr>
              <a:t>ir </a:t>
            </a:r>
            <a:r>
              <a:rPr lang="en-GB" sz="3600">
                <a:solidFill>
                  <a:srgbClr val="062060"/>
                </a:solidFill>
                <a:latin typeface="Montserrat"/>
                <a:ea typeface="Montserrat"/>
                <a:cs typeface="Montserrat"/>
                <a:sym typeface="Montserrat"/>
              </a:rPr>
              <a:t>verbs you know and ends in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-e </a:t>
            </a:r>
            <a:r>
              <a:rPr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3600">
                <a:solidFill>
                  <a:srgbClr val="062060"/>
                </a:solidFill>
                <a:latin typeface="Montserrat"/>
                <a:ea typeface="Montserrat"/>
                <a:cs typeface="Montserrat"/>
                <a:sym typeface="Montserrat"/>
              </a:rPr>
              <a:t>hen referring to he/she. </a:t>
            </a:r>
            <a:endParaRPr b="1" sz="3600">
              <a:solidFill>
                <a:srgbClr val="06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idx="4294967295" type="subTitle"/>
          </p:nvPr>
        </p:nvSpPr>
        <p:spPr>
          <a:xfrm>
            <a:off x="9913875" y="1449700"/>
            <a:ext cx="46851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porque / ya que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2"/>
          <p:cNvSpPr txBox="1"/>
          <p:nvPr>
            <p:ph idx="1" type="body"/>
          </p:nvPr>
        </p:nvSpPr>
        <p:spPr>
          <a:xfrm>
            <a:off x="9701163" y="3084913"/>
            <a:ext cx="890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2060"/>
                </a:solidFill>
              </a:rPr>
              <a:t>En verano nado en el mar </a:t>
            </a:r>
            <a:r>
              <a:rPr b="1" lang="en-GB" sz="3500">
                <a:solidFill>
                  <a:srgbClr val="002060"/>
                </a:solidFill>
              </a:rPr>
              <a:t>porque </a:t>
            </a:r>
            <a:r>
              <a:rPr lang="en-GB" sz="3500">
                <a:solidFill>
                  <a:srgbClr val="002060"/>
                </a:solidFill>
              </a:rPr>
              <a:t>siempre hace buen tiempo.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chemeClr val="accent5"/>
              </a:solidFill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10678950" y="4670850"/>
            <a:ext cx="76089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 summer I swim in the sea because it’s always good weather.</a:t>
            </a:r>
            <a:endParaRPr i="1" sz="3200"/>
          </a:p>
        </p:txBody>
      </p:sp>
      <p:sp>
        <p:nvSpPr>
          <p:cNvPr id="200" name="Google Shape;200;p22"/>
          <p:cNvSpPr txBox="1"/>
          <p:nvPr>
            <p:ph type="title"/>
          </p:nvPr>
        </p:nvSpPr>
        <p:spPr>
          <a:xfrm>
            <a:off x="263700" y="354100"/>
            <a:ext cx="160293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Extending your sentences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568625" y="1188638"/>
            <a:ext cx="32802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Por eso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1237700" y="3780338"/>
            <a:ext cx="789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 summer it’s always good weather for that reason I swim in the sea. </a:t>
            </a:r>
            <a:endParaRPr b="1" i="1" sz="3200">
              <a:solidFill>
                <a:schemeClr val="accent5"/>
              </a:solidFill>
            </a:endParaRPr>
          </a:p>
        </p:txBody>
      </p:sp>
      <p:cxnSp>
        <p:nvCxnSpPr>
          <p:cNvPr id="203" name="Google Shape;203;p22"/>
          <p:cNvCxnSpPr/>
          <p:nvPr/>
        </p:nvCxnSpPr>
        <p:spPr>
          <a:xfrm>
            <a:off x="9132788" y="1371500"/>
            <a:ext cx="14700" cy="55518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04" name="Google Shape;204;p22"/>
          <p:cNvSpPr txBox="1"/>
          <p:nvPr/>
        </p:nvSpPr>
        <p:spPr>
          <a:xfrm>
            <a:off x="232925" y="2224625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 verano siempre hace buen tiempo, </a:t>
            </a:r>
            <a:r>
              <a:rPr b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por eso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nado en el mar.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263700" y="6695300"/>
            <a:ext cx="14685300" cy="17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‘Por eso’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means for that reason.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We can start a sentence with it.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9620400" y="6923300"/>
            <a:ext cx="14685300" cy="17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‘porque &amp; ya que ’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mean because.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263700" y="5056575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 verano siempre hace buen tiempo. </a:t>
            </a:r>
            <a:r>
              <a:rPr b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or eso,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nado en el mar.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>
            <p:ph type="title"/>
          </p:nvPr>
        </p:nvSpPr>
        <p:spPr>
          <a:xfrm>
            <a:off x="689400" y="1894650"/>
            <a:ext cx="17137800" cy="43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76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900"/>
              <a:buFont typeface="Montserrat"/>
              <a:buAutoNum type="arabicPeriod"/>
            </a:pPr>
            <a:r>
              <a:rPr b="1" lang="en-GB" sz="39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All opinion verbs begin with </a:t>
            </a:r>
            <a:r>
              <a:rPr b="1" i="1" lang="en-GB" sz="39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me, le or les</a:t>
            </a:r>
            <a:r>
              <a:rPr b="1" lang="en-GB" sz="39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           True / False</a:t>
            </a:r>
            <a:endParaRPr b="1" sz="39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900"/>
              <a:buFont typeface="Montserrat"/>
              <a:buAutoNum type="arabicPeriod"/>
            </a:pPr>
            <a:r>
              <a:rPr b="1" lang="en-GB" sz="39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We use ____________ before gustar-type verbs when referring to ‘</a:t>
            </a:r>
            <a:r>
              <a:rPr b="1" i="1" lang="en-GB" sz="39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I’</a:t>
            </a:r>
            <a:r>
              <a:rPr b="1" lang="en-GB" sz="39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9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900"/>
              <a:buFont typeface="Montserrat"/>
              <a:buAutoNum type="arabicPeriod"/>
            </a:pPr>
            <a:r>
              <a:rPr b="1" lang="en-GB" sz="39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Preferir / odiar / opinar work like other verbs you know and end in  ____ when referring to I. </a:t>
            </a:r>
            <a:endParaRPr b="1" sz="39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900"/>
              <a:buFont typeface="Montserrat"/>
              <a:buAutoNum type="arabicPeriod"/>
            </a:pPr>
            <a:r>
              <a:rPr b="1" lang="en-GB" sz="40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‘Por eso’</a:t>
            </a:r>
            <a:r>
              <a:rPr lang="en-GB" sz="40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 means for that reason. We can start a sentence with it. </a:t>
            </a:r>
            <a:endParaRPr sz="40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						True / False</a:t>
            </a:r>
            <a:endParaRPr b="1" sz="39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B5394"/>
              </a:buClr>
              <a:buSzPts val="3900"/>
              <a:buFont typeface="Montserrat"/>
              <a:buAutoNum type="arabicPeriod"/>
            </a:pPr>
            <a:r>
              <a:rPr b="1" lang="en-GB" sz="39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‘I prefer’ is translated as  ________________</a:t>
            </a:r>
            <a:endParaRPr b="1" sz="39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152400" y="76200"/>
            <a:ext cx="164520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Using a range of opinion-giving verbs</a:t>
            </a:r>
            <a:endParaRPr/>
          </a:p>
        </p:txBody>
      </p:sp>
      <p:sp>
        <p:nvSpPr>
          <p:cNvPr id="214" name="Google Shape;214;p23"/>
          <p:cNvSpPr txBox="1"/>
          <p:nvPr/>
        </p:nvSpPr>
        <p:spPr>
          <a:xfrm>
            <a:off x="3774975" y="2566875"/>
            <a:ext cx="2670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me</a:t>
            </a:r>
            <a:endParaRPr b="1" sz="4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2102025" y="5076250"/>
            <a:ext cx="2670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-o</a:t>
            </a:r>
            <a:endParaRPr b="1" sz="4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131850" y="7885600"/>
            <a:ext cx="18024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6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131850" y="8696850"/>
            <a:ext cx="18024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6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7753200" y="7267300"/>
            <a:ext cx="39309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prefiero</a:t>
            </a:r>
            <a:endParaRPr b="1" sz="6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14743225" y="1834650"/>
            <a:ext cx="1824300" cy="7296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3"/>
          <p:cNvSpPr/>
          <p:nvPr/>
        </p:nvSpPr>
        <p:spPr>
          <a:xfrm>
            <a:off x="3426825" y="6441625"/>
            <a:ext cx="1541700" cy="9606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