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F1A08B6-A571-4DB5-B025-49DE2C1A8FD0}">
  <a:tblStyle styleId="{BF1A08B6-A571-4DB5-B025-49DE2C1A8FD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c0438a69c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g8c0438a6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One shape is an enlargement of another if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lphaLcParenBoth"/>
            </a:pPr>
            <a:r>
              <a:rPr lang="en-GB" sz="1200"/>
              <a:t>The same scale factor can be been used to multiply </a:t>
            </a:r>
            <a:br>
              <a:rPr lang="en-GB" sz="1200"/>
            </a:br>
            <a:r>
              <a:rPr lang="en-GB" sz="1200"/>
              <a:t>the lengths of each side of the original shape </a:t>
            </a:r>
            <a:br>
              <a:rPr lang="en-GB" sz="1200"/>
            </a:br>
            <a:r>
              <a:rPr lang="en-GB" sz="1200"/>
              <a:t>to give the lengths of each corresponding side of the enlarged shape.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/>
              <a:t>and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(b)The angles of both shapes are the same. </a:t>
            </a:r>
            <a:br>
              <a:rPr lang="en-GB" sz="1200"/>
            </a:b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c0438a69c_0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g8c0438a69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One shape is an enlargement of another if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lphaLcParenBoth"/>
            </a:pPr>
            <a:r>
              <a:rPr lang="en-GB" sz="1200"/>
              <a:t>The same scale factor can be been used to multiply </a:t>
            </a:r>
            <a:br>
              <a:rPr lang="en-GB" sz="1200"/>
            </a:br>
            <a:r>
              <a:rPr lang="en-GB" sz="1200"/>
              <a:t>the lengths of each side of the original shape </a:t>
            </a:r>
            <a:br>
              <a:rPr lang="en-GB" sz="1200"/>
            </a:br>
            <a:r>
              <a:rPr lang="en-GB" sz="1200"/>
              <a:t>to give the lengths of each corresponding side of the enlarged shape.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/>
              <a:t>and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(b)The angles of both shapes are the same. </a:t>
            </a:r>
            <a:br>
              <a:rPr lang="en-GB" sz="1200"/>
            </a:b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2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8421071" y="4823665"/>
            <a:ext cx="3146134" cy="170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/>
          <p:nvPr/>
        </p:nvSpPr>
        <p:spPr>
          <a:xfrm>
            <a:off x="11598967" y="5945600"/>
            <a:ext cx="593200" cy="91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24000" y="6168000"/>
            <a:ext cx="5256000" cy="42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67"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11967" y="1917533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611967" y="1917533"/>
            <a:ext cx="10968000" cy="42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4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lt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lt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lt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lt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lt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lt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lt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lt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lt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63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3" name="Google Shape;33;p5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Comparison slide with three elemen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604267" y="1905233"/>
            <a:ext cx="10975600" cy="5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2" type="subTitle"/>
          </p:nvPr>
        </p:nvSpPr>
        <p:spPr>
          <a:xfrm>
            <a:off x="611967" y="2509500"/>
            <a:ext cx="3447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3" type="body"/>
          </p:nvPr>
        </p:nvSpPr>
        <p:spPr>
          <a:xfrm>
            <a:off x="611967" y="3323500"/>
            <a:ext cx="3447200" cy="25688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1600"/>
            </a:lvl1pPr>
            <a:lvl2pPr indent="-3810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2pPr>
            <a:lvl3pPr indent="-3810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3pPr>
            <a:lvl4pPr indent="-3810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4pPr>
            <a:lvl5pPr indent="-3810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7pPr>
            <a:lvl8pPr indent="-3810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8pPr>
            <a:lvl9pPr indent="-3810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400"/>
              <a:buChar char="–"/>
              <a:defRPr sz="1600"/>
            </a:lvl9pPr>
          </a:lstStyle>
          <a:p/>
        </p:txBody>
      </p:sp>
      <p:sp>
        <p:nvSpPr>
          <p:cNvPr id="43" name="Google Shape;43;p7"/>
          <p:cNvSpPr txBox="1"/>
          <p:nvPr>
            <p:ph idx="4" type="subTitle"/>
          </p:nvPr>
        </p:nvSpPr>
        <p:spPr>
          <a:xfrm>
            <a:off x="4372400" y="2509500"/>
            <a:ext cx="3447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5" type="body"/>
          </p:nvPr>
        </p:nvSpPr>
        <p:spPr>
          <a:xfrm>
            <a:off x="4372400" y="3323500"/>
            <a:ext cx="3447200" cy="25688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1600"/>
            </a:lvl1pPr>
            <a:lvl2pPr indent="-3810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2pPr>
            <a:lvl3pPr indent="-3810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3pPr>
            <a:lvl4pPr indent="-3810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4pPr>
            <a:lvl5pPr indent="-3810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7pPr>
            <a:lvl8pPr indent="-3810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8pPr>
            <a:lvl9pPr indent="-3810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400"/>
              <a:buChar char="–"/>
              <a:defRPr sz="1600"/>
            </a:lvl9pPr>
          </a:lstStyle>
          <a:p/>
        </p:txBody>
      </p:sp>
      <p:sp>
        <p:nvSpPr>
          <p:cNvPr id="45" name="Google Shape;45;p7"/>
          <p:cNvSpPr txBox="1"/>
          <p:nvPr>
            <p:ph idx="6" type="subTitle"/>
          </p:nvPr>
        </p:nvSpPr>
        <p:spPr>
          <a:xfrm>
            <a:off x="8132833" y="2509500"/>
            <a:ext cx="3447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7" type="body"/>
          </p:nvPr>
        </p:nvSpPr>
        <p:spPr>
          <a:xfrm>
            <a:off x="8132833" y="3323500"/>
            <a:ext cx="3447200" cy="25688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1600"/>
            </a:lvl1pPr>
            <a:lvl2pPr indent="-3810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2pPr>
            <a:lvl3pPr indent="-3810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3pPr>
            <a:lvl4pPr indent="-3810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4pPr>
            <a:lvl5pPr indent="-3810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7pPr>
            <a:lvl8pPr indent="-3810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8pPr>
            <a:lvl9pPr indent="-3810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400"/>
              <a:buChar char="–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2" type="subTitle"/>
          </p:nvPr>
        </p:nvSpPr>
        <p:spPr>
          <a:xfrm>
            <a:off x="7407633" y="3561600"/>
            <a:ext cx="4172400" cy="5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4" type="subTitle"/>
          </p:nvPr>
        </p:nvSpPr>
        <p:spPr>
          <a:xfrm>
            <a:off x="611967" y="3561600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6" type="subTitle"/>
          </p:nvPr>
        </p:nvSpPr>
        <p:spPr>
          <a:xfrm>
            <a:off x="7407633" y="4236967"/>
            <a:ext cx="4172400" cy="52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7" type="subTitle"/>
          </p:nvPr>
        </p:nvSpPr>
        <p:spPr>
          <a:xfrm>
            <a:off x="7407633" y="4912333"/>
            <a:ext cx="4172400" cy="5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3" type="subTitle"/>
          </p:nvPr>
        </p:nvSpPr>
        <p:spPr>
          <a:xfrm>
            <a:off x="6312000" y="1917533"/>
            <a:ext cx="4171200" cy="60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5" type="subTitle"/>
          </p:nvPr>
        </p:nvSpPr>
        <p:spPr>
          <a:xfrm>
            <a:off x="611967" y="3936500"/>
            <a:ext cx="4171200" cy="60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7" type="subTitle"/>
          </p:nvPr>
        </p:nvSpPr>
        <p:spPr>
          <a:xfrm>
            <a:off x="6312000" y="3936500"/>
            <a:ext cx="4171200" cy="60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11967" y="1917533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idx="4294967295"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</a:pPr>
            <a:r>
              <a:rPr lang="en-GB">
                <a:solidFill>
                  <a:srgbClr val="4B3241"/>
                </a:solidFill>
              </a:rPr>
              <a:t>Enlargement by an integer scale factor</a:t>
            </a:r>
            <a:br>
              <a:rPr lang="en-GB">
                <a:solidFill>
                  <a:srgbClr val="4B3241"/>
                </a:solidFill>
              </a:rPr>
            </a:br>
            <a:r>
              <a:rPr lang="en-GB">
                <a:solidFill>
                  <a:srgbClr val="4B3241"/>
                </a:solidFill>
              </a:rPr>
              <a:t>Lesson 1 of 8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</a:pPr>
            <a:r>
              <a:rPr b="0" lang="en-GB">
                <a:solidFill>
                  <a:srgbClr val="4B3241"/>
                </a:solidFill>
              </a:rPr>
              <a:t>Downloadable Resource</a:t>
            </a:r>
            <a:endParaRPr b="0">
              <a:solidFill>
                <a:srgbClr val="4B3241"/>
              </a:solidFill>
            </a:endParaRPr>
          </a:p>
        </p:txBody>
      </p:sp>
      <p:sp>
        <p:nvSpPr>
          <p:cNvPr id="81" name="Google Shape;81;p13"/>
          <p:cNvSpPr txBox="1"/>
          <p:nvPr>
            <p:ph idx="4294967295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3"/>
          <p:cNvSpPr txBox="1"/>
          <p:nvPr>
            <p:ph idx="4294967295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Miss Kidd-Rossiter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/>
        </p:nvSpPr>
        <p:spPr>
          <a:xfrm>
            <a:off x="611961" y="6391100"/>
            <a:ext cx="4407200" cy="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67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9" name="Google Shape;89;p14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Try this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415611" y="1486114"/>
            <a:ext cx="12479100" cy="32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800"/>
              <a:t>What’s the same and what’s different?</a:t>
            </a:r>
            <a:endParaRPr/>
          </a:p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rgbClr val="65BE4B"/>
                </a:solidFill>
              </a:rPr>
              <a:t>‹#›</a:t>
            </a:fld>
            <a:endParaRPr>
              <a:solidFill>
                <a:srgbClr val="65BE4B"/>
              </a:solidFill>
            </a:endParaRPr>
          </a:p>
        </p:txBody>
      </p:sp>
      <p:pic>
        <p:nvPicPr>
          <p:cNvPr id="92" name="Google Shape;9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05047" y="1363567"/>
            <a:ext cx="4174986" cy="34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4"/>
          <p:cNvSpPr txBox="1"/>
          <p:nvPr/>
        </p:nvSpPr>
        <p:spPr>
          <a:xfrm>
            <a:off x="7473825" y="4901350"/>
            <a:ext cx="41064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Support on next slide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/>
        </p:nvSpPr>
        <p:spPr>
          <a:xfrm>
            <a:off x="611961" y="6391100"/>
            <a:ext cx="4407200" cy="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67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9" name="Google Shape;99;p15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Try this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429636" y="1363577"/>
            <a:ext cx="12479100" cy="32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800"/>
              <a:t>What’s the same and what’s different?</a:t>
            </a:r>
            <a:endParaRPr/>
          </a:p>
        </p:txBody>
      </p:sp>
      <p:sp>
        <p:nvSpPr>
          <p:cNvPr id="101" name="Google Shape;101;p15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rgbClr val="65BE4B"/>
                </a:solidFill>
              </a:rPr>
              <a:t>‹#›</a:t>
            </a:fld>
            <a:endParaRPr>
              <a:solidFill>
                <a:srgbClr val="65BE4B"/>
              </a:solidFill>
            </a:endParaRPr>
          </a:p>
        </p:txBody>
      </p:sp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05047" y="1363567"/>
            <a:ext cx="4174986" cy="34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 txBox="1"/>
          <p:nvPr/>
        </p:nvSpPr>
        <p:spPr>
          <a:xfrm>
            <a:off x="611961" y="2177688"/>
            <a:ext cx="5655212" cy="2787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Hint - what’s the same/different about the:</a:t>
            </a:r>
            <a:endParaRPr/>
          </a:p>
          <a:p>
            <a:pPr indent="-457200" lvl="0" marL="4572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Angles</a:t>
            </a:r>
            <a:endParaRPr/>
          </a:p>
          <a:p>
            <a:pPr indent="-457200" lvl="0" marL="4572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Side lengths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/>
        </p:nvSpPr>
        <p:spPr>
          <a:xfrm>
            <a:off x="624533" y="6391100"/>
            <a:ext cx="4407300" cy="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67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9" name="Google Shape;109;p16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Connect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0" name="Google Shape;110;p16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1" name="Google Shape;11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961" y="1639767"/>
            <a:ext cx="4172719" cy="3449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9733" y="1579317"/>
            <a:ext cx="6855468" cy="43181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/>
        </p:nvSpPr>
        <p:spPr>
          <a:xfrm>
            <a:off x="624533" y="6391100"/>
            <a:ext cx="4407300" cy="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67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8" name="Google Shape;118;p17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Connect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9" name="Google Shape;119;p17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0" name="Google Shape;12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961" y="1639767"/>
            <a:ext cx="4172719" cy="3449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55621" y="1688117"/>
            <a:ext cx="4407300" cy="34817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/>
          <p:nvPr/>
        </p:nvSpPr>
        <p:spPr>
          <a:xfrm>
            <a:off x="624533" y="6391100"/>
            <a:ext cx="4407200" cy="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67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7" name="Google Shape;127;p18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8" name="Google Shape;128;p18"/>
          <p:cNvSpPr txBox="1"/>
          <p:nvPr>
            <p:ph idx="1" type="body"/>
          </p:nvPr>
        </p:nvSpPr>
        <p:spPr>
          <a:xfrm>
            <a:off x="611961" y="1441600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 sz="2800"/>
              <a:t>The below shapes have been enlarged. What scale factor have they been enlarged by?</a:t>
            </a:r>
            <a:endParaRPr/>
          </a:p>
          <a:p>
            <a:pPr indent="-457200" lvl="1" marL="762015" rtl="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Font typeface="Arial"/>
              <a:buAutoNum type="alphaLcParenR"/>
            </a:pPr>
            <a:r>
              <a:rPr lang="en-GB" sz="2800"/>
              <a:t>A is the object, B is the image</a:t>
            </a:r>
            <a:endParaRPr/>
          </a:p>
          <a:p>
            <a:pPr indent="-457200" lvl="1" marL="762015" rtl="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Font typeface="Arial"/>
              <a:buAutoNum type="alphaLcParenR"/>
            </a:pPr>
            <a:r>
              <a:rPr lang="en-GB" sz="2800"/>
              <a:t>A is the object, C is the image</a:t>
            </a:r>
            <a:endParaRPr/>
          </a:p>
          <a:p>
            <a:pPr indent="-457200" lvl="1" marL="762015" rtl="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Font typeface="Arial"/>
              <a:buAutoNum type="alphaLcParenR"/>
            </a:pPr>
            <a:r>
              <a:rPr lang="en-GB" sz="2800"/>
              <a:t>A is the object, D is the image </a:t>
            </a:r>
            <a:endParaRPr/>
          </a:p>
          <a:p>
            <a:pPr indent="-457200" lvl="1" marL="762015" rtl="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Font typeface="Arial"/>
              <a:buAutoNum type="alphaLcParenR"/>
            </a:pPr>
            <a:r>
              <a:rPr lang="en-GB" sz="2800"/>
              <a:t>B is the object, C is the image</a:t>
            </a:r>
            <a:endParaRPr sz="2800"/>
          </a:p>
        </p:txBody>
      </p:sp>
      <p:sp>
        <p:nvSpPr>
          <p:cNvPr id="129" name="Google Shape;129;p18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rgbClr val="65BE4B"/>
                </a:solidFill>
              </a:rPr>
              <a:t>‹#›</a:t>
            </a:fld>
            <a:endParaRPr>
              <a:solidFill>
                <a:srgbClr val="65BE4B"/>
              </a:solidFill>
            </a:endParaRPr>
          </a:p>
        </p:txBody>
      </p:sp>
      <p:graphicFrame>
        <p:nvGraphicFramePr>
          <p:cNvPr id="130" name="Google Shape;130;p18"/>
          <p:cNvGraphicFramePr/>
          <p:nvPr/>
        </p:nvGraphicFramePr>
        <p:xfrm>
          <a:off x="6857218" y="217433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{BF1A08B6-A571-4DB5-B025-49DE2C1A8FD0}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1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 gridSpan="2"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>
                    <a:solidFill>
                      <a:schemeClr val="accent3"/>
                    </a:solidFill>
                  </a:tcPr>
                </a:tc>
                <a:tc rowSpan="2"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 gridSpan="4" row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>
                    <a:solidFill>
                      <a:schemeClr val="accent5"/>
                    </a:solidFill>
                  </a:tcPr>
                </a:tc>
                <a:tc rowSpan="4" hMerge="1"/>
                <a:tc rowSpan="4" hMerge="1"/>
                <a:tc rowSpan="4" hMerge="1"/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 gridSpan="2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 gridSpan="4" vMerge="1"/>
                <a:tc hMerge="1" vMerge="1"/>
                <a:tc hMerge="1" vMerge="1"/>
                <a:tc hMerge="1" vMerge="1"/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 gridSpan="4" vMerge="1"/>
                <a:tc hMerge="1" vMerge="1"/>
                <a:tc hMerge="1" vMerge="1"/>
                <a:tc hMerge="1" vMerge="1"/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 gridSpan="3" row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>
                    <a:solidFill>
                      <a:schemeClr val="accent2"/>
                    </a:solidFill>
                  </a:tcPr>
                </a:tc>
                <a:tc rowSpan="3" hMerge="1"/>
                <a:tc rowSpan="3"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 gridSpan="4" vMerge="1"/>
                <a:tc hMerge="1" vMerge="1"/>
                <a:tc hMerge="1" vMerge="1"/>
                <a:tc hMerge="1" vMerge="1"/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 gridSpan="3" vMerge="1"/>
                <a:tc hMerge="1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 gridSpan="3" vMerge="1"/>
                <a:tc hMerge="1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31" name="Google Shape;131;p18"/>
          <p:cNvSpPr txBox="1"/>
          <p:nvPr/>
        </p:nvSpPr>
        <p:spPr>
          <a:xfrm>
            <a:off x="7300210" y="2079556"/>
            <a:ext cx="284814" cy="5942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32" name="Google Shape;132;p18"/>
          <p:cNvSpPr txBox="1"/>
          <p:nvPr/>
        </p:nvSpPr>
        <p:spPr>
          <a:xfrm>
            <a:off x="8367010" y="2079556"/>
            <a:ext cx="284814" cy="5942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33" name="Google Shape;133;p18"/>
          <p:cNvSpPr txBox="1"/>
          <p:nvPr/>
        </p:nvSpPr>
        <p:spPr>
          <a:xfrm>
            <a:off x="10105869" y="2072777"/>
            <a:ext cx="284814" cy="5942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134" name="Google Shape;134;p18"/>
          <p:cNvSpPr txBox="1"/>
          <p:nvPr/>
        </p:nvSpPr>
        <p:spPr>
          <a:xfrm>
            <a:off x="7722433" y="3422221"/>
            <a:ext cx="284814" cy="5942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/>
        </p:nvSpPr>
        <p:spPr>
          <a:xfrm>
            <a:off x="624533" y="6391100"/>
            <a:ext cx="4407200" cy="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67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0" name="Google Shape;140;p19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1" name="Google Shape;141;p19"/>
          <p:cNvSpPr txBox="1"/>
          <p:nvPr>
            <p:ph idx="1" type="body"/>
          </p:nvPr>
        </p:nvSpPr>
        <p:spPr>
          <a:xfrm>
            <a:off x="611961" y="1441600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514350" lvl="0" marL="5143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AutoNum type="arabicPeriod" startAt="2"/>
            </a:pPr>
            <a:r>
              <a:rPr lang="en-GB" sz="2800"/>
              <a:t>State the scale factor of enlargement for each of the following transformations from A to B.</a:t>
            </a:r>
            <a:endParaRPr/>
          </a:p>
          <a:p>
            <a:pPr indent="-311150" lvl="0" marL="5143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None/>
            </a:pPr>
            <a:r>
              <a:t/>
            </a:r>
            <a:endParaRPr sz="2800"/>
          </a:p>
          <a:p>
            <a:pPr indent="-311150" lvl="0" marL="5143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None/>
            </a:pPr>
            <a:r>
              <a:t/>
            </a:r>
            <a:endParaRPr sz="2800"/>
          </a:p>
          <a:p>
            <a:pPr indent="-311150" lvl="0" marL="5143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None/>
            </a:pPr>
            <a:r>
              <a:t/>
            </a:r>
            <a:endParaRPr sz="2800"/>
          </a:p>
          <a:p>
            <a:pPr indent="-311150" lvl="0" marL="5143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None/>
            </a:pPr>
            <a:r>
              <a:t/>
            </a:r>
            <a:endParaRPr sz="2800"/>
          </a:p>
          <a:p>
            <a:pPr indent="-514350" lvl="0" marL="5143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AutoNum type="arabicPeriod" startAt="2"/>
            </a:pPr>
            <a:r>
              <a:rPr lang="en-GB" sz="2800"/>
              <a:t>Find the perimeters of each of the shapes in Q2. What do you notice?</a:t>
            </a:r>
            <a:endParaRPr sz="2800"/>
          </a:p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rgbClr val="65BE4B"/>
                </a:solidFill>
              </a:rPr>
              <a:t>‹#›</a:t>
            </a:fld>
            <a:endParaRPr>
              <a:solidFill>
                <a:srgbClr val="65BE4B"/>
              </a:solidFill>
            </a:endParaRPr>
          </a:p>
        </p:txBody>
      </p:sp>
      <p:pic>
        <p:nvPicPr>
          <p:cNvPr id="143" name="Google Shape;143;p19"/>
          <p:cNvPicPr preferRelativeResize="0"/>
          <p:nvPr/>
        </p:nvPicPr>
        <p:blipFill rotWithShape="1">
          <a:blip r:embed="rId3">
            <a:alphaModFix/>
          </a:blip>
          <a:srcRect b="0" l="0" r="2336" t="0"/>
          <a:stretch/>
        </p:blipFill>
        <p:spPr>
          <a:xfrm>
            <a:off x="1218875" y="2612150"/>
            <a:ext cx="5539675" cy="212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/>
          <p:nvPr/>
        </p:nvSpPr>
        <p:spPr>
          <a:xfrm>
            <a:off x="624533" y="6391100"/>
            <a:ext cx="4407200" cy="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67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9" name="Google Shape;149;p20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0" name="Google Shape;150;p20"/>
          <p:cNvSpPr txBox="1"/>
          <p:nvPr>
            <p:ph idx="1" type="body"/>
          </p:nvPr>
        </p:nvSpPr>
        <p:spPr>
          <a:xfrm>
            <a:off x="611961" y="1441600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514350" lvl="0" marL="5143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AutoNum type="arabicPeriod" startAt="4"/>
            </a:pPr>
            <a:r>
              <a:rPr lang="en-GB" sz="2800"/>
              <a:t>Explain why Z is </a:t>
            </a:r>
            <a:r>
              <a:rPr b="1" lang="en-GB" sz="2800"/>
              <a:t>not</a:t>
            </a:r>
            <a:r>
              <a:rPr lang="en-GB" sz="2800"/>
              <a:t> an enlargement of Y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800"/>
          </a:p>
        </p:txBody>
      </p:sp>
      <p:sp>
        <p:nvSpPr>
          <p:cNvPr id="151" name="Google Shape;151;p20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rgbClr val="65BE4B"/>
                </a:solidFill>
              </a:rPr>
              <a:t>‹#›</a:t>
            </a:fld>
            <a:endParaRPr>
              <a:solidFill>
                <a:srgbClr val="65BE4B"/>
              </a:solidFill>
            </a:endParaRPr>
          </a:p>
        </p:txBody>
      </p:sp>
      <p:graphicFrame>
        <p:nvGraphicFramePr>
          <p:cNvPr id="152" name="Google Shape;152;p20"/>
          <p:cNvGraphicFramePr/>
          <p:nvPr/>
        </p:nvGraphicFramePr>
        <p:xfrm>
          <a:off x="6857218" y="217433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{BF1A08B6-A571-4DB5-B025-49DE2C1A8FD0}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 gridSpan="2" row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dk1"/>
                    </a:solidFill>
                  </a:tcPr>
                </a:tc>
                <a:tc rowSpan="3"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33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33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 gridSpan="3" rowSpan="6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Z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accent4"/>
                    </a:solidFill>
                  </a:tcPr>
                </a:tc>
                <a:tc rowSpan="6" hMerge="1"/>
                <a:tc rowSpan="6"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 gridSpan="2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33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933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 gridSpan="3" vMerge="1"/>
                <a:tc hMerge="1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 gridSpan="2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 gridSpan="3" vMerge="1"/>
                <a:tc hMerge="1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 gridSpan="3" vMerge="1"/>
                <a:tc hMerge="1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 gridSpan="3" vMerge="1"/>
                <a:tc hMerge="1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 gridSpan="3" vMerge="1"/>
                <a:tc hMerge="1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/>
          <p:nvPr/>
        </p:nvSpPr>
        <p:spPr>
          <a:xfrm>
            <a:off x="624533" y="6391100"/>
            <a:ext cx="4407200" cy="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67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8" name="Google Shape;158;p21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Explore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9" name="Google Shape;159;p21"/>
          <p:cNvSpPr txBox="1"/>
          <p:nvPr>
            <p:ph idx="1" type="body"/>
          </p:nvPr>
        </p:nvSpPr>
        <p:spPr>
          <a:xfrm>
            <a:off x="611961" y="1441600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693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800"/>
              <a:t>Draw a copy of the purple pentagon onto squared paper</a:t>
            </a:r>
            <a:endParaRPr sz="2800">
              <a:solidFill>
                <a:srgbClr val="CC00FF"/>
              </a:solidFill>
            </a:endParaRPr>
          </a:p>
          <a:p>
            <a:pPr indent="0" lvl="0" marL="1693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800"/>
              <a:t>Draw enlargements of the pentagon with the following scale factors:</a:t>
            </a:r>
            <a:endParaRPr/>
          </a:p>
          <a:p>
            <a:pPr indent="0" lvl="0" marL="1693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1867"/>
          </a:p>
          <a:p>
            <a:pPr indent="0" lvl="0" marL="1693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800"/>
              <a:t>scale factor 2?</a:t>
            </a:r>
            <a:br>
              <a:rPr lang="en-GB" sz="2800"/>
            </a:br>
            <a:r>
              <a:rPr lang="en-GB" sz="2800"/>
              <a:t>scale factor 3?</a:t>
            </a:r>
            <a:br>
              <a:rPr lang="en-GB" sz="2800"/>
            </a:br>
            <a:r>
              <a:rPr lang="en-GB" sz="2800"/>
              <a:t>scale factor 4?</a:t>
            </a:r>
            <a:endParaRPr/>
          </a:p>
          <a:p>
            <a:pPr indent="0" lvl="0" marL="1693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800"/>
              <a:t>scale factor n?</a:t>
            </a:r>
            <a:endParaRPr/>
          </a:p>
          <a:p>
            <a:pPr indent="0" lvl="0" marL="1693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800"/>
          </a:p>
        </p:txBody>
      </p:sp>
      <p:sp>
        <p:nvSpPr>
          <p:cNvPr id="160" name="Google Shape;160;p21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rgbClr val="65BE4B"/>
                </a:solidFill>
              </a:rPr>
              <a:t>‹#›</a:t>
            </a:fld>
            <a:endParaRPr>
              <a:solidFill>
                <a:srgbClr val="65BE4B"/>
              </a:solidFill>
            </a:endParaRPr>
          </a:p>
        </p:txBody>
      </p:sp>
      <p:pic>
        <p:nvPicPr>
          <p:cNvPr id="161" name="Google Shape;16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5719" y="2787484"/>
            <a:ext cx="2086441" cy="240626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1"/>
          <p:cNvSpPr txBox="1"/>
          <p:nvPr/>
        </p:nvSpPr>
        <p:spPr>
          <a:xfrm>
            <a:off x="6495756" y="3298116"/>
            <a:ext cx="6098344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693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ontserrat"/>
              <a:buNone/>
            </a:pPr>
            <a:r>
              <a:rPr b="0" i="0" lang="en-GB" sz="28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What is the area of the enlarged shape?</a:t>
            </a:r>
            <a:endParaRPr/>
          </a:p>
          <a:p>
            <a:pPr indent="0" lvl="0" marL="1693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ontserrat"/>
              <a:buNone/>
            </a:pPr>
            <a:r>
              <a:rPr b="0" i="0" lang="en-GB" sz="28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What do you notice?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