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013526894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013526894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13526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013526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1352689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1352689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01352689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01352689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example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013526894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01352689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13526894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13526894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013526894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013526894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013526894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013526894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0043f8802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0043f8802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ixabay.com/illustrations/search/integratio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Can a changing and  diverse society lead to unity?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6 of 6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Citizenship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4" name="Google Shape;104;p1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Elmi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" type="subTitle"/>
          </p:nvPr>
        </p:nvSpPr>
        <p:spPr>
          <a:xfrm>
            <a:off x="917600" y="1440175"/>
            <a:ext cx="40089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7"/>
          <p:cNvSpPr txBox="1"/>
          <p:nvPr>
            <p:ph idx="3" type="body"/>
          </p:nvPr>
        </p:nvSpPr>
        <p:spPr>
          <a:xfrm>
            <a:off x="917950" y="2426725"/>
            <a:ext cx="9813000" cy="613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accent5"/>
                </a:solidFill>
              </a:rPr>
              <a:t> </a:t>
            </a:r>
            <a:endParaRPr i="1" sz="2800">
              <a:solidFill>
                <a:schemeClr val="accent5"/>
              </a:solidFill>
            </a:endParaRPr>
          </a:p>
        </p:txBody>
      </p:sp>
      <p:sp>
        <p:nvSpPr>
          <p:cNvPr id="194" name="Google Shape;19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95" name="Google Shape;195;p27"/>
          <p:cNvSpPr txBox="1"/>
          <p:nvPr>
            <p:ph type="title"/>
          </p:nvPr>
        </p:nvSpPr>
        <p:spPr>
          <a:xfrm>
            <a:off x="917600" y="571300"/>
            <a:ext cx="1546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Apply your knowledge- Bring it all together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2830650" y="1580550"/>
            <a:ext cx="5115000" cy="7125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Key terms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Identity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Diversity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Mutual respect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Tolerance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Mutual understanding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Integration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Assimilation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Community Cohesion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Discrimination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Prejudice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Inequality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Key laws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Equality Act 2010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Human Rights Act 1998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10924250" y="4017100"/>
            <a:ext cx="169800" cy="1472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10924250" y="6359000"/>
            <a:ext cx="169800" cy="1472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 rot="5400000">
            <a:off x="10745000" y="4526800"/>
            <a:ext cx="1302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For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 rot="5400000">
            <a:off x="10565600" y="6868700"/>
            <a:ext cx="16611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Against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021450" y="2486275"/>
            <a:ext cx="9709500" cy="6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this question.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Q1.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a changing and diverse society lead to unity?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Firstly, one way the UK has changed and become diverse is… for example...this has led to… This can lead to unity because…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However a changing and diverse society cannot lead to a unity. This is because… for example… this shows… Therefore…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Overall…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918000" y="1752750"/>
            <a:ext cx="16177800" cy="61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A </a:t>
            </a:r>
            <a:r>
              <a:rPr b="1" lang="en-GB" sz="2800">
                <a:solidFill>
                  <a:srgbClr val="434343"/>
                </a:solidFill>
              </a:rPr>
              <a:t>multicultural society</a:t>
            </a:r>
            <a:r>
              <a:rPr lang="en-GB" sz="2800">
                <a:solidFill>
                  <a:srgbClr val="434343"/>
                </a:solidFill>
              </a:rPr>
              <a:t> is a society with a multitude of different communities. This will include ethnic and </a:t>
            </a:r>
            <a:r>
              <a:rPr b="1" lang="en-GB" sz="2800">
                <a:solidFill>
                  <a:srgbClr val="434343"/>
                </a:solidFill>
              </a:rPr>
              <a:t>cultural diversity</a:t>
            </a:r>
            <a:r>
              <a:rPr lang="en-GB" sz="2800">
                <a:solidFill>
                  <a:srgbClr val="434343"/>
                </a:solidFill>
              </a:rPr>
              <a:t>. 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A multicultural society, complete with ethnic and cultural diversity, is not the same as multiculturalism. It is quite normal to have a multicultural society without having multiculturalism. 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</a:rPr>
              <a:t>Multiculturalism</a:t>
            </a:r>
            <a:r>
              <a:rPr lang="en-GB" sz="2800">
                <a:solidFill>
                  <a:srgbClr val="434343"/>
                </a:solidFill>
              </a:rPr>
              <a:t> is the </a:t>
            </a:r>
            <a:r>
              <a:rPr b="1" lang="en-GB" sz="2800">
                <a:solidFill>
                  <a:srgbClr val="434343"/>
                </a:solidFill>
              </a:rPr>
              <a:t>state</a:t>
            </a:r>
            <a:r>
              <a:rPr lang="en-GB" sz="2800">
                <a:solidFill>
                  <a:srgbClr val="434343"/>
                </a:solidFill>
              </a:rPr>
              <a:t> response to the cultural diversity that exist within society making it a </a:t>
            </a:r>
            <a:r>
              <a:rPr b="1" lang="en-GB" sz="2800">
                <a:solidFill>
                  <a:srgbClr val="434343"/>
                </a:solidFill>
              </a:rPr>
              <a:t>political ideology</a:t>
            </a:r>
            <a:r>
              <a:rPr lang="en-GB" sz="2800">
                <a:solidFill>
                  <a:srgbClr val="434343"/>
                </a:solidFill>
              </a:rPr>
              <a:t>. For example, the Welsh language. 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778775" y="570450"/>
            <a:ext cx="15730800" cy="1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does it mean to live in a multicultural society?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778775" y="570450"/>
            <a:ext cx="15730800" cy="1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does it mean to live in a multicultural society?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778775" y="2131100"/>
            <a:ext cx="9063300" cy="4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Recognition of identity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Mutual understanding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Respect and tolerance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Celebration and promotion of diversity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Community cohesion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Protection of rights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917950" y="570450"/>
            <a:ext cx="14932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Why is recognition of identity important in a multicultural society?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917950" y="2519050"/>
            <a:ext cx="7902000" cy="50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Our identity is partly shaped by recognition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Recognition is  “a vital human need”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Failures of recognition can cause real harms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Misrecognition can lead to a lack of respect</a:t>
            </a:r>
            <a:endParaRPr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Important to ensure a community can develop</a:t>
            </a:r>
            <a:endParaRPr sz="2800"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778775" y="570450"/>
            <a:ext cx="15730800" cy="1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Integration vs Assimilation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778775" y="2053525"/>
            <a:ext cx="16361400" cy="5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ntegration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Is the process where separate people or things are brought together while still maintaining their own identity.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Assimilation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Cultural assimilation is the process in which a minority group or culture comes to resemble a dominant group or assume the values, behaviors, and beliefs of another group.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Integration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778775" y="570450"/>
            <a:ext cx="8673300" cy="1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Integration Vs Assimilation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643450" y="1492750"/>
            <a:ext cx="16726500" cy="6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the UK there is a policy of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integration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where there is a recognition of people’s identities that is also protected by law. For example, the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Human Rights Act 1998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Article 9: Freedom of thought, belief and religion.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This allows for full religious expression.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Whereas, France operate a policy of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assimilation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This is demonstrated when France became the first European country to ban the full-face Islamic veil in public places.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917950" y="2524700"/>
            <a:ext cx="7902000" cy="7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Some argue yes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917950" y="3965675"/>
            <a:ext cx="7902000" cy="393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GB" sz="3000">
                <a:solidFill>
                  <a:srgbClr val="434343"/>
                </a:solidFill>
              </a:rPr>
              <a:t>Some argue that multiculturalism offers the best platform to create a shared community out of diversity.</a:t>
            </a:r>
            <a:endParaRPr sz="3000">
              <a:solidFill>
                <a:srgbClr val="434343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GB" sz="3000">
                <a:solidFill>
                  <a:srgbClr val="434343"/>
                </a:solidFill>
              </a:rPr>
              <a:t>Diversity can bring about unity if a society commits to recognising individual and group identity.  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154" name="Google Shape;154;p24"/>
          <p:cNvSpPr txBox="1"/>
          <p:nvPr>
            <p:ph idx="2" type="body"/>
          </p:nvPr>
        </p:nvSpPr>
        <p:spPr>
          <a:xfrm>
            <a:off x="10465725" y="3965675"/>
            <a:ext cx="6696600" cy="37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Diversity can not achieve unity if individuals or groups view and values conflict with the majority.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Unity can only be achieved with cultural uniformity (assimilation not integration).</a:t>
            </a:r>
            <a:endParaRPr sz="30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55" name="Google Shape;155;p24"/>
          <p:cNvSpPr txBox="1"/>
          <p:nvPr>
            <p:ph idx="3" type="title"/>
          </p:nvPr>
        </p:nvSpPr>
        <p:spPr>
          <a:xfrm>
            <a:off x="10673350" y="2524700"/>
            <a:ext cx="6696600" cy="97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Some argue no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3582700" y="403900"/>
            <a:ext cx="109569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diversity achieve unity? 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1" type="subTitle"/>
          </p:nvPr>
        </p:nvSpPr>
        <p:spPr>
          <a:xfrm>
            <a:off x="917950" y="2621250"/>
            <a:ext cx="5170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Laws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5"/>
          <p:cNvSpPr txBox="1"/>
          <p:nvPr>
            <p:ph idx="2" type="body"/>
          </p:nvPr>
        </p:nvSpPr>
        <p:spPr>
          <a:xfrm>
            <a:off x="917950" y="38422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Recognition of identity</a:t>
            </a:r>
            <a:endParaRPr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Equality Act 2010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Human Rights Act 1998</a:t>
            </a:r>
            <a:endParaRPr/>
          </a:p>
        </p:txBody>
      </p:sp>
      <p:sp>
        <p:nvSpPr>
          <p:cNvPr id="164" name="Google Shape;164;p25"/>
          <p:cNvSpPr txBox="1"/>
          <p:nvPr>
            <p:ph idx="3" type="subTitle"/>
          </p:nvPr>
        </p:nvSpPr>
        <p:spPr>
          <a:xfrm>
            <a:off x="6558600" y="2621250"/>
            <a:ext cx="5170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Education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5"/>
          <p:cNvSpPr txBox="1"/>
          <p:nvPr>
            <p:ph idx="4" type="body"/>
          </p:nvPr>
        </p:nvSpPr>
        <p:spPr>
          <a:xfrm>
            <a:off x="6558600" y="38422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Respect and tolerance </a:t>
            </a:r>
            <a:endParaRPr/>
          </a:p>
          <a:p>
            <a:pPr indent="-635000" lvl="0" marL="914400" rtl="0" algn="l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Building mutual understanding</a:t>
            </a:r>
            <a:endParaRPr/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British values  </a:t>
            </a:r>
            <a:endParaRPr sz="2800"/>
          </a:p>
        </p:txBody>
      </p:sp>
      <p:sp>
        <p:nvSpPr>
          <p:cNvPr id="166" name="Google Shape;166;p25"/>
          <p:cNvSpPr txBox="1"/>
          <p:nvPr>
            <p:ph idx="5" type="subTitle"/>
          </p:nvPr>
        </p:nvSpPr>
        <p:spPr>
          <a:xfrm>
            <a:off x="12199250" y="2621250"/>
            <a:ext cx="5170800" cy="906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Celebration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5"/>
          <p:cNvSpPr txBox="1"/>
          <p:nvPr>
            <p:ph idx="6" type="body"/>
          </p:nvPr>
        </p:nvSpPr>
        <p:spPr>
          <a:xfrm>
            <a:off x="12199250" y="38422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Promoting diversity  </a:t>
            </a:r>
            <a:endParaRPr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Celebrations of different cultures and religious beliefs.  </a:t>
            </a:r>
            <a:endParaRPr/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Can diversity achieve unity?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5346900" y="3646550"/>
            <a:ext cx="6124800" cy="1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</a:rPr>
              <a:t>Can a changing and diverse society lead to unity?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778775" y="570450"/>
            <a:ext cx="15730800" cy="11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Bring it all together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1920500" y="2108500"/>
            <a:ext cx="46434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 what way is the UK changing?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9736500" y="2054075"/>
            <a:ext cx="46434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How and why is the UK diverse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563150" y="4689100"/>
            <a:ext cx="46434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are the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and benefits of a changing population?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2632850" y="4254175"/>
            <a:ext cx="46434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are the benefits and challenges to a diverse society?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6498300" y="6369600"/>
            <a:ext cx="46434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is needed to lead to unity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3" name="Google Shape;183;p26"/>
          <p:cNvCxnSpPr/>
          <p:nvPr/>
        </p:nvCxnSpPr>
        <p:spPr>
          <a:xfrm rot="10800000">
            <a:off x="5016350" y="3092275"/>
            <a:ext cx="887100" cy="4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6"/>
          <p:cNvCxnSpPr>
            <a:endCxn id="180" idx="3"/>
          </p:cNvCxnSpPr>
          <p:nvPr/>
        </p:nvCxnSpPr>
        <p:spPr>
          <a:xfrm flipH="1">
            <a:off x="5206550" y="4960750"/>
            <a:ext cx="678000" cy="3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6"/>
          <p:cNvCxnSpPr/>
          <p:nvPr/>
        </p:nvCxnSpPr>
        <p:spPr>
          <a:xfrm>
            <a:off x="8281725" y="5206250"/>
            <a:ext cx="18900" cy="94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26"/>
          <p:cNvCxnSpPr/>
          <p:nvPr/>
        </p:nvCxnSpPr>
        <p:spPr>
          <a:xfrm flipH="1" rot="10800000">
            <a:off x="9942750" y="3110950"/>
            <a:ext cx="509700" cy="56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6"/>
          <p:cNvCxnSpPr>
            <a:endCxn id="181" idx="1"/>
          </p:cNvCxnSpPr>
          <p:nvPr/>
        </p:nvCxnSpPr>
        <p:spPr>
          <a:xfrm>
            <a:off x="10961850" y="4545625"/>
            <a:ext cx="1671000" cy="29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