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6" r:id="rId4"/>
    <p:sldMasterId id="2147483677" r:id="rId5"/>
    <p:sldMasterId id="214748367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embeddedFontLst>
    <p:embeddedFont>
      <p:font typeface="Montserrat SemiBold"/>
      <p:regular r:id="rId33"/>
      <p:bold r:id="rId34"/>
      <p:italic r:id="rId35"/>
      <p:boldItalic r:id="rId36"/>
    </p:embeddedFont>
    <p:embeddedFont>
      <p:font typeface="Roboto"/>
      <p:regular r:id="rId37"/>
      <p:bold r:id="rId38"/>
      <p:italic r:id="rId39"/>
      <p:boldItalic r:id="rId40"/>
    </p:embeddedFont>
    <p:embeddedFont>
      <p:font typeface="Montserrat"/>
      <p:regular r:id="rId41"/>
      <p:bold r:id="rId42"/>
      <p:italic r:id="rId43"/>
      <p:boldItalic r:id="rId44"/>
    </p:embeddedFont>
    <p:embeddedFont>
      <p:font typeface="Montserrat Medium"/>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0306B3-C10F-487B-8956-25B0B92E13D4}">
  <a:tblStyle styleId="{370306B3-C10F-487B-8956-25B0B92E13D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3.xml"/><Relationship Id="rId42" Type="http://schemas.openxmlformats.org/officeDocument/2006/relationships/font" Target="fonts/Montserrat-bold.fntdata"/><Relationship Id="rId41" Type="http://schemas.openxmlformats.org/officeDocument/2006/relationships/font" Target="fonts/Montserrat-regular.fntdata"/><Relationship Id="rId22" Type="http://schemas.openxmlformats.org/officeDocument/2006/relationships/slide" Target="slides/slide15.xml"/><Relationship Id="rId44" Type="http://schemas.openxmlformats.org/officeDocument/2006/relationships/font" Target="fonts/Montserrat-boldItalic.fntdata"/><Relationship Id="rId21" Type="http://schemas.openxmlformats.org/officeDocument/2006/relationships/slide" Target="slides/slide14.xml"/><Relationship Id="rId43" Type="http://schemas.openxmlformats.org/officeDocument/2006/relationships/font" Target="fonts/Montserrat-italic.fntdata"/><Relationship Id="rId24" Type="http://schemas.openxmlformats.org/officeDocument/2006/relationships/slide" Target="slides/slide17.xml"/><Relationship Id="rId46" Type="http://schemas.openxmlformats.org/officeDocument/2006/relationships/font" Target="fonts/MontserratMedium-bold.fntdata"/><Relationship Id="rId23" Type="http://schemas.openxmlformats.org/officeDocument/2006/relationships/slide" Target="slides/slide16.xml"/><Relationship Id="rId45"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8" Type="http://schemas.openxmlformats.org/officeDocument/2006/relationships/font" Target="fonts/MontserratMedium-boldItalic.fntdata"/><Relationship Id="rId25" Type="http://schemas.openxmlformats.org/officeDocument/2006/relationships/slide" Target="slides/slide18.xml"/><Relationship Id="rId47" Type="http://schemas.openxmlformats.org/officeDocument/2006/relationships/font" Target="fonts/MontserratMedium-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MontserratSemiBold-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MontserratSemiBold-italic.fntdata"/><Relationship Id="rId12" Type="http://schemas.openxmlformats.org/officeDocument/2006/relationships/slide" Target="slides/slide5.xml"/><Relationship Id="rId34" Type="http://schemas.openxmlformats.org/officeDocument/2006/relationships/font" Target="fonts/MontserratSemiBold-bold.fntdata"/><Relationship Id="rId15" Type="http://schemas.openxmlformats.org/officeDocument/2006/relationships/slide" Target="slides/slide8.xml"/><Relationship Id="rId37" Type="http://schemas.openxmlformats.org/officeDocument/2006/relationships/font" Target="fonts/Roboto-regular.fntdata"/><Relationship Id="rId14" Type="http://schemas.openxmlformats.org/officeDocument/2006/relationships/slide" Target="slides/slide7.xml"/><Relationship Id="rId36" Type="http://schemas.openxmlformats.org/officeDocument/2006/relationships/font" Target="fonts/MontserratSemiBold-boldItalic.fntdata"/><Relationship Id="rId17" Type="http://schemas.openxmlformats.org/officeDocument/2006/relationships/slide" Target="slides/slide10.xml"/><Relationship Id="rId39" Type="http://schemas.openxmlformats.org/officeDocument/2006/relationships/font" Target="fonts/Roboto-italic.fntdata"/><Relationship Id="rId16" Type="http://schemas.openxmlformats.org/officeDocument/2006/relationships/slide" Target="slides/slide9.xml"/><Relationship Id="rId38" Type="http://schemas.openxmlformats.org/officeDocument/2006/relationships/font" Target="fonts/Roboto-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8a4ca54967_0_7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8a4ca54967_0_7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8c1d465a61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8c1d465a61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8c1d465a61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8c1d465a61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Encourage</a:t>
            </a:r>
            <a:r>
              <a:rPr lang="en-GB"/>
              <a:t> conversation around each example. E.g. would you ever do that? Is that positive or negative? What might have happened/you be feeling to behave that way?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8c1d465a61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8c1d465a61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Encourage conversation around each example. E.g. would you ever do that? Is that positive or negative? What might have happened/you be feeling to behave that way?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8c1d465a61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8c1d465a61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Encourage conversation around each example. E.g. would you ever do that? Is that positive or negative? What might have happened/you be feeling to behave that way?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8c1d465a61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8c1d465a61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Teaching point: Does the student agree with the type of behaviour given to each example. If not can they suggest why?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8c0fefb9ba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8c0fefb9ba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Teaching point: Conduct is an extremely challenging concept for someone with additional needs or learning difficulty to understand. Explain to the student that conduct, simply put, is an example of positive behaviour.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8c1d465a61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8c1d465a61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Teaching point: Conduct is an extremely challenging concept for someone with additional needs or learning difficulty to understand. Explain to the student that conduct, simply put, is an example of positive behaviour.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8c1d465a61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8c1d465a61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Teaching point: check the student understands the example before asking them to decide if it is an instruction or conduct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8c1d465a61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g8c1d465a61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Teaching point: check for any misplaced examples in their own work, discuss any they are still unsure about.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8c1d465a61_0_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8c1d465a61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Teaching point: Discuss that some rules might not be written down, but that doesn’t mean it isn’t a rule. If they are ever unsure they should ask a trusted adult.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8d88ce3ee5_1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8d88ce3ee5_1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Depending on how many lessons for each unit, there could be a 2</a:t>
            </a:r>
            <a:r>
              <a:rPr baseline="30000" lang="en-GB"/>
              <a:t>nd</a:t>
            </a:r>
            <a:r>
              <a:rPr lang="en-GB"/>
              <a:t> page for lesson 5…etc</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8c0fefb9ba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8c0fefb9ba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Teaching point: for this </a:t>
            </a:r>
            <a:r>
              <a:rPr lang="en-GB"/>
              <a:t>exercise</a:t>
            </a:r>
            <a:r>
              <a:rPr lang="en-GB"/>
              <a:t> to be most effective encourage the student to draw upon previous personal experiences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8c20ac1f9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8c20ac1f9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8c20ac1f94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g8c20ac1f94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Teaching point: for this exercise to be most effective encourage the student to draw upon previous personal experiences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8a4ca54967_0_10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g8a4ca54967_0_10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8a4ca54967_0_10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8a4ca54967_0_10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8c61a60169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g8c61a60169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8f515c4d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8f515c4d9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c0fefb9b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8c0fefb9b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 this lesson it will be important to get </a:t>
            </a:r>
            <a:r>
              <a:rPr lang="en-GB"/>
              <a:t>across</a:t>
            </a:r>
            <a:r>
              <a:rPr lang="en-GB"/>
              <a:t> to the student that when we talk about  ‘behaviour’ this is not always negative. It is just as important if not more important that we think about displaying positive behaviour. Students with additional needs will have challenges that are unique to themselves so it will be important they they are able to predict what some of these might be and how to plan for them.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8c0fefb9b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8c0fefb9ba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Share with the student the purpose of the lesson and the things you will be doing together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8a4ca54967_0_10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8a4ca54967_0_10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The next slide will explain the three groups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8c1d465a6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8c1d465a6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Teaching point: it is important to </a:t>
            </a:r>
            <a:r>
              <a:rPr lang="en-GB"/>
              <a:t>distinguish</a:t>
            </a:r>
            <a:r>
              <a:rPr lang="en-GB"/>
              <a:t> for the student the different between ‘socially acceptable behaviour’ and ‘socialising’ the term ‘</a:t>
            </a:r>
            <a:r>
              <a:rPr lang="en-GB"/>
              <a:t>social</a:t>
            </a:r>
            <a:r>
              <a:rPr lang="en-GB"/>
              <a:t> behaviour’ is </a:t>
            </a:r>
            <a:r>
              <a:rPr lang="en-GB"/>
              <a:t>referring</a:t>
            </a:r>
            <a:r>
              <a:rPr lang="en-GB"/>
              <a:t> to socially acceptable behaviour, ie. positive behaviour displayed to others. It does not mean you have to always be mixing with others in an informal way.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8c1d465a61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8c1d465a61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Teaching point: this is not </a:t>
            </a:r>
            <a:r>
              <a:rPr lang="en-GB"/>
              <a:t>necessarily</a:t>
            </a:r>
            <a:r>
              <a:rPr lang="en-GB"/>
              <a:t> a negative behaviour. However it will be important to explore with the individual student any behaviour that they deem unsocial as if this is frequently repeated it may become anti-social.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8c1d465a61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8c1d465a61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Teaching point: sensitively ask the student to recall a time when they have felt they have displayed anti-social behaviour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1000"/>
              </a:spcBef>
              <a:spcAft>
                <a:spcPts val="0"/>
              </a:spcAft>
              <a:buSzPts val="1400"/>
              <a:buNone/>
              <a:defRPr/>
            </a:lvl3pPr>
            <a:lvl4pPr lvl="3" algn="l">
              <a:lnSpc>
                <a:spcPct val="130000"/>
              </a:lnSpc>
              <a:spcBef>
                <a:spcPts val="1000"/>
              </a:spcBef>
              <a:spcAft>
                <a:spcPts val="0"/>
              </a:spcAft>
              <a:buSzPts val="1400"/>
              <a:buNone/>
              <a:defRPr/>
            </a:lvl4pPr>
            <a:lvl5pPr lvl="4" algn="l">
              <a:lnSpc>
                <a:spcPct val="130000"/>
              </a:lnSpc>
              <a:spcBef>
                <a:spcPts val="1000"/>
              </a:spcBef>
              <a:spcAft>
                <a:spcPts val="0"/>
              </a:spcAft>
              <a:buSzPts val="1200"/>
              <a:buNone/>
              <a:defRPr/>
            </a:lvl5pPr>
            <a:lvl6pPr lvl="5" algn="l">
              <a:lnSpc>
                <a:spcPct val="130000"/>
              </a:lnSpc>
              <a:spcBef>
                <a:spcPts val="1000"/>
              </a:spcBef>
              <a:spcAft>
                <a:spcPts val="0"/>
              </a:spcAft>
              <a:buSzPts val="1200"/>
              <a:buNone/>
              <a:defRPr/>
            </a:lvl6pPr>
            <a:lvl7pPr lvl="6" algn="l">
              <a:lnSpc>
                <a:spcPct val="130000"/>
              </a:lnSpc>
              <a:spcBef>
                <a:spcPts val="1000"/>
              </a:spcBef>
              <a:spcAft>
                <a:spcPts val="0"/>
              </a:spcAft>
              <a:buSzPts val="1000"/>
              <a:buNone/>
              <a:defRPr/>
            </a:lvl7pPr>
            <a:lvl8pPr lvl="7" algn="l">
              <a:lnSpc>
                <a:spcPct val="130000"/>
              </a:lnSpc>
              <a:spcBef>
                <a:spcPts val="1000"/>
              </a:spcBef>
              <a:spcAft>
                <a:spcPts val="0"/>
              </a:spcAft>
              <a:buSzPts val="1000"/>
              <a:buNone/>
              <a:defRPr/>
            </a:lvl8pPr>
            <a:lvl9pPr lvl="8" algn="l">
              <a:lnSpc>
                <a:spcPct val="130000"/>
              </a:lnSpc>
              <a:spcBef>
                <a:spcPts val="1000"/>
              </a:spcBef>
              <a:spcAft>
                <a:spcPts val="1000"/>
              </a:spcAft>
              <a:buSzPts val="800"/>
              <a:buNone/>
              <a:defRPr/>
            </a:lvl9pPr>
          </a:lstStyle>
          <a:p/>
        </p:txBody>
      </p:sp>
      <p:pic>
        <p:nvPicPr>
          <p:cNvPr id="14" name="Google Shape;14;p2"/>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15" name="Google Shape;15;p2"/>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63" name="Shape 63"/>
        <p:cNvGrpSpPr/>
        <p:nvPr/>
      </p:nvGrpSpPr>
      <p:grpSpPr>
        <a:xfrm>
          <a:off x="0" y="0"/>
          <a:ext cx="0" cy="0"/>
          <a:chOff x="0" y="0"/>
          <a:chExt cx="0" cy="0"/>
        </a:xfrm>
      </p:grpSpPr>
      <p:sp>
        <p:nvSpPr>
          <p:cNvPr id="64" name="Google Shape;64;p12"/>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5200"/>
              <a:buNone/>
              <a:defRPr sz="5200">
                <a:solidFill>
                  <a:srgbClr val="000000"/>
                </a:solidFill>
              </a:defRPr>
            </a:lvl2pPr>
            <a:lvl3pPr lvl="2" algn="ctr">
              <a:lnSpc>
                <a:spcPct val="100000"/>
              </a:lnSpc>
              <a:spcBef>
                <a:spcPts val="0"/>
              </a:spcBef>
              <a:spcAft>
                <a:spcPts val="0"/>
              </a:spcAft>
              <a:buClr>
                <a:srgbClr val="000000"/>
              </a:buClr>
              <a:buSzPts val="5200"/>
              <a:buNone/>
              <a:defRPr sz="5200">
                <a:solidFill>
                  <a:srgbClr val="000000"/>
                </a:solidFill>
              </a:defRPr>
            </a:lvl3pPr>
            <a:lvl4pPr lvl="3" algn="ctr">
              <a:lnSpc>
                <a:spcPct val="100000"/>
              </a:lnSpc>
              <a:spcBef>
                <a:spcPts val="0"/>
              </a:spcBef>
              <a:spcAft>
                <a:spcPts val="0"/>
              </a:spcAft>
              <a:buClr>
                <a:srgbClr val="000000"/>
              </a:buClr>
              <a:buSzPts val="5200"/>
              <a:buNone/>
              <a:defRPr sz="5200">
                <a:solidFill>
                  <a:srgbClr val="000000"/>
                </a:solidFill>
              </a:defRPr>
            </a:lvl4pPr>
            <a:lvl5pPr lvl="4" algn="ctr">
              <a:lnSpc>
                <a:spcPct val="100000"/>
              </a:lnSpc>
              <a:spcBef>
                <a:spcPts val="0"/>
              </a:spcBef>
              <a:spcAft>
                <a:spcPts val="0"/>
              </a:spcAft>
              <a:buClr>
                <a:srgbClr val="000000"/>
              </a:buClr>
              <a:buSzPts val="5200"/>
              <a:buNone/>
              <a:defRPr sz="5200">
                <a:solidFill>
                  <a:srgbClr val="000000"/>
                </a:solidFill>
              </a:defRPr>
            </a:lvl5pPr>
            <a:lvl6pPr lvl="5" algn="ctr">
              <a:lnSpc>
                <a:spcPct val="100000"/>
              </a:lnSpc>
              <a:spcBef>
                <a:spcPts val="0"/>
              </a:spcBef>
              <a:spcAft>
                <a:spcPts val="0"/>
              </a:spcAft>
              <a:buClr>
                <a:srgbClr val="000000"/>
              </a:buClr>
              <a:buSzPts val="5200"/>
              <a:buNone/>
              <a:defRPr sz="5200">
                <a:solidFill>
                  <a:srgbClr val="000000"/>
                </a:solidFill>
              </a:defRPr>
            </a:lvl6pPr>
            <a:lvl7pPr lvl="6" algn="ctr">
              <a:lnSpc>
                <a:spcPct val="100000"/>
              </a:lnSpc>
              <a:spcBef>
                <a:spcPts val="0"/>
              </a:spcBef>
              <a:spcAft>
                <a:spcPts val="0"/>
              </a:spcAft>
              <a:buClr>
                <a:srgbClr val="000000"/>
              </a:buClr>
              <a:buSzPts val="5200"/>
              <a:buNone/>
              <a:defRPr sz="5200">
                <a:solidFill>
                  <a:srgbClr val="000000"/>
                </a:solidFill>
              </a:defRPr>
            </a:lvl7pPr>
            <a:lvl8pPr lvl="7" algn="ctr">
              <a:lnSpc>
                <a:spcPct val="100000"/>
              </a:lnSpc>
              <a:spcBef>
                <a:spcPts val="0"/>
              </a:spcBef>
              <a:spcAft>
                <a:spcPts val="0"/>
              </a:spcAft>
              <a:buClr>
                <a:srgbClr val="000000"/>
              </a:buClr>
              <a:buSzPts val="5200"/>
              <a:buNone/>
              <a:defRPr sz="5200">
                <a:solidFill>
                  <a:srgbClr val="000000"/>
                </a:solidFill>
              </a:defRPr>
            </a:lvl8pPr>
            <a:lvl9pPr lvl="8" algn="ctr">
              <a:lnSpc>
                <a:spcPct val="100000"/>
              </a:lnSpc>
              <a:spcBef>
                <a:spcPts val="0"/>
              </a:spcBef>
              <a:spcAft>
                <a:spcPts val="0"/>
              </a:spcAft>
              <a:buClr>
                <a:srgbClr val="000000"/>
              </a:buClr>
              <a:buSzPts val="5200"/>
              <a:buNone/>
              <a:defRPr sz="5200">
                <a:solidFill>
                  <a:srgbClr val="000000"/>
                </a:solidFill>
              </a:defRPr>
            </a:lvl9pPr>
          </a:lstStyle>
          <a:p/>
        </p:txBody>
      </p:sp>
      <p:sp>
        <p:nvSpPr>
          <p:cNvPr id="65" name="Google Shape;65;p12"/>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1800"/>
              <a:buNone/>
              <a:defRPr sz="1800">
                <a:solidFill>
                  <a:srgbClr val="000000"/>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p:txBody>
      </p:sp>
      <p:sp>
        <p:nvSpPr>
          <p:cNvPr id="66" name="Google Shape;66;p12"/>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algn="l">
              <a:lnSpc>
                <a:spcPct val="130000"/>
              </a:lnSpc>
              <a:spcBef>
                <a:spcPts val="1000"/>
              </a:spcBef>
              <a:spcAft>
                <a:spcPts val="0"/>
              </a:spcAft>
              <a:buSzPts val="1600"/>
              <a:buNone/>
              <a:defRPr sz="14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solidFill>
                  <a:srgbClr val="000000"/>
                </a:solidFill>
              </a:defRPr>
            </a:lvl2pPr>
            <a:lvl3pPr lvl="2" algn="l">
              <a:lnSpc>
                <a:spcPct val="130000"/>
              </a:lnSpc>
              <a:spcBef>
                <a:spcPts val="1000"/>
              </a:spcBef>
              <a:spcAft>
                <a:spcPts val="0"/>
              </a:spcAft>
              <a:buSzPts val="1400"/>
              <a:buNone/>
              <a:defRPr>
                <a:solidFill>
                  <a:srgbClr val="000000"/>
                </a:solidFill>
              </a:defRPr>
            </a:lvl3pPr>
            <a:lvl4pPr lvl="3" algn="l">
              <a:lnSpc>
                <a:spcPct val="130000"/>
              </a:lnSpc>
              <a:spcBef>
                <a:spcPts val="1000"/>
              </a:spcBef>
              <a:spcAft>
                <a:spcPts val="0"/>
              </a:spcAft>
              <a:buSzPts val="1400"/>
              <a:buNone/>
              <a:defRPr>
                <a:solidFill>
                  <a:srgbClr val="000000"/>
                </a:solidFill>
              </a:defRPr>
            </a:lvl4pPr>
            <a:lvl5pPr lvl="4" algn="l">
              <a:lnSpc>
                <a:spcPct val="130000"/>
              </a:lnSpc>
              <a:spcBef>
                <a:spcPts val="1000"/>
              </a:spcBef>
              <a:spcAft>
                <a:spcPts val="0"/>
              </a:spcAft>
              <a:buSzPts val="1200"/>
              <a:buNone/>
              <a:defRPr>
                <a:solidFill>
                  <a:srgbClr val="000000"/>
                </a:solidFill>
              </a:defRPr>
            </a:lvl5pPr>
            <a:lvl6pPr lvl="5" algn="l">
              <a:lnSpc>
                <a:spcPct val="130000"/>
              </a:lnSpc>
              <a:spcBef>
                <a:spcPts val="1000"/>
              </a:spcBef>
              <a:spcAft>
                <a:spcPts val="0"/>
              </a:spcAft>
              <a:buSzPts val="1200"/>
              <a:buNone/>
              <a:defRPr>
                <a:solidFill>
                  <a:srgbClr val="000000"/>
                </a:solidFill>
              </a:defRPr>
            </a:lvl6pPr>
            <a:lvl7pPr lvl="6" algn="l">
              <a:lnSpc>
                <a:spcPct val="130000"/>
              </a:lnSpc>
              <a:spcBef>
                <a:spcPts val="1000"/>
              </a:spcBef>
              <a:spcAft>
                <a:spcPts val="0"/>
              </a:spcAft>
              <a:buSzPts val="1000"/>
              <a:buNone/>
              <a:defRPr>
                <a:solidFill>
                  <a:srgbClr val="000000"/>
                </a:solidFill>
              </a:defRPr>
            </a:lvl7pPr>
            <a:lvl8pPr lvl="7" algn="l">
              <a:lnSpc>
                <a:spcPct val="130000"/>
              </a:lnSpc>
              <a:spcBef>
                <a:spcPts val="1000"/>
              </a:spcBef>
              <a:spcAft>
                <a:spcPts val="0"/>
              </a:spcAft>
              <a:buSzPts val="1000"/>
              <a:buNone/>
              <a:defRPr>
                <a:solidFill>
                  <a:srgbClr val="000000"/>
                </a:solidFill>
              </a:defRPr>
            </a:lvl8pPr>
            <a:lvl9pPr lvl="8" algn="l">
              <a:lnSpc>
                <a:spcPct val="130000"/>
              </a:lnSpc>
              <a:spcBef>
                <a:spcPts val="1000"/>
              </a:spcBef>
              <a:spcAft>
                <a:spcPts val="1000"/>
              </a:spcAft>
              <a:buSzPts val="800"/>
              <a:buNone/>
              <a:defRPr>
                <a:solidFill>
                  <a:srgbClr val="000000"/>
                </a:solidFill>
              </a:defRPr>
            </a:lvl9pPr>
          </a:lstStyle>
          <a:p/>
        </p:txBody>
      </p:sp>
      <p:pic>
        <p:nvPicPr>
          <p:cNvPr id="67" name="Google Shape;67;p12"/>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68" name="Google Shape;68;p12"/>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p1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 name="Google Shape;71;p1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72" name="Google Shape;72;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14"/>
          <p:cNvSpPr txBox="1"/>
          <p:nvPr>
            <p:ph type="title"/>
          </p:nvPr>
        </p:nvSpPr>
        <p:spPr>
          <a:xfrm>
            <a:off x="458975" y="445025"/>
            <a:ext cx="3951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14"/>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sz="1200"/>
            </a:lvl5pPr>
            <a:lvl6pPr indent="-304800" lvl="5" marL="2743200" algn="l">
              <a:lnSpc>
                <a:spcPct val="130000"/>
              </a:lnSpc>
              <a:spcBef>
                <a:spcPts val="600"/>
              </a:spcBef>
              <a:spcAft>
                <a:spcPts val="0"/>
              </a:spcAft>
              <a:buSzPts val="1200"/>
              <a:buChar char="–"/>
              <a:defRPr sz="1200"/>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76" name="Google Shape;76;p14"/>
          <p:cNvSpPr txBox="1"/>
          <p:nvPr>
            <p:ph idx="2" type="body"/>
          </p:nvPr>
        </p:nvSpPr>
        <p:spPr>
          <a:xfrm>
            <a:off x="4733975" y="1438150"/>
            <a:ext cx="3951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sz="1200"/>
            </a:lvl5pPr>
            <a:lvl6pPr indent="-304800" lvl="5" marL="2743200" algn="l">
              <a:lnSpc>
                <a:spcPct val="130000"/>
              </a:lnSpc>
              <a:spcBef>
                <a:spcPts val="600"/>
              </a:spcBef>
              <a:spcAft>
                <a:spcPts val="0"/>
              </a:spcAft>
              <a:buSzPts val="1200"/>
              <a:buChar char="–"/>
              <a:defRPr sz="1200"/>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77" name="Google Shape;77;p1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8" name="Google Shape;78;p14"/>
          <p:cNvSpPr txBox="1"/>
          <p:nvPr>
            <p:ph idx="3" type="title"/>
          </p:nvPr>
        </p:nvSpPr>
        <p:spPr>
          <a:xfrm>
            <a:off x="4733975" y="445025"/>
            <a:ext cx="3951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15"/>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1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82" name="Shape 82"/>
        <p:cNvGrpSpPr/>
        <p:nvPr/>
      </p:nvGrpSpPr>
      <p:grpSpPr>
        <a:xfrm>
          <a:off x="0" y="0"/>
          <a:ext cx="0" cy="0"/>
          <a:chOff x="0" y="0"/>
          <a:chExt cx="0" cy="0"/>
        </a:xfrm>
      </p:grpSpPr>
      <p:sp>
        <p:nvSpPr>
          <p:cNvPr id="83" name="Google Shape;83;p16"/>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4" name="Google Shape;84;p1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5" name="Google Shape;85;p16"/>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86" name="Google Shape;86;p16"/>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87" name="Google Shape;87;p16"/>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88" name="Google Shape;88;p16"/>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89" name="Google Shape;89;p16"/>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90" name="Google Shape;90;p16"/>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91" name="Google Shape;91;p16"/>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92" name="Shape 92"/>
        <p:cNvGrpSpPr/>
        <p:nvPr/>
      </p:nvGrpSpPr>
      <p:grpSpPr>
        <a:xfrm>
          <a:off x="0" y="0"/>
          <a:ext cx="0" cy="0"/>
          <a:chOff x="0" y="0"/>
          <a:chExt cx="0" cy="0"/>
        </a:xfrm>
      </p:grpSpPr>
      <p:sp>
        <p:nvSpPr>
          <p:cNvPr id="93" name="Google Shape;93;p17"/>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4" name="Google Shape;94;p17"/>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95" name="Google Shape;95;p17"/>
          <p:cNvSpPr txBox="1"/>
          <p:nvPr>
            <p:ph idx="2" type="subTitle"/>
          </p:nvPr>
        </p:nvSpPr>
        <p:spPr>
          <a:xfrm>
            <a:off x="5555725" y="2671200"/>
            <a:ext cx="3129300" cy="3945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96" name="Google Shape;96;p17"/>
          <p:cNvSpPr txBox="1"/>
          <p:nvPr>
            <p:ph idx="3" type="body"/>
          </p:nvPr>
        </p:nvSpPr>
        <p:spPr>
          <a:xfrm>
            <a:off x="458975" y="2070075"/>
            <a:ext cx="3951000" cy="5265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97" name="Google Shape;97;p17"/>
          <p:cNvSpPr txBox="1"/>
          <p:nvPr>
            <p:ph idx="4" type="subTitle"/>
          </p:nvPr>
        </p:nvSpPr>
        <p:spPr>
          <a:xfrm>
            <a:off x="458975" y="267120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98" name="Google Shape;98;p17"/>
          <p:cNvSpPr txBox="1"/>
          <p:nvPr>
            <p:ph idx="5" type="body"/>
          </p:nvPr>
        </p:nvSpPr>
        <p:spPr>
          <a:xfrm>
            <a:off x="458975" y="3303125"/>
            <a:ext cx="3951000" cy="5265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99" name="Google Shape;99;p17"/>
          <p:cNvSpPr txBox="1"/>
          <p:nvPr>
            <p:ph idx="6" type="subTitle"/>
          </p:nvPr>
        </p:nvSpPr>
        <p:spPr>
          <a:xfrm>
            <a:off x="5555725" y="3177725"/>
            <a:ext cx="3129300" cy="394500"/>
          </a:xfrm>
          <a:prstGeom prst="rect">
            <a:avLst/>
          </a:prstGeom>
          <a:solidFill>
            <a:schemeClr val="accent4"/>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100" name="Google Shape;100;p17"/>
          <p:cNvSpPr txBox="1"/>
          <p:nvPr>
            <p:ph idx="7" type="subTitle"/>
          </p:nvPr>
        </p:nvSpPr>
        <p:spPr>
          <a:xfrm>
            <a:off x="5555725" y="3684250"/>
            <a:ext cx="3129300" cy="394500"/>
          </a:xfrm>
          <a:prstGeom prst="rect">
            <a:avLst/>
          </a:prstGeom>
          <a:solidFill>
            <a:schemeClr val="accent5"/>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101" name="Google Shape;101;p1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02" name="Shape 102"/>
        <p:cNvGrpSpPr/>
        <p:nvPr/>
      </p:nvGrpSpPr>
      <p:grpSpPr>
        <a:xfrm>
          <a:off x="0" y="0"/>
          <a:ext cx="0" cy="0"/>
          <a:chOff x="0" y="0"/>
          <a:chExt cx="0" cy="0"/>
        </a:xfrm>
      </p:grpSpPr>
      <p:sp>
        <p:nvSpPr>
          <p:cNvPr id="103" name="Google Shape;103;p18"/>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p18"/>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105" name="Google Shape;105;p18"/>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106" name="Google Shape;106;p18"/>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107" name="Google Shape;107;p18"/>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108" name="Google Shape;108;p18"/>
          <p:cNvSpPr txBox="1"/>
          <p:nvPr>
            <p:ph idx="5" type="subTitle"/>
          </p:nvPr>
        </p:nvSpPr>
        <p:spPr>
          <a:xfrm>
            <a:off x="458975" y="2952375"/>
            <a:ext cx="3128400" cy="453300"/>
          </a:xfrm>
          <a:prstGeom prst="rect">
            <a:avLst/>
          </a:prstGeom>
          <a:solidFill>
            <a:schemeClr val="accent3"/>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109" name="Google Shape;109;p18"/>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110" name="Google Shape;110;p18"/>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111" name="Google Shape;111;p18"/>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112" name="Google Shape;112;p1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3" name="Shape 113"/>
        <p:cNvGrpSpPr/>
        <p:nvPr/>
      </p:nvGrpSpPr>
      <p:grpSpPr>
        <a:xfrm>
          <a:off x="0" y="0"/>
          <a:ext cx="0" cy="0"/>
          <a:chOff x="0" y="0"/>
          <a:chExt cx="0" cy="0"/>
        </a:xfrm>
      </p:grpSpPr>
      <p:sp>
        <p:nvSpPr>
          <p:cNvPr id="114" name="Google Shape;114;p19"/>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5" name="Google Shape;115;p19"/>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sz="1200"/>
            </a:lvl5pPr>
            <a:lvl6pPr indent="-304800" lvl="5" marL="2743200" algn="l">
              <a:lnSpc>
                <a:spcPct val="130000"/>
              </a:lnSpc>
              <a:spcBef>
                <a:spcPts val="600"/>
              </a:spcBef>
              <a:spcAft>
                <a:spcPts val="0"/>
              </a:spcAft>
              <a:buSzPts val="1200"/>
              <a:buChar char="–"/>
              <a:defRPr sz="1200"/>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116" name="Google Shape;116;p1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17" name="Shape 117"/>
        <p:cNvGrpSpPr/>
        <p:nvPr/>
      </p:nvGrpSpPr>
      <p:grpSpPr>
        <a:xfrm>
          <a:off x="0" y="0"/>
          <a:ext cx="0" cy="0"/>
          <a:chOff x="0" y="0"/>
          <a:chExt cx="0" cy="0"/>
        </a:xfrm>
      </p:grpSpPr>
      <p:sp>
        <p:nvSpPr>
          <p:cNvPr id="118" name="Google Shape;118;p20"/>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19" name="Google Shape;119;p20"/>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algn="l">
              <a:lnSpc>
                <a:spcPct val="14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1000"/>
              </a:spcBef>
              <a:spcAft>
                <a:spcPts val="0"/>
              </a:spcAft>
              <a:buSzPts val="1400"/>
              <a:buNone/>
              <a:defRPr/>
            </a:lvl3pPr>
            <a:lvl4pPr lvl="3" algn="l">
              <a:lnSpc>
                <a:spcPct val="130000"/>
              </a:lnSpc>
              <a:spcBef>
                <a:spcPts val="1000"/>
              </a:spcBef>
              <a:spcAft>
                <a:spcPts val="0"/>
              </a:spcAft>
              <a:buSzPts val="1400"/>
              <a:buNone/>
              <a:defRPr/>
            </a:lvl4pPr>
            <a:lvl5pPr lvl="4" algn="l">
              <a:lnSpc>
                <a:spcPct val="130000"/>
              </a:lnSpc>
              <a:spcBef>
                <a:spcPts val="1000"/>
              </a:spcBef>
              <a:spcAft>
                <a:spcPts val="0"/>
              </a:spcAft>
              <a:buSzPts val="1200"/>
              <a:buNone/>
              <a:defRPr/>
            </a:lvl5pPr>
            <a:lvl6pPr lvl="5" algn="l">
              <a:lnSpc>
                <a:spcPct val="130000"/>
              </a:lnSpc>
              <a:spcBef>
                <a:spcPts val="1000"/>
              </a:spcBef>
              <a:spcAft>
                <a:spcPts val="0"/>
              </a:spcAft>
              <a:buSzPts val="1200"/>
              <a:buNone/>
              <a:defRPr/>
            </a:lvl6pPr>
            <a:lvl7pPr lvl="6" algn="l">
              <a:lnSpc>
                <a:spcPct val="130000"/>
              </a:lnSpc>
              <a:spcBef>
                <a:spcPts val="1000"/>
              </a:spcBef>
              <a:spcAft>
                <a:spcPts val="0"/>
              </a:spcAft>
              <a:buSzPts val="1000"/>
              <a:buNone/>
              <a:defRPr/>
            </a:lvl7pPr>
            <a:lvl8pPr lvl="7" algn="l">
              <a:lnSpc>
                <a:spcPct val="130000"/>
              </a:lnSpc>
              <a:spcBef>
                <a:spcPts val="1000"/>
              </a:spcBef>
              <a:spcAft>
                <a:spcPts val="0"/>
              </a:spcAft>
              <a:buSzPts val="1000"/>
              <a:buNone/>
              <a:defRPr/>
            </a:lvl8pPr>
            <a:lvl9pPr lvl="8" algn="l">
              <a:lnSpc>
                <a:spcPct val="130000"/>
              </a:lnSpc>
              <a:spcBef>
                <a:spcPts val="1000"/>
              </a:spcBef>
              <a:spcAft>
                <a:spcPts val="1000"/>
              </a:spcAft>
              <a:buSzPts val="800"/>
              <a:buNone/>
              <a:defRPr/>
            </a:lvl9pPr>
          </a:lstStyle>
          <a:p/>
        </p:txBody>
      </p:sp>
      <p:pic>
        <p:nvPicPr>
          <p:cNvPr id="120" name="Google Shape;120;p20"/>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1" name="Shape 121"/>
        <p:cNvGrpSpPr/>
        <p:nvPr/>
      </p:nvGrpSpPr>
      <p:grpSpPr>
        <a:xfrm>
          <a:off x="0" y="0"/>
          <a:ext cx="0" cy="0"/>
          <a:chOff x="0" y="0"/>
          <a:chExt cx="0" cy="0"/>
        </a:xfrm>
      </p:grpSpPr>
      <p:sp>
        <p:nvSpPr>
          <p:cNvPr id="122" name="Google Shape;122;p21"/>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800"/>
              <a:buNone/>
              <a:defRPr sz="800"/>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6" name="Shape 16"/>
        <p:cNvGrpSpPr/>
        <p:nvPr/>
      </p:nvGrpSpPr>
      <p:grpSpPr>
        <a:xfrm>
          <a:off x="0" y="0"/>
          <a:ext cx="0" cy="0"/>
          <a:chOff x="0" y="0"/>
          <a:chExt cx="0" cy="0"/>
        </a:xfrm>
      </p:grpSpPr>
      <p:sp>
        <p:nvSpPr>
          <p:cNvPr id="17" name="Google Shape;17;p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3"/>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19" name="Google Shape;19;p3"/>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20" name="Google Shape;20;p3"/>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21" name="Google Shape;21;p3"/>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22" name="Google Shape;22;p3"/>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23" name="Google Shape;23;p3"/>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24" name="Google Shape;24;p3"/>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25" name="Google Shape;25;p3"/>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26" name="Google Shape;26;p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p2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30" name="Shape 130"/>
        <p:cNvGrpSpPr/>
        <p:nvPr/>
      </p:nvGrpSpPr>
      <p:grpSpPr>
        <a:xfrm>
          <a:off x="0" y="0"/>
          <a:ext cx="0" cy="0"/>
          <a:chOff x="0" y="0"/>
          <a:chExt cx="0" cy="0"/>
        </a:xfrm>
      </p:grpSpPr>
      <p:sp>
        <p:nvSpPr>
          <p:cNvPr id="131" name="Google Shape;131;p24"/>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chemeClr val="lt1"/>
              </a:buClr>
              <a:buSzPts val="5200"/>
              <a:buNone/>
              <a:defRPr sz="5200">
                <a:solidFill>
                  <a:schemeClr val="lt1"/>
                </a:solidFill>
              </a:defRPr>
            </a:lvl2pPr>
            <a:lvl3pPr lvl="2" rtl="0" algn="ctr">
              <a:lnSpc>
                <a:spcPct val="100000"/>
              </a:lnSpc>
              <a:spcBef>
                <a:spcPts val="0"/>
              </a:spcBef>
              <a:spcAft>
                <a:spcPts val="0"/>
              </a:spcAft>
              <a:buClr>
                <a:schemeClr val="lt1"/>
              </a:buClr>
              <a:buSzPts val="5200"/>
              <a:buNone/>
              <a:defRPr sz="5200">
                <a:solidFill>
                  <a:schemeClr val="lt1"/>
                </a:solidFill>
              </a:defRPr>
            </a:lvl3pPr>
            <a:lvl4pPr lvl="3" rtl="0" algn="ctr">
              <a:lnSpc>
                <a:spcPct val="100000"/>
              </a:lnSpc>
              <a:spcBef>
                <a:spcPts val="0"/>
              </a:spcBef>
              <a:spcAft>
                <a:spcPts val="0"/>
              </a:spcAft>
              <a:buClr>
                <a:schemeClr val="lt1"/>
              </a:buClr>
              <a:buSzPts val="5200"/>
              <a:buNone/>
              <a:defRPr sz="5200">
                <a:solidFill>
                  <a:schemeClr val="lt1"/>
                </a:solidFill>
              </a:defRPr>
            </a:lvl4pPr>
            <a:lvl5pPr lvl="4" rtl="0" algn="ctr">
              <a:lnSpc>
                <a:spcPct val="100000"/>
              </a:lnSpc>
              <a:spcBef>
                <a:spcPts val="0"/>
              </a:spcBef>
              <a:spcAft>
                <a:spcPts val="0"/>
              </a:spcAft>
              <a:buClr>
                <a:schemeClr val="lt1"/>
              </a:buClr>
              <a:buSzPts val="5200"/>
              <a:buNone/>
              <a:defRPr sz="5200">
                <a:solidFill>
                  <a:schemeClr val="lt1"/>
                </a:solidFill>
              </a:defRPr>
            </a:lvl5pPr>
            <a:lvl6pPr lvl="5" rtl="0" algn="ctr">
              <a:lnSpc>
                <a:spcPct val="100000"/>
              </a:lnSpc>
              <a:spcBef>
                <a:spcPts val="0"/>
              </a:spcBef>
              <a:spcAft>
                <a:spcPts val="0"/>
              </a:spcAft>
              <a:buClr>
                <a:schemeClr val="lt1"/>
              </a:buClr>
              <a:buSzPts val="5200"/>
              <a:buNone/>
              <a:defRPr sz="5200">
                <a:solidFill>
                  <a:schemeClr val="lt1"/>
                </a:solidFill>
              </a:defRPr>
            </a:lvl6pPr>
            <a:lvl7pPr lvl="6" rtl="0" algn="ctr">
              <a:lnSpc>
                <a:spcPct val="100000"/>
              </a:lnSpc>
              <a:spcBef>
                <a:spcPts val="0"/>
              </a:spcBef>
              <a:spcAft>
                <a:spcPts val="0"/>
              </a:spcAft>
              <a:buClr>
                <a:schemeClr val="lt1"/>
              </a:buClr>
              <a:buSzPts val="5200"/>
              <a:buNone/>
              <a:defRPr sz="5200">
                <a:solidFill>
                  <a:schemeClr val="lt1"/>
                </a:solidFill>
              </a:defRPr>
            </a:lvl7pPr>
            <a:lvl8pPr lvl="7" rtl="0" algn="ctr">
              <a:lnSpc>
                <a:spcPct val="100000"/>
              </a:lnSpc>
              <a:spcBef>
                <a:spcPts val="0"/>
              </a:spcBef>
              <a:spcAft>
                <a:spcPts val="0"/>
              </a:spcAft>
              <a:buClr>
                <a:schemeClr val="lt1"/>
              </a:buClr>
              <a:buSzPts val="5200"/>
              <a:buNone/>
              <a:defRPr sz="5200">
                <a:solidFill>
                  <a:schemeClr val="lt1"/>
                </a:solidFill>
              </a:defRPr>
            </a:lvl8pPr>
            <a:lvl9pPr lvl="8" rtl="0" algn="ctr">
              <a:lnSpc>
                <a:spcPct val="100000"/>
              </a:lnSpc>
              <a:spcBef>
                <a:spcPts val="0"/>
              </a:spcBef>
              <a:spcAft>
                <a:spcPts val="0"/>
              </a:spcAft>
              <a:buClr>
                <a:schemeClr val="lt1"/>
              </a:buClr>
              <a:buSzPts val="5200"/>
              <a:buNone/>
              <a:defRPr sz="5200">
                <a:solidFill>
                  <a:schemeClr val="lt1"/>
                </a:solidFill>
              </a:defRPr>
            </a:lvl9pPr>
          </a:lstStyle>
          <a:p/>
        </p:txBody>
      </p:sp>
      <p:sp>
        <p:nvSpPr>
          <p:cNvPr id="132" name="Google Shape;132;p24"/>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3" name="Google Shape;133;p24"/>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134" name="Google Shape;134;p24"/>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135" name="Google Shape;135;p24"/>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36" name="Shape 136"/>
        <p:cNvGrpSpPr/>
        <p:nvPr/>
      </p:nvGrpSpPr>
      <p:grpSpPr>
        <a:xfrm>
          <a:off x="0" y="0"/>
          <a:ext cx="0" cy="0"/>
          <a:chOff x="0" y="0"/>
          <a:chExt cx="0" cy="0"/>
        </a:xfrm>
      </p:grpSpPr>
      <p:sp>
        <p:nvSpPr>
          <p:cNvPr id="137" name="Google Shape;137;p2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38" name="Google Shape;138;p25"/>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9" name="Google Shape;139;p25"/>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0" name="Google Shape;140;p25"/>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1" name="Google Shape;141;p25"/>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2" name="Google Shape;142;p25"/>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3" name="Google Shape;143;p25"/>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4" name="Google Shape;144;p25"/>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5" name="Google Shape;145;p25"/>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6" name="Google Shape;146;p2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7" name="Shape 147"/>
        <p:cNvGrpSpPr/>
        <p:nvPr/>
      </p:nvGrpSpPr>
      <p:grpSpPr>
        <a:xfrm>
          <a:off x="0" y="0"/>
          <a:ext cx="0" cy="0"/>
          <a:chOff x="0" y="0"/>
          <a:chExt cx="0" cy="0"/>
        </a:xfrm>
      </p:grpSpPr>
      <p:sp>
        <p:nvSpPr>
          <p:cNvPr id="148" name="Google Shape;148;p2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9" name="Google Shape;149;p2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0" name="Google Shape;150;p2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1" name="Shape 151"/>
        <p:cNvGrpSpPr/>
        <p:nvPr/>
      </p:nvGrpSpPr>
      <p:grpSpPr>
        <a:xfrm>
          <a:off x="0" y="0"/>
          <a:ext cx="0" cy="0"/>
          <a:chOff x="0" y="0"/>
          <a:chExt cx="0" cy="0"/>
        </a:xfrm>
      </p:grpSpPr>
      <p:sp>
        <p:nvSpPr>
          <p:cNvPr id="152" name="Google Shape;152;p27"/>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53" name="Google Shape;153;p27"/>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4" name="Google Shape;154;p2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55" name="Shape 155"/>
        <p:cNvGrpSpPr/>
        <p:nvPr/>
      </p:nvGrpSpPr>
      <p:grpSpPr>
        <a:xfrm>
          <a:off x="0" y="0"/>
          <a:ext cx="0" cy="0"/>
          <a:chOff x="0" y="0"/>
          <a:chExt cx="0" cy="0"/>
        </a:xfrm>
      </p:grpSpPr>
      <p:sp>
        <p:nvSpPr>
          <p:cNvPr id="156" name="Google Shape;156;p2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57" name="Google Shape;157;p2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58" name="Google Shape;158;p28"/>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9" name="Google Shape;159;p28"/>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60" name="Google Shape;160;p28"/>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61" name="Google Shape;161;p28"/>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62" name="Google Shape;162;p28"/>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63" name="Google Shape;163;p28"/>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64" name="Google Shape;164;p28"/>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5" name="Shape 165"/>
        <p:cNvGrpSpPr/>
        <p:nvPr/>
      </p:nvGrpSpPr>
      <p:grpSpPr>
        <a:xfrm>
          <a:off x="0" y="0"/>
          <a:ext cx="0" cy="0"/>
          <a:chOff x="0" y="0"/>
          <a:chExt cx="0" cy="0"/>
        </a:xfrm>
      </p:grpSpPr>
      <p:sp>
        <p:nvSpPr>
          <p:cNvPr id="166" name="Google Shape;166;p2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67" name="Google Shape;167;p2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8" name="Shape 168"/>
        <p:cNvGrpSpPr/>
        <p:nvPr/>
      </p:nvGrpSpPr>
      <p:grpSpPr>
        <a:xfrm>
          <a:off x="0" y="0"/>
          <a:ext cx="0" cy="0"/>
          <a:chOff x="0" y="0"/>
          <a:chExt cx="0" cy="0"/>
        </a:xfrm>
      </p:grpSpPr>
      <p:sp>
        <p:nvSpPr>
          <p:cNvPr id="169" name="Google Shape;169;p30"/>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70" name="Google Shape;170;p3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71" name="Google Shape;171;p30"/>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2" name="Shape 172"/>
        <p:cNvGrpSpPr/>
        <p:nvPr/>
      </p:nvGrpSpPr>
      <p:grpSpPr>
        <a:xfrm>
          <a:off x="0" y="0"/>
          <a:ext cx="0" cy="0"/>
          <a:chOff x="0" y="0"/>
          <a:chExt cx="0" cy="0"/>
        </a:xfrm>
      </p:grpSpPr>
      <p:sp>
        <p:nvSpPr>
          <p:cNvPr id="173" name="Google Shape;173;p31"/>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4"/>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30" name="Google Shape;30;p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5"/>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5"/>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sz="1200"/>
            </a:lvl5pPr>
            <a:lvl6pPr indent="-304800" lvl="5" marL="2743200" algn="l">
              <a:lnSpc>
                <a:spcPct val="130000"/>
              </a:lnSpc>
              <a:spcBef>
                <a:spcPts val="600"/>
              </a:spcBef>
              <a:spcAft>
                <a:spcPts val="0"/>
              </a:spcAft>
              <a:buSzPts val="1200"/>
              <a:buChar char="–"/>
              <a:defRPr sz="1200"/>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34" name="Google Shape;34;p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5" name="Shape 35"/>
        <p:cNvGrpSpPr/>
        <p:nvPr/>
      </p:nvGrpSpPr>
      <p:grpSpPr>
        <a:xfrm>
          <a:off x="0" y="0"/>
          <a:ext cx="0" cy="0"/>
          <a:chOff x="0" y="0"/>
          <a:chExt cx="0" cy="0"/>
        </a:xfrm>
      </p:grpSpPr>
      <p:sp>
        <p:nvSpPr>
          <p:cNvPr id="36" name="Google Shape;36;p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8" name="Google Shape;38;p6"/>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39" name="Google Shape;39;p6"/>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0" name="Google Shape;40;p6"/>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41" name="Google Shape;41;p6"/>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2" name="Google Shape;42;p6"/>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43" name="Google Shape;43;p6"/>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4" name="Google Shape;44;p6"/>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48" name="Shape 48"/>
        <p:cNvGrpSpPr/>
        <p:nvPr/>
      </p:nvGrpSpPr>
      <p:grpSpPr>
        <a:xfrm>
          <a:off x="0" y="0"/>
          <a:ext cx="0" cy="0"/>
          <a:chOff x="0" y="0"/>
          <a:chExt cx="0" cy="0"/>
        </a:xfrm>
      </p:grpSpPr>
      <p:sp>
        <p:nvSpPr>
          <p:cNvPr id="49" name="Google Shape;49;p8"/>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0" name="Google Shape;50;p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1" name="Google Shape;51;p8"/>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9"/>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800"/>
              <a:buNone/>
              <a:defRPr sz="800"/>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59" name="Shape 59"/>
        <p:cNvGrpSpPr/>
        <p:nvPr/>
      </p:nvGrpSpPr>
      <p:grpSpPr>
        <a:xfrm>
          <a:off x="0" y="0"/>
          <a:ext cx="0" cy="0"/>
          <a:chOff x="0" y="0"/>
          <a:chExt cx="0" cy="0"/>
        </a:xfrm>
      </p:grpSpPr>
      <p:sp>
        <p:nvSpPr>
          <p:cNvPr id="60" name="Google Shape;60;p11"/>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1" name="Google Shape;61;p1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62" name="Google Shape;62;p11"/>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1.pn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3.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0" Type="http://schemas.openxmlformats.org/officeDocument/2006/relationships/theme" Target="../theme/theme4.xml"/><Relationship Id="rId1" Type="http://schemas.openxmlformats.org/officeDocument/2006/relationships/image" Target="../media/image4.png"/><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4" name="Shape 54"/>
        <p:cNvGrpSpPr/>
        <p:nvPr/>
      </p:nvGrpSpPr>
      <p:grpSpPr>
        <a:xfrm>
          <a:off x="0" y="0"/>
          <a:ext cx="0" cy="0"/>
          <a:chOff x="0" y="0"/>
          <a:chExt cx="0" cy="0"/>
        </a:xfrm>
      </p:grpSpPr>
      <p:sp>
        <p:nvSpPr>
          <p:cNvPr id="55" name="Google Shape;55;p10"/>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2200"/>
              <a:buFont typeface="Montserrat"/>
              <a:buNone/>
              <a:defRPr b="1" i="0" sz="2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9pPr>
          </a:lstStyle>
          <a:p/>
        </p:txBody>
      </p:sp>
      <p:sp>
        <p:nvSpPr>
          <p:cNvPr id="56" name="Google Shape;56;p10"/>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57" name="Google Shape;57;p1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8" name="Google Shape;58;p10"/>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5" name="Shape 125"/>
        <p:cNvGrpSpPr/>
        <p:nvPr/>
      </p:nvGrpSpPr>
      <p:grpSpPr>
        <a:xfrm>
          <a:off x="0" y="0"/>
          <a:ext cx="0" cy="0"/>
          <a:chOff x="0" y="0"/>
          <a:chExt cx="0" cy="0"/>
        </a:xfrm>
      </p:grpSpPr>
      <p:sp>
        <p:nvSpPr>
          <p:cNvPr id="126" name="Google Shape;126;p2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127" name="Google Shape;127;p2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128" name="Google Shape;128;p2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29" name="Google Shape;129;p2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7" name="Shape 177"/>
        <p:cNvGrpSpPr/>
        <p:nvPr/>
      </p:nvGrpSpPr>
      <p:grpSpPr>
        <a:xfrm>
          <a:off x="0" y="0"/>
          <a:ext cx="0" cy="0"/>
          <a:chOff x="0" y="0"/>
          <a:chExt cx="0" cy="0"/>
        </a:xfrm>
      </p:grpSpPr>
      <p:sp>
        <p:nvSpPr>
          <p:cNvPr id="178" name="Google Shape;178;p3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179" name="Google Shape;179;p32"/>
          <p:cNvSpPr txBox="1"/>
          <p:nvPr>
            <p:ph idx="4294967295" type="ctrTitle"/>
          </p:nvPr>
        </p:nvSpPr>
        <p:spPr>
          <a:xfrm>
            <a:off x="458975" y="1438150"/>
            <a:ext cx="8226000" cy="18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000"/>
              <a:buNone/>
            </a:pPr>
            <a:r>
              <a:rPr lang="en-GB">
                <a:solidFill>
                  <a:srgbClr val="4B3241"/>
                </a:solidFill>
              </a:rPr>
              <a:t>Independent Living</a:t>
            </a:r>
            <a:br>
              <a:rPr lang="en-GB">
                <a:solidFill>
                  <a:srgbClr val="4B3241"/>
                </a:solidFill>
              </a:rPr>
            </a:br>
            <a:r>
              <a:rPr lang="en-GB">
                <a:solidFill>
                  <a:srgbClr val="4B3241"/>
                </a:solidFill>
              </a:rPr>
              <a:t>Unit 5 - World of Work</a:t>
            </a:r>
            <a:br>
              <a:rPr lang="en-GB"/>
            </a:br>
            <a:endParaRPr/>
          </a:p>
        </p:txBody>
      </p:sp>
      <p:sp>
        <p:nvSpPr>
          <p:cNvPr id="180" name="Google Shape;180;p32"/>
          <p:cNvSpPr txBox="1"/>
          <p:nvPr>
            <p:ph idx="4294967295"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a:solidFill>
                  <a:srgbClr val="4B3241"/>
                </a:solidFill>
              </a:rPr>
              <a:t>Oak Specialist </a:t>
            </a:r>
            <a:endParaRPr>
              <a:solidFill>
                <a:srgbClr val="4B3241"/>
              </a:solidFill>
            </a:endParaRPr>
          </a:p>
        </p:txBody>
      </p:sp>
      <p:sp>
        <p:nvSpPr>
          <p:cNvPr id="181" name="Google Shape;181;p32"/>
          <p:cNvSpPr txBox="1"/>
          <p:nvPr>
            <p:ph idx="4294967295" type="subTitle"/>
          </p:nvPr>
        </p:nvSpPr>
        <p:spPr>
          <a:xfrm>
            <a:off x="458975" y="41054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a:solidFill>
                  <a:srgbClr val="4B3241"/>
                </a:solidFill>
              </a:rPr>
              <a:t>Applying Learning</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68" name="Google Shape;268;p4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Types of behaviour </a:t>
            </a:r>
            <a:endParaRPr>
              <a:solidFill>
                <a:schemeClr val="dk2"/>
              </a:solidFill>
            </a:endParaRPr>
          </a:p>
        </p:txBody>
      </p:sp>
      <p:sp>
        <p:nvSpPr>
          <p:cNvPr id="269" name="Google Shape;269;p41"/>
          <p:cNvSpPr txBox="1"/>
          <p:nvPr>
            <p:ph idx="1" type="body"/>
          </p:nvPr>
        </p:nvSpPr>
        <p:spPr>
          <a:xfrm>
            <a:off x="458975" y="1100150"/>
            <a:ext cx="8226000" cy="35334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None/>
            </a:pPr>
            <a:r>
              <a:rPr lang="en-GB"/>
              <a:t>On the next three slides you will see some examples of people displaying different types of behaviour.</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GB"/>
              <a:t>With your teaching partner discuss whether you think it is an example of </a:t>
            </a:r>
            <a:r>
              <a:rPr b="1" lang="en-GB"/>
              <a:t>s</a:t>
            </a:r>
            <a:r>
              <a:rPr b="1" lang="en-GB"/>
              <a:t>ocial</a:t>
            </a:r>
            <a:r>
              <a:rPr lang="en-GB"/>
              <a:t>, </a:t>
            </a:r>
            <a:r>
              <a:rPr b="1" lang="en-GB"/>
              <a:t>unsocial </a:t>
            </a:r>
            <a:r>
              <a:rPr lang="en-GB"/>
              <a:t>or </a:t>
            </a:r>
            <a:r>
              <a:rPr b="1" lang="en-GB"/>
              <a:t>anti-social</a:t>
            </a:r>
            <a:r>
              <a:rPr lang="en-GB"/>
              <a:t> behaviour.</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GB"/>
              <a:t>Can you explain why this type of behaviour would be appropriate or inappropriate in the workplace?</a:t>
            </a:r>
            <a:endParaRPr/>
          </a:p>
          <a:p>
            <a:pPr indent="0" lvl="0" marL="0" rtl="0" algn="l">
              <a:lnSpc>
                <a:spcPct val="150000"/>
              </a:lnSpc>
              <a:spcBef>
                <a:spcPts val="0"/>
              </a:spcBef>
              <a:spcAft>
                <a:spcPts val="0"/>
              </a:spcAft>
              <a:buNone/>
            </a:pPr>
            <a:r>
              <a:t/>
            </a:r>
            <a:endParaRPr>
              <a:solidFill>
                <a:srgbClr val="FF0000"/>
              </a:solidFill>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p:txBody>
      </p:sp>
      <p:sp>
        <p:nvSpPr>
          <p:cNvPr id="270" name="Google Shape;270;p4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76" name="Google Shape;276;p4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Types of behaviour </a:t>
            </a:r>
            <a:endParaRPr>
              <a:solidFill>
                <a:schemeClr val="dk2"/>
              </a:solidFill>
            </a:endParaRPr>
          </a:p>
        </p:txBody>
      </p:sp>
      <p:sp>
        <p:nvSpPr>
          <p:cNvPr id="277" name="Google Shape;277;p42"/>
          <p:cNvSpPr txBox="1"/>
          <p:nvPr>
            <p:ph idx="1" type="body"/>
          </p:nvPr>
        </p:nvSpPr>
        <p:spPr>
          <a:xfrm>
            <a:off x="458975" y="1100150"/>
            <a:ext cx="8226000" cy="35334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None/>
            </a:pPr>
            <a:r>
              <a:rPr lang="en-GB"/>
              <a:t>Example 1:</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GB"/>
              <a:t>You arrive at work feeling stressed because you are late. You decide you need to have your morning cup of coffee, without talking to anyone you head to the staff kitchen. When the manager tells you that you are late and you haven’t read an important email you throw your coffee at your manager.</a:t>
            </a:r>
            <a:endParaRPr/>
          </a:p>
          <a:p>
            <a:pPr indent="0" lvl="0" marL="0" rtl="0" algn="l">
              <a:lnSpc>
                <a:spcPct val="150000"/>
              </a:lnSpc>
              <a:spcBef>
                <a:spcPts val="0"/>
              </a:spcBef>
              <a:spcAft>
                <a:spcPts val="0"/>
              </a:spcAft>
              <a:buNone/>
            </a:pPr>
            <a:r>
              <a:t/>
            </a:r>
            <a:endParaRPr>
              <a:solidFill>
                <a:srgbClr val="FF0000"/>
              </a:solidFill>
            </a:endParaRPr>
          </a:p>
          <a:p>
            <a:pPr indent="0" lvl="0" marL="0" rtl="0" algn="l">
              <a:lnSpc>
                <a:spcPct val="150000"/>
              </a:lnSpc>
              <a:spcBef>
                <a:spcPts val="0"/>
              </a:spcBef>
              <a:spcAft>
                <a:spcPts val="0"/>
              </a:spcAft>
              <a:buNone/>
            </a:pPr>
            <a:r>
              <a:t/>
            </a:r>
            <a:endParaRPr>
              <a:solidFill>
                <a:srgbClr val="FF0000"/>
              </a:solidFill>
            </a:endParaRPr>
          </a:p>
          <a:p>
            <a:pPr indent="0" lvl="0" marL="0" rtl="0" algn="l">
              <a:lnSpc>
                <a:spcPct val="150000"/>
              </a:lnSpc>
              <a:spcBef>
                <a:spcPts val="0"/>
              </a:spcBef>
              <a:spcAft>
                <a:spcPts val="0"/>
              </a:spcAft>
              <a:buNone/>
            </a:pPr>
            <a:r>
              <a:rPr b="1" lang="en-GB" sz="2100">
                <a:solidFill>
                  <a:srgbClr val="434343"/>
                </a:solidFill>
              </a:rPr>
              <a:t>Social?		                   Unsocial?	                  Anti-Social?</a:t>
            </a:r>
            <a:endParaRPr b="1" sz="2100">
              <a:solidFill>
                <a:srgbClr val="434343"/>
              </a:solidFill>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p:txBody>
      </p:sp>
      <p:sp>
        <p:nvSpPr>
          <p:cNvPr id="278" name="Google Shape;278;p4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pic>
        <p:nvPicPr>
          <p:cNvPr id="279" name="Google Shape;279;p42"/>
          <p:cNvPicPr preferRelativeResize="0"/>
          <p:nvPr/>
        </p:nvPicPr>
        <p:blipFill>
          <a:blip r:embed="rId3">
            <a:alphaModFix/>
          </a:blip>
          <a:stretch>
            <a:fillRect/>
          </a:stretch>
        </p:blipFill>
        <p:spPr>
          <a:xfrm>
            <a:off x="3478145" y="160275"/>
            <a:ext cx="2274650" cy="1517275"/>
          </a:xfrm>
          <a:prstGeom prst="rect">
            <a:avLst/>
          </a:prstGeom>
          <a:noFill/>
          <a:ln>
            <a:noFill/>
          </a:ln>
        </p:spPr>
      </p:pic>
      <p:sp>
        <p:nvSpPr>
          <p:cNvPr id="280" name="Google Shape;280;p42"/>
          <p:cNvSpPr txBox="1"/>
          <p:nvPr/>
        </p:nvSpPr>
        <p:spPr>
          <a:xfrm>
            <a:off x="3385100" y="4735275"/>
            <a:ext cx="3000000" cy="2664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t/>
            </a:r>
            <a:endParaRPr sz="8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3"/>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86" name="Google Shape;286;p4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Types of behaviour </a:t>
            </a:r>
            <a:endParaRPr>
              <a:solidFill>
                <a:schemeClr val="dk2"/>
              </a:solidFill>
            </a:endParaRPr>
          </a:p>
        </p:txBody>
      </p:sp>
      <p:sp>
        <p:nvSpPr>
          <p:cNvPr id="287" name="Google Shape;287;p43"/>
          <p:cNvSpPr txBox="1"/>
          <p:nvPr>
            <p:ph idx="1" type="body"/>
          </p:nvPr>
        </p:nvSpPr>
        <p:spPr>
          <a:xfrm>
            <a:off x="458975" y="1100150"/>
            <a:ext cx="8226000" cy="35334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None/>
            </a:pPr>
            <a:r>
              <a:rPr lang="en-GB"/>
              <a:t>Example 2:</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GB"/>
              <a:t>You arrive at work feeling sad because your favourite pet died last night. You sign in but you do not say hello to the security guard like you normally do. You head to your desk and put your headphones in and start to check your emails. You forget about the team meeting.</a:t>
            </a:r>
            <a:endParaRPr/>
          </a:p>
          <a:p>
            <a:pPr indent="0" lvl="0" marL="0" rtl="0" algn="l">
              <a:lnSpc>
                <a:spcPct val="150000"/>
              </a:lnSpc>
              <a:spcBef>
                <a:spcPts val="0"/>
              </a:spcBef>
              <a:spcAft>
                <a:spcPts val="0"/>
              </a:spcAft>
              <a:buNone/>
            </a:pPr>
            <a:r>
              <a:t/>
            </a:r>
            <a:endParaRPr>
              <a:solidFill>
                <a:srgbClr val="FF0000"/>
              </a:solidFill>
            </a:endParaRPr>
          </a:p>
          <a:p>
            <a:pPr indent="0" lvl="0" marL="0" rtl="0" algn="l">
              <a:lnSpc>
                <a:spcPct val="150000"/>
              </a:lnSpc>
              <a:spcBef>
                <a:spcPts val="0"/>
              </a:spcBef>
              <a:spcAft>
                <a:spcPts val="0"/>
              </a:spcAft>
              <a:buNone/>
            </a:pPr>
            <a:r>
              <a:t/>
            </a:r>
            <a:endParaRPr>
              <a:solidFill>
                <a:srgbClr val="FF0000"/>
              </a:solidFill>
            </a:endParaRPr>
          </a:p>
          <a:p>
            <a:pPr indent="0" lvl="0" marL="0" rtl="0" algn="l">
              <a:lnSpc>
                <a:spcPct val="150000"/>
              </a:lnSpc>
              <a:spcBef>
                <a:spcPts val="0"/>
              </a:spcBef>
              <a:spcAft>
                <a:spcPts val="0"/>
              </a:spcAft>
              <a:buNone/>
            </a:pPr>
            <a:r>
              <a:rPr b="1" lang="en-GB" sz="2100"/>
              <a:t>Social?		                   Unsocial?	                  Anti-Social?</a:t>
            </a:r>
            <a:endParaRPr b="1">
              <a:solidFill>
                <a:srgbClr val="434343"/>
              </a:solidFill>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p:txBody>
      </p:sp>
      <p:sp>
        <p:nvSpPr>
          <p:cNvPr id="288" name="Google Shape;288;p4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289" name="Google Shape;289;p43"/>
          <p:cNvSpPr txBox="1"/>
          <p:nvPr/>
        </p:nvSpPr>
        <p:spPr>
          <a:xfrm>
            <a:off x="3385100" y="4735275"/>
            <a:ext cx="3000000" cy="2664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t/>
            </a:r>
            <a:endParaRPr sz="800">
              <a:latin typeface="Montserrat"/>
              <a:ea typeface="Montserrat"/>
              <a:cs typeface="Montserrat"/>
              <a:sym typeface="Montserrat"/>
            </a:endParaRPr>
          </a:p>
        </p:txBody>
      </p:sp>
      <p:pic>
        <p:nvPicPr>
          <p:cNvPr id="290" name="Google Shape;290;p43"/>
          <p:cNvPicPr preferRelativeResize="0"/>
          <p:nvPr/>
        </p:nvPicPr>
        <p:blipFill>
          <a:blip r:embed="rId3">
            <a:alphaModFix/>
          </a:blip>
          <a:stretch>
            <a:fillRect/>
          </a:stretch>
        </p:blipFill>
        <p:spPr>
          <a:xfrm>
            <a:off x="3509658" y="104600"/>
            <a:ext cx="2448526" cy="1622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96" name="Google Shape;296;p4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Types of behaviour </a:t>
            </a:r>
            <a:endParaRPr>
              <a:solidFill>
                <a:schemeClr val="dk2"/>
              </a:solidFill>
            </a:endParaRPr>
          </a:p>
        </p:txBody>
      </p:sp>
      <p:sp>
        <p:nvSpPr>
          <p:cNvPr id="297" name="Google Shape;297;p44"/>
          <p:cNvSpPr txBox="1"/>
          <p:nvPr>
            <p:ph idx="1" type="body"/>
          </p:nvPr>
        </p:nvSpPr>
        <p:spPr>
          <a:xfrm>
            <a:off x="458975" y="1100150"/>
            <a:ext cx="8226000" cy="35334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None/>
            </a:pPr>
            <a:r>
              <a:rPr lang="en-GB"/>
              <a:t>Example 3:</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GB"/>
              <a:t>You arrive at work early, make yourself a cup of tea in the staff kitchen. You have a quick chat with a </a:t>
            </a:r>
            <a:r>
              <a:rPr lang="en-GB"/>
              <a:t>colleague</a:t>
            </a:r>
            <a:r>
              <a:rPr lang="en-GB"/>
              <a:t> (staff you work with) about a TV show and then head out onto the shop floor to restock the shelves.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solidFill>
                <a:srgbClr val="FF0000"/>
              </a:solidFill>
            </a:endParaRPr>
          </a:p>
          <a:p>
            <a:pPr indent="0" lvl="0" marL="0" rtl="0" algn="l">
              <a:lnSpc>
                <a:spcPct val="150000"/>
              </a:lnSpc>
              <a:spcBef>
                <a:spcPts val="0"/>
              </a:spcBef>
              <a:spcAft>
                <a:spcPts val="0"/>
              </a:spcAft>
              <a:buNone/>
            </a:pPr>
            <a:r>
              <a:t/>
            </a:r>
            <a:endParaRPr>
              <a:solidFill>
                <a:srgbClr val="FF0000"/>
              </a:solidFill>
            </a:endParaRPr>
          </a:p>
          <a:p>
            <a:pPr indent="0" lvl="0" marL="0" rtl="0" algn="l">
              <a:lnSpc>
                <a:spcPct val="150000"/>
              </a:lnSpc>
              <a:spcBef>
                <a:spcPts val="0"/>
              </a:spcBef>
              <a:spcAft>
                <a:spcPts val="0"/>
              </a:spcAft>
              <a:buNone/>
            </a:pPr>
            <a:r>
              <a:rPr b="1" lang="en-GB" sz="2100"/>
              <a:t>Social?		                   Unsocial?	                  Anti-Social?</a:t>
            </a:r>
            <a:endParaRPr b="1">
              <a:solidFill>
                <a:srgbClr val="434343"/>
              </a:solidFill>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p:txBody>
      </p:sp>
      <p:sp>
        <p:nvSpPr>
          <p:cNvPr id="298" name="Google Shape;298;p4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pic>
        <p:nvPicPr>
          <p:cNvPr id="299" name="Google Shape;299;p44"/>
          <p:cNvPicPr preferRelativeResize="0"/>
          <p:nvPr/>
        </p:nvPicPr>
        <p:blipFill>
          <a:blip r:embed="rId3">
            <a:alphaModFix/>
          </a:blip>
          <a:stretch>
            <a:fillRect/>
          </a:stretch>
        </p:blipFill>
        <p:spPr>
          <a:xfrm>
            <a:off x="3643228" y="142450"/>
            <a:ext cx="2128174" cy="1416424"/>
          </a:xfrm>
          <a:prstGeom prst="rect">
            <a:avLst/>
          </a:prstGeom>
          <a:noFill/>
          <a:ln>
            <a:noFill/>
          </a:ln>
        </p:spPr>
      </p:pic>
      <p:sp>
        <p:nvSpPr>
          <p:cNvPr id="300" name="Google Shape;300;p44"/>
          <p:cNvSpPr txBox="1"/>
          <p:nvPr/>
        </p:nvSpPr>
        <p:spPr>
          <a:xfrm>
            <a:off x="1361050" y="4811475"/>
            <a:ext cx="6243300" cy="2664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t/>
            </a:r>
            <a:endParaRPr sz="8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06" name="Google Shape;306;p4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Types of behaviour </a:t>
            </a:r>
            <a:endParaRPr>
              <a:solidFill>
                <a:schemeClr val="dk2"/>
              </a:solidFill>
            </a:endParaRPr>
          </a:p>
        </p:txBody>
      </p:sp>
      <p:sp>
        <p:nvSpPr>
          <p:cNvPr id="307" name="Google Shape;307;p45"/>
          <p:cNvSpPr txBox="1"/>
          <p:nvPr>
            <p:ph idx="1" type="body"/>
          </p:nvPr>
        </p:nvSpPr>
        <p:spPr>
          <a:xfrm>
            <a:off x="458975" y="886200"/>
            <a:ext cx="8226000" cy="35334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None/>
            </a:pPr>
            <a:r>
              <a:rPr lang="en-GB"/>
              <a:t>How did you do? Check your answers.</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p:txBody>
      </p:sp>
      <p:sp>
        <p:nvSpPr>
          <p:cNvPr id="308" name="Google Shape;308;p4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graphicFrame>
        <p:nvGraphicFramePr>
          <p:cNvPr id="309" name="Google Shape;309;p45"/>
          <p:cNvGraphicFramePr/>
          <p:nvPr/>
        </p:nvGraphicFramePr>
        <p:xfrm>
          <a:off x="290000" y="1259513"/>
          <a:ext cx="3000000" cy="3000000"/>
        </p:xfrm>
        <a:graphic>
          <a:graphicData uri="http://schemas.openxmlformats.org/drawingml/2006/table">
            <a:tbl>
              <a:tblPr>
                <a:noFill/>
                <a:tableStyleId>{370306B3-C10F-487B-8956-25B0B92E13D4}</a:tableStyleId>
              </a:tblPr>
              <a:tblGrid>
                <a:gridCol w="1144275"/>
                <a:gridCol w="4565025"/>
                <a:gridCol w="2854625"/>
              </a:tblGrid>
              <a:tr h="369425">
                <a:tc>
                  <a:txBody>
                    <a:bodyPr/>
                    <a:lstStyle/>
                    <a:p>
                      <a:pPr indent="0" lvl="0" marL="0" rtl="0" algn="ctr">
                        <a:spcBef>
                          <a:spcPts val="0"/>
                        </a:spcBef>
                        <a:spcAft>
                          <a:spcPts val="0"/>
                        </a:spcAft>
                        <a:buNone/>
                      </a:pPr>
                      <a:r>
                        <a:rPr lang="en-GB">
                          <a:solidFill>
                            <a:schemeClr val="dk2"/>
                          </a:solidFill>
                          <a:latin typeface="Montserrat SemiBold"/>
                          <a:ea typeface="Montserrat SemiBold"/>
                          <a:cs typeface="Montserrat SemiBold"/>
                          <a:sym typeface="Montserrat SemiBold"/>
                        </a:rPr>
                        <a:t>Behaviour</a:t>
                      </a:r>
                      <a:endParaRPr>
                        <a:solidFill>
                          <a:schemeClr val="dk2"/>
                        </a:solidFill>
                        <a:latin typeface="Montserrat SemiBold"/>
                        <a:ea typeface="Montserrat SemiBold"/>
                        <a:cs typeface="Montserrat SemiBold"/>
                        <a:sym typeface="Montserrat SemiBold"/>
                      </a:endParaRPr>
                    </a:p>
                  </a:txBody>
                  <a:tcPr marT="91425" marB="91425" marR="91425" marL="91425">
                    <a:solidFill>
                      <a:schemeClr val="lt2"/>
                    </a:solidFill>
                  </a:tcPr>
                </a:tc>
                <a:tc>
                  <a:txBody>
                    <a:bodyPr/>
                    <a:lstStyle/>
                    <a:p>
                      <a:pPr indent="0" lvl="0" marL="0" rtl="0" algn="ctr">
                        <a:spcBef>
                          <a:spcPts val="0"/>
                        </a:spcBef>
                        <a:spcAft>
                          <a:spcPts val="0"/>
                        </a:spcAft>
                        <a:buNone/>
                      </a:pPr>
                      <a:r>
                        <a:rPr lang="en-GB">
                          <a:solidFill>
                            <a:schemeClr val="dk2"/>
                          </a:solidFill>
                          <a:latin typeface="Montserrat SemiBold"/>
                          <a:ea typeface="Montserrat SemiBold"/>
                          <a:cs typeface="Montserrat SemiBold"/>
                          <a:sym typeface="Montserrat SemiBold"/>
                        </a:rPr>
                        <a:t>Example</a:t>
                      </a:r>
                      <a:endParaRPr>
                        <a:solidFill>
                          <a:schemeClr val="dk2"/>
                        </a:solidFill>
                        <a:latin typeface="Montserrat SemiBold"/>
                        <a:ea typeface="Montserrat SemiBold"/>
                        <a:cs typeface="Montserrat SemiBold"/>
                        <a:sym typeface="Montserrat SemiBold"/>
                      </a:endParaRPr>
                    </a:p>
                  </a:txBody>
                  <a:tcPr marT="91425" marB="91425" marR="91425" marL="91425">
                    <a:solidFill>
                      <a:schemeClr val="lt2"/>
                    </a:solidFill>
                  </a:tcPr>
                </a:tc>
                <a:tc>
                  <a:txBody>
                    <a:bodyPr/>
                    <a:lstStyle/>
                    <a:p>
                      <a:pPr indent="0" lvl="0" marL="0" rtl="0" algn="ctr">
                        <a:spcBef>
                          <a:spcPts val="0"/>
                        </a:spcBef>
                        <a:spcAft>
                          <a:spcPts val="0"/>
                        </a:spcAft>
                        <a:buNone/>
                      </a:pPr>
                      <a:r>
                        <a:rPr lang="en-GB">
                          <a:solidFill>
                            <a:schemeClr val="dk2"/>
                          </a:solidFill>
                          <a:latin typeface="Montserrat SemiBold"/>
                          <a:ea typeface="Montserrat SemiBold"/>
                          <a:cs typeface="Montserrat SemiBold"/>
                          <a:sym typeface="Montserrat SemiBold"/>
                        </a:rPr>
                        <a:t>Comment</a:t>
                      </a:r>
                      <a:endParaRPr>
                        <a:solidFill>
                          <a:schemeClr val="dk2"/>
                        </a:solidFill>
                        <a:latin typeface="Montserrat SemiBold"/>
                        <a:ea typeface="Montserrat SemiBold"/>
                        <a:cs typeface="Montserrat SemiBold"/>
                        <a:sym typeface="Montserrat SemiBold"/>
                      </a:endParaRPr>
                    </a:p>
                  </a:txBody>
                  <a:tcPr marT="91425" marB="91425" marR="91425" marL="91425">
                    <a:solidFill>
                      <a:schemeClr val="lt2"/>
                    </a:solidFill>
                  </a:tcPr>
                </a:tc>
              </a:tr>
              <a:tr h="741300">
                <a:tc>
                  <a:txBody>
                    <a:bodyPr/>
                    <a:lstStyle/>
                    <a:p>
                      <a:pPr indent="0" lvl="0" marL="0" rtl="0" algn="l">
                        <a:spcBef>
                          <a:spcPts val="0"/>
                        </a:spcBef>
                        <a:spcAft>
                          <a:spcPts val="0"/>
                        </a:spcAft>
                        <a:buNone/>
                      </a:pPr>
                      <a:r>
                        <a:rPr b="1" lang="en-GB" sz="1200">
                          <a:latin typeface="Montserrat"/>
                          <a:ea typeface="Montserrat"/>
                          <a:cs typeface="Montserrat"/>
                          <a:sym typeface="Montserrat"/>
                        </a:rPr>
                        <a:t>Social</a:t>
                      </a:r>
                      <a:endParaRPr b="1" sz="12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i="1" lang="en-GB" sz="1200">
                          <a:latin typeface="Montserrat"/>
                          <a:ea typeface="Montserrat"/>
                          <a:cs typeface="Montserrat"/>
                          <a:sym typeface="Montserrat"/>
                        </a:rPr>
                        <a:t>Arrive early, make a cup of tea and have a quick chat, then head off to restock the shelves.</a:t>
                      </a:r>
                      <a:endParaRPr i="1" sz="12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1200">
                          <a:latin typeface="Montserrat"/>
                          <a:ea typeface="Montserrat"/>
                          <a:cs typeface="Montserrat"/>
                          <a:sym typeface="Montserrat"/>
                        </a:rPr>
                        <a:t>You communicate with staff, have good time keeping and complete your task.</a:t>
                      </a:r>
                      <a:endParaRPr sz="1200">
                        <a:latin typeface="Montserrat"/>
                        <a:ea typeface="Montserrat"/>
                        <a:cs typeface="Montserrat"/>
                        <a:sym typeface="Montserrat"/>
                      </a:endParaRPr>
                    </a:p>
                  </a:txBody>
                  <a:tcPr marT="91425" marB="91425" marR="91425" marL="91425"/>
                </a:tc>
              </a:tr>
              <a:tr h="741300">
                <a:tc>
                  <a:txBody>
                    <a:bodyPr/>
                    <a:lstStyle/>
                    <a:p>
                      <a:pPr indent="0" lvl="0" marL="0" rtl="0" algn="l">
                        <a:spcBef>
                          <a:spcPts val="0"/>
                        </a:spcBef>
                        <a:spcAft>
                          <a:spcPts val="0"/>
                        </a:spcAft>
                        <a:buNone/>
                      </a:pPr>
                      <a:r>
                        <a:rPr b="1" lang="en-GB" sz="1200">
                          <a:latin typeface="Montserrat"/>
                          <a:ea typeface="Montserrat"/>
                          <a:cs typeface="Montserrat"/>
                          <a:sym typeface="Montserrat"/>
                        </a:rPr>
                        <a:t>Unsocial</a:t>
                      </a:r>
                      <a:endParaRPr b="1" sz="12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i="1" lang="en-GB" sz="1200">
                          <a:latin typeface="Montserrat"/>
                          <a:ea typeface="Montserrat"/>
                          <a:cs typeface="Montserrat"/>
                          <a:sym typeface="Montserrat"/>
                        </a:rPr>
                        <a:t>Sad because your pet died, sign in but don’t say hello. Put your headphones on, check emails but forget the team meeting.</a:t>
                      </a:r>
                      <a:endParaRPr i="1" sz="12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1200">
                          <a:latin typeface="Montserrat"/>
                          <a:ea typeface="Montserrat"/>
                          <a:cs typeface="Montserrat"/>
                          <a:sym typeface="Montserrat"/>
                        </a:rPr>
                        <a:t>This is OK as your behaviour has not negatively impacted on others. We all forget things sometimes, but if this </a:t>
                      </a:r>
                      <a:r>
                        <a:rPr lang="en-GB" sz="1200">
                          <a:latin typeface="Montserrat"/>
                          <a:ea typeface="Montserrat"/>
                          <a:cs typeface="Montserrat"/>
                          <a:sym typeface="Montserrat"/>
                        </a:rPr>
                        <a:t>regularly</a:t>
                      </a:r>
                      <a:r>
                        <a:rPr lang="en-GB" sz="1200">
                          <a:latin typeface="Montserrat"/>
                          <a:ea typeface="Montserrat"/>
                          <a:cs typeface="Montserrat"/>
                          <a:sym typeface="Montserrat"/>
                        </a:rPr>
                        <a:t> happens then this would be a problem.</a:t>
                      </a:r>
                      <a:endParaRPr sz="1200">
                        <a:latin typeface="Montserrat"/>
                        <a:ea typeface="Montserrat"/>
                        <a:cs typeface="Montserrat"/>
                        <a:sym typeface="Montserrat"/>
                      </a:endParaRPr>
                    </a:p>
                  </a:txBody>
                  <a:tcPr marT="91425" marB="91425" marR="91425" marL="91425"/>
                </a:tc>
              </a:tr>
              <a:tr h="741300">
                <a:tc>
                  <a:txBody>
                    <a:bodyPr/>
                    <a:lstStyle/>
                    <a:p>
                      <a:pPr indent="0" lvl="0" marL="0" rtl="0" algn="l">
                        <a:spcBef>
                          <a:spcPts val="0"/>
                        </a:spcBef>
                        <a:spcAft>
                          <a:spcPts val="0"/>
                        </a:spcAft>
                        <a:buNone/>
                      </a:pPr>
                      <a:r>
                        <a:rPr b="1" lang="en-GB" sz="1200">
                          <a:latin typeface="Montserrat"/>
                          <a:ea typeface="Montserrat"/>
                          <a:cs typeface="Montserrat"/>
                          <a:sym typeface="Montserrat"/>
                        </a:rPr>
                        <a:t>Anti-Social</a:t>
                      </a:r>
                      <a:endParaRPr b="1" sz="12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i="1" lang="en-GB" sz="1200">
                          <a:latin typeface="Montserrat"/>
                          <a:ea typeface="Montserrat"/>
                          <a:cs typeface="Montserrat"/>
                          <a:sym typeface="Montserrat"/>
                        </a:rPr>
                        <a:t>You arrive late and stressed but still make a drink, when challenged by your manager you throw coffee at them.</a:t>
                      </a:r>
                      <a:endParaRPr i="1" sz="12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1200">
                          <a:latin typeface="Montserrat"/>
                          <a:ea typeface="Montserrat"/>
                          <a:cs typeface="Montserrat"/>
                          <a:sym typeface="Montserrat"/>
                        </a:rPr>
                        <a:t>This is unacceptable behaviour, however you might be feeling. This will lead to serious consequences and may mean you lose your job.</a:t>
                      </a:r>
                      <a:endParaRPr sz="12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15" name="Google Shape;315;p4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Part 2: The rules of work				</a:t>
            </a:r>
            <a:endParaRPr>
              <a:solidFill>
                <a:srgbClr val="FF0000"/>
              </a:solidFill>
            </a:endParaRPr>
          </a:p>
        </p:txBody>
      </p:sp>
      <p:sp>
        <p:nvSpPr>
          <p:cNvPr id="316" name="Google Shape;316;p4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A workplace comes with rules which can be </a:t>
            </a:r>
            <a:r>
              <a:rPr lang="en-GB"/>
              <a:t>separated</a:t>
            </a:r>
            <a:r>
              <a:rPr lang="en-GB"/>
              <a:t> into two groups.</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b="1" lang="en-GB"/>
              <a:t>Instructions:</a:t>
            </a:r>
            <a:r>
              <a:rPr lang="en-GB"/>
              <a:t> something you MUST do - for example not to use your mobile phone in-front of customers.</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b="1" lang="en-GB"/>
              <a:t>Conduct:</a:t>
            </a:r>
            <a:r>
              <a:rPr lang="en-GB"/>
              <a:t> the positive social behaviour that should be displayed</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Instructions can be quite simple to follow, whilst conduct does not always come with examples which can make it difficult to understand.</a:t>
            </a:r>
            <a:endParaRPr/>
          </a:p>
        </p:txBody>
      </p:sp>
      <p:sp>
        <p:nvSpPr>
          <p:cNvPr id="317" name="Google Shape;317;p4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23" name="Google Shape;323;p47"/>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The rules of work </a:t>
            </a:r>
            <a:endParaRPr>
              <a:solidFill>
                <a:schemeClr val="dk2"/>
              </a:solidFill>
            </a:endParaRPr>
          </a:p>
        </p:txBody>
      </p:sp>
      <p:sp>
        <p:nvSpPr>
          <p:cNvPr id="324" name="Google Shape;324;p47"/>
          <p:cNvSpPr txBox="1"/>
          <p:nvPr>
            <p:ph idx="1" type="body"/>
          </p:nvPr>
        </p:nvSpPr>
        <p:spPr>
          <a:xfrm>
            <a:off x="384525" y="1100150"/>
            <a:ext cx="5711700" cy="33195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On a </a:t>
            </a:r>
            <a:r>
              <a:rPr lang="en-GB"/>
              <a:t>piece</a:t>
            </a:r>
            <a:r>
              <a:rPr lang="en-GB"/>
              <a:t> of paper draw a line down the middle and add the word ‘Instruction’ at the top of one half and ‘conduct’ at the top of the other half.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On the next slide are examples of different workplace rules. Can you sort them into the two </a:t>
            </a:r>
            <a:r>
              <a:rPr lang="en-GB"/>
              <a:t>columns</a:t>
            </a:r>
            <a:r>
              <a:rPr lang="en-GB"/>
              <a:t> on your paper into </a:t>
            </a:r>
            <a:r>
              <a:rPr b="1" lang="en-GB"/>
              <a:t>instructions</a:t>
            </a:r>
            <a:r>
              <a:rPr lang="en-GB"/>
              <a:t> and </a:t>
            </a:r>
            <a:r>
              <a:rPr b="1" lang="en-GB"/>
              <a:t>conduct</a:t>
            </a:r>
            <a:r>
              <a:rPr lang="en-GB"/>
              <a:t>?</a:t>
            </a:r>
            <a:endParaRPr/>
          </a:p>
          <a:p>
            <a:pPr indent="0" lvl="0" marL="0" rtl="0" algn="l">
              <a:lnSpc>
                <a:spcPct val="130000"/>
              </a:lnSpc>
              <a:spcBef>
                <a:spcPts val="0"/>
              </a:spcBef>
              <a:spcAft>
                <a:spcPts val="0"/>
              </a:spcAft>
              <a:buSzPts val="1600"/>
              <a:buNone/>
            </a:pPr>
            <a:r>
              <a:t/>
            </a:r>
            <a:endParaRPr b="1"/>
          </a:p>
          <a:p>
            <a:pPr indent="0" lvl="0" marL="0" rtl="0" algn="l">
              <a:lnSpc>
                <a:spcPct val="130000"/>
              </a:lnSpc>
              <a:spcBef>
                <a:spcPts val="0"/>
              </a:spcBef>
              <a:spcAft>
                <a:spcPts val="0"/>
              </a:spcAft>
              <a:buSzPts val="1600"/>
              <a:buNone/>
            </a:pPr>
            <a:r>
              <a:t/>
            </a:r>
            <a:endParaRPr b="1"/>
          </a:p>
        </p:txBody>
      </p:sp>
      <p:sp>
        <p:nvSpPr>
          <p:cNvPr id="325" name="Google Shape;325;p4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pic>
        <p:nvPicPr>
          <p:cNvPr id="326" name="Google Shape;326;p47"/>
          <p:cNvPicPr preferRelativeResize="0"/>
          <p:nvPr/>
        </p:nvPicPr>
        <p:blipFill>
          <a:blip r:embed="rId3">
            <a:alphaModFix/>
          </a:blip>
          <a:stretch>
            <a:fillRect/>
          </a:stretch>
        </p:blipFill>
        <p:spPr>
          <a:xfrm rot="5400000">
            <a:off x="5415875" y="1238598"/>
            <a:ext cx="3910323" cy="2682526"/>
          </a:xfrm>
          <a:prstGeom prst="rect">
            <a:avLst/>
          </a:prstGeom>
          <a:noFill/>
          <a:ln>
            <a:noFill/>
          </a:ln>
        </p:spPr>
      </p:pic>
      <p:sp>
        <p:nvSpPr>
          <p:cNvPr id="327" name="Google Shape;327;p47"/>
          <p:cNvSpPr txBox="1"/>
          <p:nvPr/>
        </p:nvSpPr>
        <p:spPr>
          <a:xfrm>
            <a:off x="3385100" y="4735275"/>
            <a:ext cx="3000000" cy="2664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GB" sz="1000">
                <a:solidFill>
                  <a:srgbClr val="1D1C1D"/>
                </a:solidFill>
                <a:latin typeface="Montserrat"/>
                <a:ea typeface="Montserrat"/>
                <a:cs typeface="Montserrat"/>
                <a:sym typeface="Montserrat"/>
              </a:rPr>
              <a:t>Image teachers own</a:t>
            </a:r>
            <a:endParaRPr sz="100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33" name="Google Shape;333;p4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The rules of work </a:t>
            </a:r>
            <a:endParaRPr>
              <a:solidFill>
                <a:schemeClr val="dk2"/>
              </a:solidFill>
            </a:endParaRPr>
          </a:p>
        </p:txBody>
      </p:sp>
      <p:sp>
        <p:nvSpPr>
          <p:cNvPr id="334" name="Google Shape;334;p48"/>
          <p:cNvSpPr txBox="1"/>
          <p:nvPr>
            <p:ph idx="1" type="body"/>
          </p:nvPr>
        </p:nvSpPr>
        <p:spPr>
          <a:xfrm>
            <a:off x="458800" y="866600"/>
            <a:ext cx="2674800" cy="467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b="1" lang="en-GB"/>
              <a:t>Instructions</a:t>
            </a:r>
            <a:r>
              <a:rPr lang="en-GB"/>
              <a:t> </a:t>
            </a:r>
            <a:r>
              <a:rPr b="1" lang="en-GB"/>
              <a:t>or </a:t>
            </a:r>
            <a:r>
              <a:rPr b="1" lang="en-GB"/>
              <a:t>conduct</a:t>
            </a:r>
            <a:r>
              <a:rPr lang="en-GB"/>
              <a:t>?</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sz="1500"/>
              <a:t>									</a:t>
            </a:r>
            <a:endParaRPr sz="1500"/>
          </a:p>
          <a:p>
            <a:pPr indent="0" lvl="0" marL="0" rtl="0" algn="l">
              <a:lnSpc>
                <a:spcPct val="130000"/>
              </a:lnSpc>
              <a:spcBef>
                <a:spcPts val="0"/>
              </a:spcBef>
              <a:spcAft>
                <a:spcPts val="0"/>
              </a:spcAft>
              <a:buSzPts val="1600"/>
              <a:buNone/>
            </a:pPr>
            <a:r>
              <a:rPr lang="en-GB" sz="1500"/>
              <a:t>	</a:t>
            </a:r>
            <a:endParaRPr sz="1500"/>
          </a:p>
          <a:p>
            <a:pPr indent="0" lvl="0" marL="0" rtl="0" algn="l">
              <a:lnSpc>
                <a:spcPct val="130000"/>
              </a:lnSpc>
              <a:spcBef>
                <a:spcPts val="0"/>
              </a:spcBef>
              <a:spcAft>
                <a:spcPts val="0"/>
              </a:spcAft>
              <a:buSzPts val="1600"/>
              <a:buNone/>
            </a:pPr>
            <a:r>
              <a:rPr lang="en-GB" sz="1500"/>
              <a:t>					</a:t>
            </a:r>
            <a:endParaRPr sz="1500"/>
          </a:p>
          <a:p>
            <a:pPr indent="0" lvl="0" marL="0" rtl="0" algn="l">
              <a:lnSpc>
                <a:spcPct val="130000"/>
              </a:lnSpc>
              <a:spcBef>
                <a:spcPts val="0"/>
              </a:spcBef>
              <a:spcAft>
                <a:spcPts val="0"/>
              </a:spcAft>
              <a:buSzPts val="1600"/>
              <a:buNone/>
            </a:pPr>
            <a:r>
              <a:t/>
            </a:r>
            <a:endParaRPr sz="1500"/>
          </a:p>
          <a:p>
            <a:pPr indent="0" lvl="0" marL="0" rtl="0" algn="l">
              <a:lnSpc>
                <a:spcPct val="130000"/>
              </a:lnSpc>
              <a:spcBef>
                <a:spcPts val="0"/>
              </a:spcBef>
              <a:spcAft>
                <a:spcPts val="0"/>
              </a:spcAft>
              <a:buSzPts val="1600"/>
              <a:buNone/>
            </a:pPr>
            <a:r>
              <a:rPr lang="en-GB" sz="1500"/>
              <a:t>				</a:t>
            </a:r>
            <a:endParaRPr sz="1500"/>
          </a:p>
          <a:p>
            <a:pPr indent="0" lvl="0" marL="0" rtl="0" algn="l">
              <a:lnSpc>
                <a:spcPct val="130000"/>
              </a:lnSpc>
              <a:spcBef>
                <a:spcPts val="0"/>
              </a:spcBef>
              <a:spcAft>
                <a:spcPts val="0"/>
              </a:spcAft>
              <a:buSzPts val="1600"/>
              <a:buNone/>
            </a:pPr>
            <a:r>
              <a:t/>
            </a:r>
            <a:endParaRPr sz="1500"/>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b="1"/>
          </a:p>
          <a:p>
            <a:pPr indent="0" lvl="0" marL="0" rtl="0" algn="l">
              <a:lnSpc>
                <a:spcPct val="130000"/>
              </a:lnSpc>
              <a:spcBef>
                <a:spcPts val="0"/>
              </a:spcBef>
              <a:spcAft>
                <a:spcPts val="0"/>
              </a:spcAft>
              <a:buSzPts val="1600"/>
              <a:buNone/>
            </a:pPr>
            <a:r>
              <a:t/>
            </a:r>
            <a:endParaRPr b="1"/>
          </a:p>
        </p:txBody>
      </p:sp>
      <p:sp>
        <p:nvSpPr>
          <p:cNvPr id="335" name="Google Shape;335;p4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336" name="Google Shape;336;p48"/>
          <p:cNvSpPr txBox="1"/>
          <p:nvPr/>
        </p:nvSpPr>
        <p:spPr>
          <a:xfrm rot="-682534">
            <a:off x="6639997" y="1241066"/>
            <a:ext cx="2003151" cy="394429"/>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500">
                <a:solidFill>
                  <a:schemeClr val="dk2"/>
                </a:solidFill>
                <a:latin typeface="Montserrat"/>
                <a:ea typeface="Montserrat"/>
                <a:cs typeface="Montserrat"/>
                <a:sym typeface="Montserrat"/>
              </a:rPr>
              <a:t>Wear an ID badge</a:t>
            </a:r>
            <a:endParaRPr/>
          </a:p>
        </p:txBody>
      </p:sp>
      <p:sp>
        <p:nvSpPr>
          <p:cNvPr id="337" name="Google Shape;337;p48"/>
          <p:cNvSpPr txBox="1"/>
          <p:nvPr/>
        </p:nvSpPr>
        <p:spPr>
          <a:xfrm rot="677113">
            <a:off x="3587779" y="1518482"/>
            <a:ext cx="3000106" cy="632651"/>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500">
                <a:solidFill>
                  <a:schemeClr val="dk2"/>
                </a:solidFill>
                <a:latin typeface="Montserrat"/>
                <a:ea typeface="Montserrat"/>
                <a:cs typeface="Montserrat"/>
                <a:sym typeface="Montserrat"/>
              </a:rPr>
              <a:t>Treat each other with respect and dignity</a:t>
            </a:r>
            <a:endParaRPr/>
          </a:p>
        </p:txBody>
      </p:sp>
      <p:sp>
        <p:nvSpPr>
          <p:cNvPr id="338" name="Google Shape;338;p48"/>
          <p:cNvSpPr txBox="1"/>
          <p:nvPr/>
        </p:nvSpPr>
        <p:spPr>
          <a:xfrm>
            <a:off x="5506325" y="2283938"/>
            <a:ext cx="3000000" cy="8145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500">
                <a:solidFill>
                  <a:schemeClr val="dk2"/>
                </a:solidFill>
                <a:latin typeface="Montserrat"/>
                <a:ea typeface="Montserrat"/>
                <a:cs typeface="Montserrat"/>
                <a:sym typeface="Montserrat"/>
              </a:rPr>
              <a:t>Take time to understand the needs of the customer	</a:t>
            </a:r>
            <a:endParaRPr/>
          </a:p>
        </p:txBody>
      </p:sp>
      <p:sp>
        <p:nvSpPr>
          <p:cNvPr id="339" name="Google Shape;339;p48"/>
          <p:cNvSpPr txBox="1"/>
          <p:nvPr/>
        </p:nvSpPr>
        <p:spPr>
          <a:xfrm rot="1101314">
            <a:off x="204740" y="4086849"/>
            <a:ext cx="2999929" cy="394463"/>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500">
                <a:solidFill>
                  <a:schemeClr val="dk2"/>
                </a:solidFill>
                <a:latin typeface="Montserrat"/>
                <a:ea typeface="Montserrat"/>
                <a:cs typeface="Montserrat"/>
                <a:sym typeface="Montserrat"/>
              </a:rPr>
              <a:t>Write emails in font size 14</a:t>
            </a:r>
            <a:endParaRPr/>
          </a:p>
        </p:txBody>
      </p:sp>
      <p:sp>
        <p:nvSpPr>
          <p:cNvPr id="340" name="Google Shape;340;p48"/>
          <p:cNvSpPr txBox="1"/>
          <p:nvPr/>
        </p:nvSpPr>
        <p:spPr>
          <a:xfrm rot="-1411142">
            <a:off x="172746" y="1842279"/>
            <a:ext cx="3246931" cy="444584"/>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500">
                <a:solidFill>
                  <a:schemeClr val="dk2"/>
                </a:solidFill>
                <a:latin typeface="Montserrat"/>
                <a:ea typeface="Montserrat"/>
                <a:cs typeface="Montserrat"/>
                <a:sym typeface="Montserrat"/>
              </a:rPr>
              <a:t>Be polite when talking to others </a:t>
            </a:r>
            <a:endParaRPr/>
          </a:p>
        </p:txBody>
      </p:sp>
      <p:sp>
        <p:nvSpPr>
          <p:cNvPr id="341" name="Google Shape;341;p48"/>
          <p:cNvSpPr txBox="1"/>
          <p:nvPr/>
        </p:nvSpPr>
        <p:spPr>
          <a:xfrm rot="197426">
            <a:off x="2537969" y="2281881"/>
            <a:ext cx="3000146" cy="394542"/>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500">
                <a:solidFill>
                  <a:schemeClr val="dk2"/>
                </a:solidFill>
                <a:latin typeface="Montserrat"/>
                <a:ea typeface="Montserrat"/>
                <a:cs typeface="Montserrat"/>
                <a:sym typeface="Montserrat"/>
              </a:rPr>
              <a:t>Sign in at reception</a:t>
            </a:r>
            <a:endParaRPr/>
          </a:p>
        </p:txBody>
      </p:sp>
      <p:sp>
        <p:nvSpPr>
          <p:cNvPr id="342" name="Google Shape;342;p48"/>
          <p:cNvSpPr txBox="1"/>
          <p:nvPr/>
        </p:nvSpPr>
        <p:spPr>
          <a:xfrm rot="-197426">
            <a:off x="5826420" y="3183709"/>
            <a:ext cx="3000146" cy="102349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500">
                <a:solidFill>
                  <a:schemeClr val="dk2"/>
                </a:solidFill>
                <a:latin typeface="Montserrat"/>
                <a:ea typeface="Montserrat"/>
                <a:cs typeface="Montserrat"/>
                <a:sym typeface="Montserrat"/>
              </a:rPr>
              <a:t>Present yourself to others as professional and ready to help</a:t>
            </a:r>
            <a:endParaRPr/>
          </a:p>
        </p:txBody>
      </p:sp>
      <p:sp>
        <p:nvSpPr>
          <p:cNvPr id="343" name="Google Shape;343;p48"/>
          <p:cNvSpPr txBox="1"/>
          <p:nvPr/>
        </p:nvSpPr>
        <p:spPr>
          <a:xfrm>
            <a:off x="1295075" y="2916275"/>
            <a:ext cx="3000000" cy="774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500">
                <a:solidFill>
                  <a:schemeClr val="dk2"/>
                </a:solidFill>
                <a:latin typeface="Montserrat"/>
                <a:ea typeface="Montserrat"/>
                <a:cs typeface="Montserrat"/>
                <a:sym typeface="Montserrat"/>
              </a:rPr>
              <a:t>Behave honestly and in the best interests of the business</a:t>
            </a:r>
            <a:endParaRPr/>
          </a:p>
        </p:txBody>
      </p:sp>
      <p:sp>
        <p:nvSpPr>
          <p:cNvPr id="344" name="Google Shape;344;p48"/>
          <p:cNvSpPr txBox="1"/>
          <p:nvPr/>
        </p:nvSpPr>
        <p:spPr>
          <a:xfrm rot="519359">
            <a:off x="2992089" y="3849477"/>
            <a:ext cx="2999970" cy="722212"/>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500">
                <a:solidFill>
                  <a:schemeClr val="dk2"/>
                </a:solidFill>
                <a:latin typeface="Montserrat"/>
                <a:ea typeface="Montserrat"/>
                <a:cs typeface="Montserrat"/>
                <a:sym typeface="Montserrat"/>
              </a:rPr>
              <a:t>Always wear a hard hat on the construction site</a:t>
            </a:r>
            <a:endParaRPr/>
          </a:p>
        </p:txBody>
      </p:sp>
      <p:sp>
        <p:nvSpPr>
          <p:cNvPr id="345" name="Google Shape;345;p48"/>
          <p:cNvSpPr txBox="1"/>
          <p:nvPr/>
        </p:nvSpPr>
        <p:spPr>
          <a:xfrm>
            <a:off x="4949500" y="623200"/>
            <a:ext cx="2529300" cy="5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Report a safety issue to a manager immediately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51" name="Google Shape;351;p4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The rules of work </a:t>
            </a:r>
            <a:endParaRPr>
              <a:solidFill>
                <a:schemeClr val="dk2"/>
              </a:solidFill>
            </a:endParaRPr>
          </a:p>
        </p:txBody>
      </p:sp>
      <p:sp>
        <p:nvSpPr>
          <p:cNvPr id="352" name="Google Shape;352;p49"/>
          <p:cNvSpPr txBox="1"/>
          <p:nvPr>
            <p:ph idx="1" type="body"/>
          </p:nvPr>
        </p:nvSpPr>
        <p:spPr>
          <a:xfrm>
            <a:off x="458800" y="866600"/>
            <a:ext cx="3888300" cy="467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How did you do? Check your answers</a:t>
            </a:r>
            <a:r>
              <a:rPr lang="en-GB" sz="1500"/>
              <a:t>	</a:t>
            </a:r>
            <a:endParaRPr sz="1500"/>
          </a:p>
          <a:p>
            <a:pPr indent="0" lvl="0" marL="0" rtl="0" algn="l">
              <a:lnSpc>
                <a:spcPct val="130000"/>
              </a:lnSpc>
              <a:spcBef>
                <a:spcPts val="0"/>
              </a:spcBef>
              <a:spcAft>
                <a:spcPts val="0"/>
              </a:spcAft>
              <a:buSzPts val="1600"/>
              <a:buNone/>
            </a:pPr>
            <a:r>
              <a:rPr lang="en-GB" sz="1500"/>
              <a:t>	</a:t>
            </a:r>
            <a:endParaRPr sz="1500"/>
          </a:p>
          <a:p>
            <a:pPr indent="0" lvl="0" marL="0" rtl="0" algn="l">
              <a:lnSpc>
                <a:spcPct val="130000"/>
              </a:lnSpc>
              <a:spcBef>
                <a:spcPts val="0"/>
              </a:spcBef>
              <a:spcAft>
                <a:spcPts val="0"/>
              </a:spcAft>
              <a:buSzPts val="1600"/>
              <a:buNone/>
            </a:pPr>
            <a:r>
              <a:rPr lang="en-GB" sz="1500"/>
              <a:t>					</a:t>
            </a:r>
            <a:endParaRPr sz="1500"/>
          </a:p>
          <a:p>
            <a:pPr indent="0" lvl="0" marL="0" rtl="0" algn="l">
              <a:lnSpc>
                <a:spcPct val="130000"/>
              </a:lnSpc>
              <a:spcBef>
                <a:spcPts val="0"/>
              </a:spcBef>
              <a:spcAft>
                <a:spcPts val="0"/>
              </a:spcAft>
              <a:buSzPts val="1600"/>
              <a:buNone/>
            </a:pPr>
            <a:r>
              <a:t/>
            </a:r>
            <a:endParaRPr sz="1500"/>
          </a:p>
          <a:p>
            <a:pPr indent="0" lvl="0" marL="0" rtl="0" algn="l">
              <a:lnSpc>
                <a:spcPct val="130000"/>
              </a:lnSpc>
              <a:spcBef>
                <a:spcPts val="0"/>
              </a:spcBef>
              <a:spcAft>
                <a:spcPts val="0"/>
              </a:spcAft>
              <a:buSzPts val="1600"/>
              <a:buNone/>
            </a:pPr>
            <a:r>
              <a:rPr lang="en-GB" sz="1500"/>
              <a:t>				</a:t>
            </a:r>
            <a:endParaRPr sz="1500"/>
          </a:p>
          <a:p>
            <a:pPr indent="0" lvl="0" marL="0" rtl="0" algn="l">
              <a:lnSpc>
                <a:spcPct val="130000"/>
              </a:lnSpc>
              <a:spcBef>
                <a:spcPts val="0"/>
              </a:spcBef>
              <a:spcAft>
                <a:spcPts val="0"/>
              </a:spcAft>
              <a:buSzPts val="1600"/>
              <a:buNone/>
            </a:pPr>
            <a:r>
              <a:t/>
            </a:r>
            <a:endParaRPr sz="1500"/>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b="1"/>
          </a:p>
          <a:p>
            <a:pPr indent="0" lvl="0" marL="0" rtl="0" algn="l">
              <a:lnSpc>
                <a:spcPct val="130000"/>
              </a:lnSpc>
              <a:spcBef>
                <a:spcPts val="0"/>
              </a:spcBef>
              <a:spcAft>
                <a:spcPts val="0"/>
              </a:spcAft>
              <a:buSzPts val="1600"/>
              <a:buNone/>
            </a:pPr>
            <a:r>
              <a:t/>
            </a:r>
            <a:endParaRPr b="1"/>
          </a:p>
        </p:txBody>
      </p:sp>
      <p:sp>
        <p:nvSpPr>
          <p:cNvPr id="353" name="Google Shape;353;p4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graphicFrame>
        <p:nvGraphicFramePr>
          <p:cNvPr id="354" name="Google Shape;354;p49"/>
          <p:cNvGraphicFramePr/>
          <p:nvPr/>
        </p:nvGraphicFramePr>
        <p:xfrm>
          <a:off x="885500" y="1370925"/>
          <a:ext cx="3000000" cy="3000000"/>
        </p:xfrm>
        <a:graphic>
          <a:graphicData uri="http://schemas.openxmlformats.org/drawingml/2006/table">
            <a:tbl>
              <a:tblPr>
                <a:noFill/>
                <a:tableStyleId>{370306B3-C10F-487B-8956-25B0B92E13D4}</a:tableStyleId>
              </a:tblPr>
              <a:tblGrid>
                <a:gridCol w="3619500"/>
                <a:gridCol w="3619500"/>
              </a:tblGrid>
              <a:tr h="381000">
                <a:tc>
                  <a:txBody>
                    <a:bodyPr/>
                    <a:lstStyle/>
                    <a:p>
                      <a:pPr indent="0" lvl="0" marL="0" rtl="0" algn="ctr">
                        <a:spcBef>
                          <a:spcPts val="0"/>
                        </a:spcBef>
                        <a:spcAft>
                          <a:spcPts val="0"/>
                        </a:spcAft>
                        <a:buNone/>
                      </a:pPr>
                      <a:r>
                        <a:rPr lang="en-GB">
                          <a:solidFill>
                            <a:schemeClr val="dk2"/>
                          </a:solidFill>
                          <a:latin typeface="Montserrat SemiBold"/>
                          <a:ea typeface="Montserrat SemiBold"/>
                          <a:cs typeface="Montserrat SemiBold"/>
                          <a:sym typeface="Montserrat SemiBold"/>
                        </a:rPr>
                        <a:t>Instructions</a:t>
                      </a:r>
                      <a:endParaRPr>
                        <a:solidFill>
                          <a:schemeClr val="dk2"/>
                        </a:solidFill>
                        <a:latin typeface="Montserrat SemiBold"/>
                        <a:ea typeface="Montserrat SemiBold"/>
                        <a:cs typeface="Montserrat SemiBold"/>
                        <a:sym typeface="Montserrat SemiBold"/>
                      </a:endParaRPr>
                    </a:p>
                  </a:txBody>
                  <a:tcPr marT="91425" marB="91425" marR="91425" marL="91425">
                    <a:solidFill>
                      <a:schemeClr val="lt2"/>
                    </a:solidFill>
                  </a:tcPr>
                </a:tc>
                <a:tc>
                  <a:txBody>
                    <a:bodyPr/>
                    <a:lstStyle/>
                    <a:p>
                      <a:pPr indent="0" lvl="0" marL="0" rtl="0" algn="ctr">
                        <a:spcBef>
                          <a:spcPts val="0"/>
                        </a:spcBef>
                        <a:spcAft>
                          <a:spcPts val="0"/>
                        </a:spcAft>
                        <a:buNone/>
                      </a:pPr>
                      <a:r>
                        <a:rPr lang="en-GB">
                          <a:solidFill>
                            <a:schemeClr val="dk2"/>
                          </a:solidFill>
                          <a:latin typeface="Montserrat SemiBold"/>
                          <a:ea typeface="Montserrat SemiBold"/>
                          <a:cs typeface="Montserrat SemiBold"/>
                          <a:sym typeface="Montserrat SemiBold"/>
                        </a:rPr>
                        <a:t>Conduct</a:t>
                      </a:r>
                      <a:endParaRPr>
                        <a:solidFill>
                          <a:schemeClr val="dk2"/>
                        </a:solidFill>
                        <a:latin typeface="Montserrat SemiBold"/>
                        <a:ea typeface="Montserrat SemiBold"/>
                        <a:cs typeface="Montserrat SemiBold"/>
                        <a:sym typeface="Montserrat SemiBold"/>
                      </a:endParaRPr>
                    </a:p>
                  </a:txBody>
                  <a:tcPr marT="91425" marB="91425" marR="91425" marL="91425">
                    <a:solidFill>
                      <a:schemeClr val="lt2"/>
                    </a:solidFill>
                  </a:tcPr>
                </a:tc>
              </a:tr>
              <a:tr h="381000">
                <a:tc>
                  <a:txBody>
                    <a:bodyPr/>
                    <a:lstStyle/>
                    <a:p>
                      <a:pPr indent="0" lvl="0" marL="0" rtl="0" algn="l">
                        <a:spcBef>
                          <a:spcPts val="0"/>
                        </a:spcBef>
                        <a:spcAft>
                          <a:spcPts val="0"/>
                        </a:spcAft>
                        <a:buNone/>
                      </a:pPr>
                      <a:r>
                        <a:rPr lang="en-GB">
                          <a:latin typeface="Montserrat"/>
                          <a:ea typeface="Montserrat"/>
                          <a:cs typeface="Montserrat"/>
                          <a:sym typeface="Montserrat"/>
                        </a:rPr>
                        <a:t>Wear an ID Badge</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a:latin typeface="Montserrat"/>
                          <a:ea typeface="Montserrat"/>
                          <a:cs typeface="Montserrat"/>
                          <a:sym typeface="Montserrat"/>
                        </a:rPr>
                        <a:t>Be polite when talking to others</a:t>
                      </a:r>
                      <a:endParaRPr>
                        <a:latin typeface="Montserrat"/>
                        <a:ea typeface="Montserrat"/>
                        <a:cs typeface="Montserrat"/>
                        <a:sym typeface="Montserrat"/>
                      </a:endParaRPr>
                    </a:p>
                  </a:txBody>
                  <a:tcPr marT="91425" marB="91425" marR="91425" marL="91425"/>
                </a:tc>
              </a:tr>
              <a:tr h="381000">
                <a:tc>
                  <a:txBody>
                    <a:bodyPr/>
                    <a:lstStyle/>
                    <a:p>
                      <a:pPr indent="0" lvl="0" marL="0" rtl="0" algn="l">
                        <a:spcBef>
                          <a:spcPts val="0"/>
                        </a:spcBef>
                        <a:spcAft>
                          <a:spcPts val="0"/>
                        </a:spcAft>
                        <a:buNone/>
                      </a:pPr>
                      <a:r>
                        <a:rPr lang="en-GB">
                          <a:latin typeface="Montserrat"/>
                          <a:ea typeface="Montserrat"/>
                          <a:cs typeface="Montserrat"/>
                          <a:sym typeface="Montserrat"/>
                        </a:rPr>
                        <a:t>Sign in at reception</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a:latin typeface="Montserrat"/>
                          <a:ea typeface="Montserrat"/>
                          <a:cs typeface="Montserrat"/>
                          <a:sym typeface="Montserrat"/>
                        </a:rPr>
                        <a:t>Behave</a:t>
                      </a:r>
                      <a:r>
                        <a:rPr lang="en-GB">
                          <a:latin typeface="Montserrat"/>
                          <a:ea typeface="Montserrat"/>
                          <a:cs typeface="Montserrat"/>
                          <a:sym typeface="Montserrat"/>
                        </a:rPr>
                        <a:t> honestly and in the best interests of the business</a:t>
                      </a:r>
                      <a:endParaRPr>
                        <a:latin typeface="Montserrat"/>
                        <a:ea typeface="Montserrat"/>
                        <a:cs typeface="Montserrat"/>
                        <a:sym typeface="Montserrat"/>
                      </a:endParaRPr>
                    </a:p>
                  </a:txBody>
                  <a:tcPr marT="91425" marB="91425" marR="91425" marL="91425"/>
                </a:tc>
              </a:tr>
              <a:tr h="381000">
                <a:tc>
                  <a:txBody>
                    <a:bodyPr/>
                    <a:lstStyle/>
                    <a:p>
                      <a:pPr indent="0" lvl="0" marL="0" rtl="0" algn="l">
                        <a:spcBef>
                          <a:spcPts val="0"/>
                        </a:spcBef>
                        <a:spcAft>
                          <a:spcPts val="0"/>
                        </a:spcAft>
                        <a:buNone/>
                      </a:pPr>
                      <a:r>
                        <a:rPr lang="en-GB">
                          <a:latin typeface="Montserrat"/>
                          <a:ea typeface="Montserrat"/>
                          <a:cs typeface="Montserrat"/>
                          <a:sym typeface="Montserrat"/>
                        </a:rPr>
                        <a:t>Write emails in font size 14</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a:latin typeface="Montserrat"/>
                          <a:ea typeface="Montserrat"/>
                          <a:cs typeface="Montserrat"/>
                          <a:sym typeface="Montserrat"/>
                        </a:rPr>
                        <a:t>Treat others with respect and dignity</a:t>
                      </a:r>
                      <a:endParaRPr>
                        <a:latin typeface="Montserrat"/>
                        <a:ea typeface="Montserrat"/>
                        <a:cs typeface="Montserrat"/>
                        <a:sym typeface="Montserrat"/>
                      </a:endParaRPr>
                    </a:p>
                  </a:txBody>
                  <a:tcPr marT="91425" marB="91425" marR="91425" marL="91425"/>
                </a:tc>
              </a:tr>
              <a:tr h="381000">
                <a:tc>
                  <a:txBody>
                    <a:bodyPr/>
                    <a:lstStyle/>
                    <a:p>
                      <a:pPr indent="0" lvl="0" marL="0" rtl="0" algn="l">
                        <a:spcBef>
                          <a:spcPts val="0"/>
                        </a:spcBef>
                        <a:spcAft>
                          <a:spcPts val="0"/>
                        </a:spcAft>
                        <a:buNone/>
                      </a:pPr>
                      <a:r>
                        <a:rPr lang="en-GB">
                          <a:latin typeface="Montserrat"/>
                          <a:ea typeface="Montserrat"/>
                          <a:cs typeface="Montserrat"/>
                          <a:sym typeface="Montserrat"/>
                        </a:rPr>
                        <a:t>Always wear a hard hat on the construction site</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a:latin typeface="Montserrat"/>
                          <a:ea typeface="Montserrat"/>
                          <a:cs typeface="Montserrat"/>
                          <a:sym typeface="Montserrat"/>
                        </a:rPr>
                        <a:t>Take time to understand the needs of the customer</a:t>
                      </a:r>
                      <a:endParaRPr>
                        <a:latin typeface="Montserrat"/>
                        <a:ea typeface="Montserrat"/>
                        <a:cs typeface="Montserrat"/>
                        <a:sym typeface="Montserrat"/>
                      </a:endParaRPr>
                    </a:p>
                  </a:txBody>
                  <a:tcPr marT="91425" marB="91425" marR="91425" marL="91425"/>
                </a:tc>
              </a:tr>
              <a:tr h="381000">
                <a:tc>
                  <a:txBody>
                    <a:bodyPr/>
                    <a:lstStyle/>
                    <a:p>
                      <a:pPr indent="0" lvl="0" marL="0" rtl="0" algn="l">
                        <a:spcBef>
                          <a:spcPts val="0"/>
                        </a:spcBef>
                        <a:spcAft>
                          <a:spcPts val="0"/>
                        </a:spcAft>
                        <a:buNone/>
                      </a:pPr>
                      <a:r>
                        <a:rPr lang="en-GB">
                          <a:latin typeface="Montserrat"/>
                          <a:ea typeface="Montserrat"/>
                          <a:cs typeface="Montserrat"/>
                          <a:sym typeface="Montserrat"/>
                        </a:rPr>
                        <a:t>Report a </a:t>
                      </a:r>
                      <a:r>
                        <a:rPr lang="en-GB">
                          <a:latin typeface="Montserrat"/>
                          <a:ea typeface="Montserrat"/>
                          <a:cs typeface="Montserrat"/>
                          <a:sym typeface="Montserrat"/>
                        </a:rPr>
                        <a:t>safety</a:t>
                      </a:r>
                      <a:r>
                        <a:rPr lang="en-GB">
                          <a:latin typeface="Montserrat"/>
                          <a:ea typeface="Montserrat"/>
                          <a:cs typeface="Montserrat"/>
                          <a:sym typeface="Montserrat"/>
                        </a:rPr>
                        <a:t> issue to a manager </a:t>
                      </a:r>
                      <a:r>
                        <a:rPr lang="en-GB">
                          <a:latin typeface="Montserrat"/>
                          <a:ea typeface="Montserrat"/>
                          <a:cs typeface="Montserrat"/>
                          <a:sym typeface="Montserrat"/>
                        </a:rPr>
                        <a:t>immediately</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a:latin typeface="Montserrat"/>
                          <a:ea typeface="Montserrat"/>
                          <a:cs typeface="Montserrat"/>
                          <a:sym typeface="Montserrat"/>
                        </a:rPr>
                        <a:t>Present yourself to others as professional and ready to help</a:t>
                      </a:r>
                      <a:endParaRPr>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60" name="Google Shape;360;p50"/>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The rules of work </a:t>
            </a:r>
            <a:endParaRPr>
              <a:solidFill>
                <a:schemeClr val="dk2"/>
              </a:solidFill>
            </a:endParaRPr>
          </a:p>
        </p:txBody>
      </p:sp>
      <p:sp>
        <p:nvSpPr>
          <p:cNvPr id="361" name="Google Shape;361;p50"/>
          <p:cNvSpPr txBox="1"/>
          <p:nvPr>
            <p:ph idx="1" type="body"/>
          </p:nvPr>
        </p:nvSpPr>
        <p:spPr>
          <a:xfrm>
            <a:off x="458975" y="1209550"/>
            <a:ext cx="8226000" cy="3161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There are some rules that aren’t written down. This is because they are generally agreed social standards for work, home and the community.</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Some of these are:    </a:t>
            </a:r>
            <a:endParaRPr>
              <a:solidFill>
                <a:srgbClr val="FF0000"/>
              </a:solidFill>
            </a:endParaRPr>
          </a:p>
          <a:p>
            <a:pPr indent="0" lvl="0" marL="0" rtl="0" algn="l">
              <a:lnSpc>
                <a:spcPct val="130000"/>
              </a:lnSpc>
              <a:spcBef>
                <a:spcPts val="0"/>
              </a:spcBef>
              <a:spcAft>
                <a:spcPts val="0"/>
              </a:spcAft>
              <a:buSzPts val="1600"/>
              <a:buNone/>
            </a:pPr>
            <a:r>
              <a:t/>
            </a:r>
            <a:endParaRPr/>
          </a:p>
          <a:p>
            <a:pPr indent="-330200" lvl="0" marL="457200" rtl="0" algn="l">
              <a:lnSpc>
                <a:spcPct val="130000"/>
              </a:lnSpc>
              <a:spcBef>
                <a:spcPts val="0"/>
              </a:spcBef>
              <a:spcAft>
                <a:spcPts val="0"/>
              </a:spcAft>
              <a:buSzPts val="1600"/>
              <a:buChar char="●"/>
            </a:pPr>
            <a:r>
              <a:rPr lang="en-GB"/>
              <a:t>Have good personal </a:t>
            </a:r>
            <a:r>
              <a:rPr lang="en-GB"/>
              <a:t>hygiene</a:t>
            </a:r>
            <a:r>
              <a:rPr lang="en-GB"/>
              <a:t> </a:t>
            </a:r>
            <a:endParaRPr/>
          </a:p>
          <a:p>
            <a:pPr indent="-330200" lvl="0" marL="457200" rtl="0" algn="l">
              <a:lnSpc>
                <a:spcPct val="130000"/>
              </a:lnSpc>
              <a:spcBef>
                <a:spcPts val="0"/>
              </a:spcBef>
              <a:spcAft>
                <a:spcPts val="0"/>
              </a:spcAft>
              <a:buSzPts val="1600"/>
              <a:buChar char="●"/>
            </a:pPr>
            <a:r>
              <a:rPr lang="en-GB"/>
              <a:t>Maintain personal space with </a:t>
            </a:r>
            <a:r>
              <a:rPr lang="en-GB"/>
              <a:t>colleagues</a:t>
            </a:r>
            <a:r>
              <a:rPr lang="en-GB"/>
              <a:t> and customers</a:t>
            </a:r>
            <a:endParaRPr/>
          </a:p>
          <a:p>
            <a:pPr indent="-330200" lvl="0" marL="457200" rtl="0" algn="l">
              <a:lnSpc>
                <a:spcPct val="130000"/>
              </a:lnSpc>
              <a:spcBef>
                <a:spcPts val="0"/>
              </a:spcBef>
              <a:spcAft>
                <a:spcPts val="0"/>
              </a:spcAft>
              <a:buSzPts val="1600"/>
              <a:buChar char="●"/>
            </a:pPr>
            <a:r>
              <a:rPr lang="en-GB"/>
              <a:t>Respect for property (no stealing)</a:t>
            </a:r>
            <a:endParaRPr/>
          </a:p>
          <a:p>
            <a:pPr indent="-330200" lvl="0" marL="457200" rtl="0" algn="l">
              <a:lnSpc>
                <a:spcPct val="130000"/>
              </a:lnSpc>
              <a:spcBef>
                <a:spcPts val="0"/>
              </a:spcBef>
              <a:spcAft>
                <a:spcPts val="0"/>
              </a:spcAft>
              <a:buSzPts val="1600"/>
              <a:buChar char="●"/>
            </a:pPr>
            <a:r>
              <a:rPr lang="en-GB"/>
              <a:t>Listen when someone is speaking to you</a:t>
            </a:r>
            <a:endParaRPr/>
          </a:p>
          <a:p>
            <a:pPr indent="-330200" lvl="0" marL="457200" rtl="0" algn="l">
              <a:lnSpc>
                <a:spcPct val="130000"/>
              </a:lnSpc>
              <a:spcBef>
                <a:spcPts val="0"/>
              </a:spcBef>
              <a:spcAft>
                <a:spcPts val="0"/>
              </a:spcAft>
              <a:buSzPts val="1600"/>
              <a:buChar char="●"/>
            </a:pPr>
            <a:r>
              <a:rPr lang="en-GB"/>
              <a:t>Respond when asked a question</a:t>
            </a:r>
            <a:endParaRPr/>
          </a:p>
        </p:txBody>
      </p:sp>
      <p:sp>
        <p:nvSpPr>
          <p:cNvPr id="362" name="Google Shape;362;p5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458975" y="2164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Unit 5- World of Work </a:t>
            </a:r>
            <a:endParaRPr>
              <a:solidFill>
                <a:schemeClr val="dk2"/>
              </a:solidFill>
            </a:endParaRPr>
          </a:p>
        </p:txBody>
      </p:sp>
      <p:sp>
        <p:nvSpPr>
          <p:cNvPr id="187" name="Google Shape;187;p33"/>
          <p:cNvSpPr txBox="1"/>
          <p:nvPr>
            <p:ph idx="1" type="subTitle"/>
          </p:nvPr>
        </p:nvSpPr>
        <p:spPr>
          <a:xfrm>
            <a:off x="458975" y="676150"/>
            <a:ext cx="35658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500">
                <a:solidFill>
                  <a:schemeClr val="dk2"/>
                </a:solidFill>
              </a:rPr>
              <a:t>Lesson 1 - The benefits of work</a:t>
            </a:r>
            <a:endParaRPr sz="1500">
              <a:solidFill>
                <a:schemeClr val="dk2"/>
              </a:solidFill>
            </a:endParaRPr>
          </a:p>
        </p:txBody>
      </p:sp>
      <p:sp>
        <p:nvSpPr>
          <p:cNvPr id="188" name="Google Shape;188;p33"/>
          <p:cNvSpPr txBox="1"/>
          <p:nvPr>
            <p:ph idx="2" type="body"/>
          </p:nvPr>
        </p:nvSpPr>
        <p:spPr>
          <a:xfrm>
            <a:off x="458975" y="13080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500"/>
              <a:t>Why do we work? This lesson explores what’s good about getting a job.</a:t>
            </a:r>
            <a:endParaRPr sz="1500"/>
          </a:p>
        </p:txBody>
      </p:sp>
      <p:sp>
        <p:nvSpPr>
          <p:cNvPr id="189" name="Google Shape;189;p33"/>
          <p:cNvSpPr txBox="1"/>
          <p:nvPr>
            <p:ph idx="3" type="subTitle"/>
          </p:nvPr>
        </p:nvSpPr>
        <p:spPr>
          <a:xfrm>
            <a:off x="4734000" y="676150"/>
            <a:ext cx="35658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500">
                <a:solidFill>
                  <a:schemeClr val="dk2"/>
                </a:solidFill>
              </a:rPr>
              <a:t>Lesson 2 - Different types of work </a:t>
            </a:r>
            <a:endParaRPr sz="1500">
              <a:solidFill>
                <a:schemeClr val="dk2"/>
              </a:solidFill>
            </a:endParaRPr>
          </a:p>
        </p:txBody>
      </p:sp>
      <p:sp>
        <p:nvSpPr>
          <p:cNvPr id="190" name="Google Shape;190;p33"/>
          <p:cNvSpPr txBox="1"/>
          <p:nvPr>
            <p:ph idx="4" type="body"/>
          </p:nvPr>
        </p:nvSpPr>
        <p:spPr>
          <a:xfrm>
            <a:off x="4734000" y="1231875"/>
            <a:ext cx="4310100" cy="696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400"/>
              <a:t>Not all jobs are the same. This lesson looks at understanding what a job family is and the different types of tasks that can be done.</a:t>
            </a:r>
            <a:endParaRPr sz="1400"/>
          </a:p>
        </p:txBody>
      </p:sp>
      <p:sp>
        <p:nvSpPr>
          <p:cNvPr id="191" name="Google Shape;191;p33"/>
          <p:cNvSpPr txBox="1"/>
          <p:nvPr>
            <p:ph idx="4294967295" type="subTitle"/>
          </p:nvPr>
        </p:nvSpPr>
        <p:spPr>
          <a:xfrm>
            <a:off x="458975" y="21903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3</a:t>
            </a:r>
            <a:endParaRPr b="0" i="0" sz="1600" u="none" cap="none" strike="noStrike">
              <a:solidFill>
                <a:schemeClr val="dk2"/>
              </a:solidFill>
              <a:latin typeface="Montserrat"/>
              <a:ea typeface="Montserrat"/>
              <a:cs typeface="Montserrat"/>
              <a:sym typeface="Montserrat"/>
            </a:endParaRPr>
          </a:p>
        </p:txBody>
      </p:sp>
      <p:sp>
        <p:nvSpPr>
          <p:cNvPr id="192" name="Google Shape;192;p33"/>
          <p:cNvSpPr txBox="1"/>
          <p:nvPr>
            <p:ph idx="4294967295" type="subTitle"/>
          </p:nvPr>
        </p:nvSpPr>
        <p:spPr>
          <a:xfrm>
            <a:off x="4734000" y="21903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4</a:t>
            </a:r>
            <a:endParaRPr b="0" i="0" sz="1600" u="none" cap="none" strike="noStrike">
              <a:solidFill>
                <a:schemeClr val="dk2"/>
              </a:solidFill>
              <a:latin typeface="Montserrat"/>
              <a:ea typeface="Montserrat"/>
              <a:cs typeface="Montserrat"/>
              <a:sym typeface="Montserrat"/>
            </a:endParaRPr>
          </a:p>
        </p:txBody>
      </p:sp>
      <p:sp>
        <p:nvSpPr>
          <p:cNvPr id="193" name="Google Shape;193;p33"/>
          <p:cNvSpPr txBox="1"/>
          <p:nvPr>
            <p:ph idx="5" type="subTitle"/>
          </p:nvPr>
        </p:nvSpPr>
        <p:spPr>
          <a:xfrm>
            <a:off x="458975" y="2190375"/>
            <a:ext cx="35658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500">
                <a:solidFill>
                  <a:schemeClr val="dk2"/>
                </a:solidFill>
              </a:rPr>
              <a:t>Lesson 3 - Vocational profiling</a:t>
            </a:r>
            <a:endParaRPr sz="1500">
              <a:solidFill>
                <a:schemeClr val="dk2"/>
              </a:solidFill>
            </a:endParaRPr>
          </a:p>
        </p:txBody>
      </p:sp>
      <p:sp>
        <p:nvSpPr>
          <p:cNvPr id="194" name="Google Shape;194;p33"/>
          <p:cNvSpPr txBox="1"/>
          <p:nvPr>
            <p:ph idx="6" type="body"/>
          </p:nvPr>
        </p:nvSpPr>
        <p:spPr>
          <a:xfrm>
            <a:off x="458975" y="28223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500"/>
              <a:t>What is a vocational profile and how can it help you?</a:t>
            </a:r>
            <a:endParaRPr sz="1500"/>
          </a:p>
        </p:txBody>
      </p:sp>
      <p:sp>
        <p:nvSpPr>
          <p:cNvPr id="195" name="Google Shape;195;p33"/>
          <p:cNvSpPr txBox="1"/>
          <p:nvPr>
            <p:ph idx="7" type="subTitle"/>
          </p:nvPr>
        </p:nvSpPr>
        <p:spPr>
          <a:xfrm>
            <a:off x="4734000" y="2187000"/>
            <a:ext cx="37473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500">
                <a:solidFill>
                  <a:schemeClr val="dk2"/>
                </a:solidFill>
              </a:rPr>
              <a:t>Lesson 4 - Routes into employment</a:t>
            </a:r>
            <a:endParaRPr sz="1500">
              <a:solidFill>
                <a:schemeClr val="dk2"/>
              </a:solidFill>
            </a:endParaRPr>
          </a:p>
        </p:txBody>
      </p:sp>
      <p:sp>
        <p:nvSpPr>
          <p:cNvPr id="196" name="Google Shape;196;p33"/>
          <p:cNvSpPr txBox="1"/>
          <p:nvPr>
            <p:ph idx="8" type="body"/>
          </p:nvPr>
        </p:nvSpPr>
        <p:spPr>
          <a:xfrm>
            <a:off x="4734000" y="28223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500"/>
              <a:t>What are the different ways to get a job. Which route is right for you?</a:t>
            </a:r>
            <a:endParaRPr sz="1500"/>
          </a:p>
        </p:txBody>
      </p:sp>
      <p:sp>
        <p:nvSpPr>
          <p:cNvPr id="197" name="Google Shape;197;p33"/>
          <p:cNvSpPr txBox="1"/>
          <p:nvPr>
            <p:ph idx="4294967295" type="subTitle"/>
          </p:nvPr>
        </p:nvSpPr>
        <p:spPr>
          <a:xfrm>
            <a:off x="458975" y="36381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3</a:t>
            </a:r>
            <a:endParaRPr b="0" i="0" sz="1600" u="none" cap="none" strike="noStrike">
              <a:solidFill>
                <a:schemeClr val="dk2"/>
              </a:solidFill>
              <a:latin typeface="Montserrat"/>
              <a:ea typeface="Montserrat"/>
              <a:cs typeface="Montserrat"/>
              <a:sym typeface="Montserrat"/>
            </a:endParaRPr>
          </a:p>
        </p:txBody>
      </p:sp>
      <p:sp>
        <p:nvSpPr>
          <p:cNvPr id="198" name="Google Shape;198;p33"/>
          <p:cNvSpPr txBox="1"/>
          <p:nvPr>
            <p:ph idx="4294967295" type="subTitle"/>
          </p:nvPr>
        </p:nvSpPr>
        <p:spPr>
          <a:xfrm>
            <a:off x="4734000" y="36381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4</a:t>
            </a:r>
            <a:endParaRPr b="0" i="0" sz="1600" u="none" cap="none" strike="noStrike">
              <a:solidFill>
                <a:schemeClr val="dk2"/>
              </a:solidFill>
              <a:latin typeface="Montserrat"/>
              <a:ea typeface="Montserrat"/>
              <a:cs typeface="Montserrat"/>
              <a:sym typeface="Montserrat"/>
            </a:endParaRPr>
          </a:p>
        </p:txBody>
      </p:sp>
      <p:sp>
        <p:nvSpPr>
          <p:cNvPr id="199" name="Google Shape;199;p33"/>
          <p:cNvSpPr txBox="1"/>
          <p:nvPr>
            <p:ph idx="5" type="subTitle"/>
          </p:nvPr>
        </p:nvSpPr>
        <p:spPr>
          <a:xfrm>
            <a:off x="458975" y="3485775"/>
            <a:ext cx="3128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500">
                <a:solidFill>
                  <a:schemeClr val="dk2"/>
                </a:solidFill>
              </a:rPr>
              <a:t>Lesson 5 - Getting a job</a:t>
            </a:r>
            <a:endParaRPr sz="1500">
              <a:solidFill>
                <a:schemeClr val="dk2"/>
              </a:solidFill>
            </a:endParaRPr>
          </a:p>
        </p:txBody>
      </p:sp>
      <p:sp>
        <p:nvSpPr>
          <p:cNvPr id="200" name="Google Shape;200;p33"/>
          <p:cNvSpPr txBox="1"/>
          <p:nvPr>
            <p:ph idx="6" type="body"/>
          </p:nvPr>
        </p:nvSpPr>
        <p:spPr>
          <a:xfrm>
            <a:off x="458975" y="40415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400"/>
              <a:t>Where should you look for jobs? Understanding Interviews and reasonable adjustments</a:t>
            </a:r>
            <a:endParaRPr sz="1400"/>
          </a:p>
        </p:txBody>
      </p:sp>
      <p:sp>
        <p:nvSpPr>
          <p:cNvPr id="201" name="Google Shape;201;p33"/>
          <p:cNvSpPr txBox="1"/>
          <p:nvPr>
            <p:ph idx="7" type="subTitle"/>
          </p:nvPr>
        </p:nvSpPr>
        <p:spPr>
          <a:xfrm>
            <a:off x="4734000" y="3485775"/>
            <a:ext cx="37473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500">
                <a:solidFill>
                  <a:schemeClr val="dk2"/>
                </a:solidFill>
              </a:rPr>
              <a:t>Lesson 6 - Workplace behaviour</a:t>
            </a:r>
            <a:endParaRPr sz="1500">
              <a:solidFill>
                <a:schemeClr val="dk2"/>
              </a:solidFill>
            </a:endParaRPr>
          </a:p>
        </p:txBody>
      </p:sp>
      <p:sp>
        <p:nvSpPr>
          <p:cNvPr id="202" name="Google Shape;202;p33"/>
          <p:cNvSpPr txBox="1"/>
          <p:nvPr>
            <p:ph idx="8" type="body"/>
          </p:nvPr>
        </p:nvSpPr>
        <p:spPr>
          <a:xfrm>
            <a:off x="4734000" y="40415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400"/>
              <a:t>How is work different to school or college? What rules are the same and what ones are different?</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68" name="Google Shape;368;p5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Part 3: Predicting and planning for challenges </a:t>
            </a:r>
            <a:endParaRPr>
              <a:solidFill>
                <a:schemeClr val="dk2"/>
              </a:solidFill>
            </a:endParaRPr>
          </a:p>
          <a:p>
            <a:pPr indent="0" lvl="0" marL="0" rtl="0" algn="r">
              <a:lnSpc>
                <a:spcPct val="115000"/>
              </a:lnSpc>
              <a:spcBef>
                <a:spcPts val="0"/>
              </a:spcBef>
              <a:spcAft>
                <a:spcPts val="0"/>
              </a:spcAft>
              <a:buSzPts val="2200"/>
              <a:buNone/>
            </a:pPr>
            <a:r>
              <a:t/>
            </a:r>
            <a:endParaRPr sz="1700">
              <a:solidFill>
                <a:srgbClr val="FF0000"/>
              </a:solidFill>
            </a:endParaRPr>
          </a:p>
        </p:txBody>
      </p:sp>
      <p:sp>
        <p:nvSpPr>
          <p:cNvPr id="369" name="Google Shape;369;p5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In part 1 and 2 we have seen how positive social behaviour is the expected behaviour for a workplace, whilst unsocial behaviour may be acceptable on occasions but anti-social behaviour is not ok.</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However, we all feel overwhelmed sometimes and when we are, we find it more challenging to display positive social behaviour.</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Therefore it is important that we have a plan to manage our feelings and actions so that our behaviour does not become anti-social.</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370" name="Google Shape;370;p5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76" name="Google Shape;376;p52"/>
          <p:cNvSpPr txBox="1"/>
          <p:nvPr>
            <p:ph idx="1" type="body"/>
          </p:nvPr>
        </p:nvSpPr>
        <p:spPr>
          <a:xfrm>
            <a:off x="230750" y="271675"/>
            <a:ext cx="1682100" cy="4005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b="1" lang="en-GB"/>
              <a:t>Example plan</a:t>
            </a:r>
            <a:endParaRPr b="1"/>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377" name="Google Shape;377;p5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graphicFrame>
        <p:nvGraphicFramePr>
          <p:cNvPr id="378" name="Google Shape;378;p52"/>
          <p:cNvGraphicFramePr/>
          <p:nvPr/>
        </p:nvGraphicFramePr>
        <p:xfrm>
          <a:off x="342125" y="672175"/>
          <a:ext cx="3000000" cy="3000000"/>
        </p:xfrm>
        <a:graphic>
          <a:graphicData uri="http://schemas.openxmlformats.org/drawingml/2006/table">
            <a:tbl>
              <a:tblPr>
                <a:noFill/>
                <a:tableStyleId>{370306B3-C10F-487B-8956-25B0B92E13D4}</a:tableStyleId>
              </a:tblPr>
              <a:tblGrid>
                <a:gridCol w="2070275"/>
                <a:gridCol w="1698075"/>
                <a:gridCol w="2241500"/>
                <a:gridCol w="2271250"/>
              </a:tblGrid>
              <a:tr h="518825">
                <a:tc>
                  <a:txBody>
                    <a:bodyPr/>
                    <a:lstStyle/>
                    <a:p>
                      <a:pPr indent="0" lvl="0" marL="0" rtl="0" algn="ctr">
                        <a:spcBef>
                          <a:spcPts val="0"/>
                        </a:spcBef>
                        <a:spcAft>
                          <a:spcPts val="0"/>
                        </a:spcAft>
                        <a:buNone/>
                      </a:pPr>
                      <a:r>
                        <a:rPr lang="en-GB" sz="1300">
                          <a:solidFill>
                            <a:schemeClr val="dk2"/>
                          </a:solidFill>
                          <a:latin typeface="Montserrat SemiBold"/>
                          <a:ea typeface="Montserrat SemiBold"/>
                          <a:cs typeface="Montserrat SemiBold"/>
                          <a:sym typeface="Montserrat SemiBold"/>
                        </a:rPr>
                        <a:t>What might happen</a:t>
                      </a:r>
                      <a:endParaRPr sz="1300">
                        <a:solidFill>
                          <a:schemeClr val="dk2"/>
                        </a:solidFill>
                        <a:latin typeface="Montserrat SemiBold"/>
                        <a:ea typeface="Montserrat SemiBold"/>
                        <a:cs typeface="Montserrat SemiBold"/>
                        <a:sym typeface="Montserrat SemiBold"/>
                      </a:endParaRPr>
                    </a:p>
                  </a:txBody>
                  <a:tcPr marT="91425" marB="91425" marR="91425" marL="91425">
                    <a:solidFill>
                      <a:schemeClr val="lt2"/>
                    </a:solidFill>
                  </a:tcPr>
                </a:tc>
                <a:tc>
                  <a:txBody>
                    <a:bodyPr/>
                    <a:lstStyle/>
                    <a:p>
                      <a:pPr indent="0" lvl="0" marL="0" rtl="0" algn="ctr">
                        <a:spcBef>
                          <a:spcPts val="0"/>
                        </a:spcBef>
                        <a:spcAft>
                          <a:spcPts val="0"/>
                        </a:spcAft>
                        <a:buNone/>
                      </a:pPr>
                      <a:r>
                        <a:rPr lang="en-GB" sz="1300">
                          <a:solidFill>
                            <a:schemeClr val="dk2"/>
                          </a:solidFill>
                          <a:latin typeface="Montserrat SemiBold"/>
                          <a:ea typeface="Montserrat SemiBold"/>
                          <a:cs typeface="Montserrat SemiBold"/>
                          <a:sym typeface="Montserrat SemiBold"/>
                        </a:rPr>
                        <a:t>Feeling</a:t>
                      </a:r>
                      <a:endParaRPr sz="1300">
                        <a:solidFill>
                          <a:schemeClr val="dk2"/>
                        </a:solidFill>
                        <a:latin typeface="Montserrat SemiBold"/>
                        <a:ea typeface="Montserrat SemiBold"/>
                        <a:cs typeface="Montserrat SemiBold"/>
                        <a:sym typeface="Montserrat SemiBold"/>
                      </a:endParaRPr>
                    </a:p>
                  </a:txBody>
                  <a:tcPr marT="91425" marB="91425" marR="91425" marL="91425">
                    <a:solidFill>
                      <a:schemeClr val="lt2"/>
                    </a:solidFill>
                  </a:tcPr>
                </a:tc>
                <a:tc>
                  <a:txBody>
                    <a:bodyPr/>
                    <a:lstStyle/>
                    <a:p>
                      <a:pPr indent="0" lvl="0" marL="0" rtl="0" algn="ctr">
                        <a:spcBef>
                          <a:spcPts val="0"/>
                        </a:spcBef>
                        <a:spcAft>
                          <a:spcPts val="0"/>
                        </a:spcAft>
                        <a:buNone/>
                      </a:pPr>
                      <a:r>
                        <a:rPr lang="en-GB" sz="1300">
                          <a:solidFill>
                            <a:schemeClr val="dk2"/>
                          </a:solidFill>
                          <a:latin typeface="Montserrat SemiBold"/>
                          <a:ea typeface="Montserrat SemiBold"/>
                          <a:cs typeface="Montserrat SemiBold"/>
                          <a:sym typeface="Montserrat SemiBold"/>
                        </a:rPr>
                        <a:t>Possible anti-social action</a:t>
                      </a:r>
                      <a:endParaRPr sz="1300">
                        <a:solidFill>
                          <a:schemeClr val="dk2"/>
                        </a:solidFill>
                        <a:latin typeface="Montserrat SemiBold"/>
                        <a:ea typeface="Montserrat SemiBold"/>
                        <a:cs typeface="Montserrat SemiBold"/>
                        <a:sym typeface="Montserrat SemiBold"/>
                      </a:endParaRPr>
                    </a:p>
                  </a:txBody>
                  <a:tcPr marT="91425" marB="91425" marR="91425" marL="91425">
                    <a:solidFill>
                      <a:schemeClr val="lt2"/>
                    </a:solidFill>
                  </a:tcPr>
                </a:tc>
                <a:tc>
                  <a:txBody>
                    <a:bodyPr/>
                    <a:lstStyle/>
                    <a:p>
                      <a:pPr indent="0" lvl="0" marL="0" rtl="0" algn="ctr">
                        <a:spcBef>
                          <a:spcPts val="0"/>
                        </a:spcBef>
                        <a:spcAft>
                          <a:spcPts val="0"/>
                        </a:spcAft>
                        <a:buNone/>
                      </a:pPr>
                      <a:r>
                        <a:rPr lang="en-GB" sz="1300">
                          <a:solidFill>
                            <a:schemeClr val="dk2"/>
                          </a:solidFill>
                          <a:latin typeface="Montserrat SemiBold"/>
                          <a:ea typeface="Montserrat SemiBold"/>
                          <a:cs typeface="Montserrat SemiBold"/>
                          <a:sym typeface="Montserrat SemiBold"/>
                        </a:rPr>
                        <a:t>Plan for positive social action</a:t>
                      </a:r>
                      <a:endParaRPr sz="1300">
                        <a:solidFill>
                          <a:schemeClr val="dk2"/>
                        </a:solidFill>
                        <a:latin typeface="Montserrat SemiBold"/>
                        <a:ea typeface="Montserrat SemiBold"/>
                        <a:cs typeface="Montserrat SemiBold"/>
                        <a:sym typeface="Montserrat SemiBold"/>
                      </a:endParaRPr>
                    </a:p>
                  </a:txBody>
                  <a:tcPr marT="91425" marB="91425" marR="91425" marL="91425">
                    <a:solidFill>
                      <a:schemeClr val="lt2"/>
                    </a:solidFill>
                  </a:tcPr>
                </a:tc>
              </a:tr>
              <a:tr h="1208200">
                <a:tc>
                  <a:txBody>
                    <a:bodyPr/>
                    <a:lstStyle/>
                    <a:p>
                      <a:pPr indent="0" lvl="0" marL="0" rtl="0" algn="l">
                        <a:spcBef>
                          <a:spcPts val="0"/>
                        </a:spcBef>
                        <a:spcAft>
                          <a:spcPts val="0"/>
                        </a:spcAft>
                        <a:buNone/>
                      </a:pPr>
                      <a:r>
                        <a:rPr i="1" lang="en-GB" sz="1100">
                          <a:latin typeface="Montserrat"/>
                          <a:ea typeface="Montserrat"/>
                          <a:cs typeface="Montserrat"/>
                          <a:sym typeface="Montserrat"/>
                        </a:rPr>
                        <a:t>The manager speaks to me about not completing all my tasks on time</a:t>
                      </a:r>
                      <a:endParaRPr i="1" sz="1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i="1" lang="en-GB" sz="1100">
                          <a:latin typeface="Montserrat"/>
                          <a:ea typeface="Montserrat"/>
                          <a:cs typeface="Montserrat"/>
                          <a:sym typeface="Montserrat"/>
                        </a:rPr>
                        <a:t>Low, annoyed, upset</a:t>
                      </a:r>
                      <a:endParaRPr i="1" sz="1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i="1" lang="en-GB" sz="1100">
                          <a:latin typeface="Montserrat"/>
                          <a:ea typeface="Montserrat"/>
                          <a:cs typeface="Montserrat"/>
                          <a:sym typeface="Montserrat"/>
                        </a:rPr>
                        <a:t>Start shouting at the manager. </a:t>
                      </a:r>
                      <a:endParaRPr i="1" sz="1100">
                        <a:latin typeface="Montserrat"/>
                        <a:ea typeface="Montserrat"/>
                        <a:cs typeface="Montserrat"/>
                        <a:sym typeface="Montserrat"/>
                      </a:endParaRPr>
                    </a:p>
                    <a:p>
                      <a:pPr indent="0" lvl="0" marL="0" rtl="0" algn="l">
                        <a:spcBef>
                          <a:spcPts val="0"/>
                        </a:spcBef>
                        <a:spcAft>
                          <a:spcPts val="0"/>
                        </a:spcAft>
                        <a:buNone/>
                      </a:pPr>
                      <a:r>
                        <a:rPr i="1" lang="en-GB" sz="1100">
                          <a:latin typeface="Montserrat"/>
                          <a:ea typeface="Montserrat"/>
                          <a:cs typeface="Montserrat"/>
                          <a:sym typeface="Montserrat"/>
                        </a:rPr>
                        <a:t>Walk off</a:t>
                      </a:r>
                      <a:endParaRPr i="1" sz="1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i="1" lang="en-GB" sz="1100">
                          <a:latin typeface="Montserrat"/>
                          <a:ea typeface="Montserrat"/>
                          <a:cs typeface="Montserrat"/>
                          <a:sym typeface="Montserrat"/>
                        </a:rPr>
                        <a:t>Listen, but don’t make eye contact as makes me feel uncomfortable. Thank the manager for their feedback and arrange for a time to talk again.</a:t>
                      </a:r>
                      <a:endParaRPr i="1" sz="1100">
                        <a:latin typeface="Montserrat"/>
                        <a:ea typeface="Montserrat"/>
                        <a:cs typeface="Montserrat"/>
                        <a:sym typeface="Montserrat"/>
                      </a:endParaRPr>
                    </a:p>
                  </a:txBody>
                  <a:tcPr marT="91425" marB="91425" marR="91425" marL="91425"/>
                </a:tc>
              </a:tr>
              <a:tr h="863500">
                <a:tc>
                  <a:txBody>
                    <a:bodyPr/>
                    <a:lstStyle/>
                    <a:p>
                      <a:pPr indent="0" lvl="0" marL="0" rtl="0" algn="l">
                        <a:spcBef>
                          <a:spcPts val="0"/>
                        </a:spcBef>
                        <a:spcAft>
                          <a:spcPts val="0"/>
                        </a:spcAft>
                        <a:buNone/>
                      </a:pPr>
                      <a:r>
                        <a:rPr i="1" lang="en-GB" sz="1100">
                          <a:latin typeface="Montserrat"/>
                          <a:ea typeface="Montserrat"/>
                          <a:cs typeface="Montserrat"/>
                          <a:sym typeface="Montserrat"/>
                        </a:rPr>
                        <a:t>A customer brings in a dog</a:t>
                      </a:r>
                      <a:endParaRPr i="1" sz="1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i="1" lang="en-GB" sz="1100">
                          <a:latin typeface="Montserrat"/>
                          <a:ea typeface="Montserrat"/>
                          <a:cs typeface="Montserrat"/>
                          <a:sym typeface="Montserrat"/>
                        </a:rPr>
                        <a:t>Scared</a:t>
                      </a:r>
                      <a:endParaRPr i="1" sz="1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i="1" lang="en-GB" sz="1100">
                          <a:latin typeface="Montserrat"/>
                          <a:ea typeface="Montserrat"/>
                          <a:cs typeface="Montserrat"/>
                          <a:sym typeface="Montserrat"/>
                        </a:rPr>
                        <a:t>Shout, hit out towards the dog and customer</a:t>
                      </a:r>
                      <a:endParaRPr i="1" sz="1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i="1" lang="en-GB" sz="1100">
                          <a:latin typeface="Montserrat"/>
                          <a:ea typeface="Montserrat"/>
                          <a:cs typeface="Montserrat"/>
                          <a:sym typeface="Montserrat"/>
                        </a:rPr>
                        <a:t>Call another </a:t>
                      </a:r>
                      <a:r>
                        <a:rPr i="1" lang="en-GB" sz="1100">
                          <a:latin typeface="Montserrat"/>
                          <a:ea typeface="Montserrat"/>
                          <a:cs typeface="Montserrat"/>
                          <a:sym typeface="Montserrat"/>
                        </a:rPr>
                        <a:t>colleague</a:t>
                      </a:r>
                      <a:r>
                        <a:rPr i="1" lang="en-GB" sz="1100">
                          <a:latin typeface="Montserrat"/>
                          <a:ea typeface="Montserrat"/>
                          <a:cs typeface="Montserrat"/>
                          <a:sym typeface="Montserrat"/>
                        </a:rPr>
                        <a:t> to speak to the customer, move away to a safe space such as the </a:t>
                      </a:r>
                      <a:r>
                        <a:rPr i="1" lang="en-GB" sz="1100">
                          <a:latin typeface="Montserrat"/>
                          <a:ea typeface="Montserrat"/>
                          <a:cs typeface="Montserrat"/>
                          <a:sym typeface="Montserrat"/>
                        </a:rPr>
                        <a:t>stockroom</a:t>
                      </a:r>
                      <a:r>
                        <a:rPr i="1" lang="en-GB" sz="1100">
                          <a:latin typeface="Montserrat"/>
                          <a:ea typeface="Montserrat"/>
                          <a:cs typeface="Montserrat"/>
                          <a:sym typeface="Montserrat"/>
                        </a:rPr>
                        <a:t>.</a:t>
                      </a:r>
                      <a:endParaRPr i="1" sz="1100">
                        <a:latin typeface="Montserrat"/>
                        <a:ea typeface="Montserrat"/>
                        <a:cs typeface="Montserrat"/>
                        <a:sym typeface="Montserrat"/>
                      </a:endParaRPr>
                    </a:p>
                  </a:txBody>
                  <a:tcPr marT="91425" marB="91425" marR="91425" marL="91425"/>
                </a:tc>
              </a:tr>
              <a:tr h="347925">
                <a:tc gridSpan="4">
                  <a:txBody>
                    <a:bodyPr/>
                    <a:lstStyle/>
                    <a:p>
                      <a:pPr indent="0" lvl="0" marL="0" rtl="0" algn="l">
                        <a:spcBef>
                          <a:spcPts val="0"/>
                        </a:spcBef>
                        <a:spcAft>
                          <a:spcPts val="0"/>
                        </a:spcAft>
                        <a:buNone/>
                      </a:pPr>
                      <a:r>
                        <a:rPr lang="en-GB" sz="1100">
                          <a:solidFill>
                            <a:schemeClr val="dk2"/>
                          </a:solidFill>
                          <a:latin typeface="Montserrat SemiBold"/>
                          <a:ea typeface="Montserrat SemiBold"/>
                          <a:cs typeface="Montserrat SemiBold"/>
                          <a:sym typeface="Montserrat SemiBold"/>
                        </a:rPr>
                        <a:t>Long term plan to address regular difficulties</a:t>
                      </a:r>
                      <a:endParaRPr sz="1100">
                        <a:solidFill>
                          <a:schemeClr val="dk2"/>
                        </a:solidFill>
                        <a:latin typeface="Montserrat SemiBold"/>
                        <a:ea typeface="Montserrat SemiBold"/>
                        <a:cs typeface="Montserrat SemiBold"/>
                        <a:sym typeface="Montserrat SemiBold"/>
                      </a:endParaRPr>
                    </a:p>
                  </a:txBody>
                  <a:tcPr marT="91425" marB="91425" marR="91425" marL="91425">
                    <a:solidFill>
                      <a:schemeClr val="lt2"/>
                    </a:solidFill>
                  </a:tcPr>
                </a:tc>
                <a:tc hMerge="1"/>
                <a:tc hMerge="1"/>
                <a:tc hMerge="1"/>
              </a:tr>
              <a:tr h="917150">
                <a:tc gridSpan="4">
                  <a:txBody>
                    <a:bodyPr/>
                    <a:lstStyle/>
                    <a:p>
                      <a:pPr indent="0" lvl="0" marL="0" rtl="0" algn="l">
                        <a:spcBef>
                          <a:spcPts val="0"/>
                        </a:spcBef>
                        <a:spcAft>
                          <a:spcPts val="0"/>
                        </a:spcAft>
                        <a:buNone/>
                      </a:pPr>
                      <a:r>
                        <a:rPr b="1" lang="en-GB" sz="1100">
                          <a:solidFill>
                            <a:schemeClr val="dk2"/>
                          </a:solidFill>
                          <a:latin typeface="Montserrat"/>
                          <a:ea typeface="Montserrat"/>
                          <a:cs typeface="Montserrat"/>
                          <a:sym typeface="Montserrat"/>
                        </a:rPr>
                        <a:t>People to help me: </a:t>
                      </a:r>
                      <a:r>
                        <a:rPr lang="en-GB" sz="1100">
                          <a:solidFill>
                            <a:schemeClr val="dk2"/>
                          </a:solidFill>
                          <a:latin typeface="Montserrat"/>
                          <a:ea typeface="Montserrat"/>
                          <a:cs typeface="Montserrat"/>
                          <a:sym typeface="Montserrat"/>
                        </a:rPr>
                        <a:t>Speak to my Job Coach. Set up a weekly check in with my mentor/workplace buddy. Tell my </a:t>
                      </a:r>
                      <a:r>
                        <a:rPr lang="en-GB" sz="1100">
                          <a:solidFill>
                            <a:schemeClr val="dk2"/>
                          </a:solidFill>
                          <a:latin typeface="Montserrat"/>
                          <a:ea typeface="Montserrat"/>
                          <a:cs typeface="Montserrat"/>
                          <a:sym typeface="Montserrat"/>
                        </a:rPr>
                        <a:t>colleagues</a:t>
                      </a:r>
                      <a:r>
                        <a:rPr lang="en-GB" sz="1100">
                          <a:solidFill>
                            <a:schemeClr val="dk2"/>
                          </a:solidFill>
                          <a:latin typeface="Montserrat"/>
                          <a:ea typeface="Montserrat"/>
                          <a:cs typeface="Montserrat"/>
                          <a:sym typeface="Montserrat"/>
                        </a:rPr>
                        <a:t> in advance about my fear of dogs.</a:t>
                      </a:r>
                      <a:endParaRPr sz="11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1100">
                          <a:solidFill>
                            <a:schemeClr val="dk2"/>
                          </a:solidFill>
                          <a:latin typeface="Montserrat"/>
                          <a:ea typeface="Montserrat"/>
                          <a:cs typeface="Montserrat"/>
                          <a:sym typeface="Montserrat"/>
                        </a:rPr>
                        <a:t>Things I need to be able to do: </a:t>
                      </a:r>
                      <a:r>
                        <a:rPr lang="en-GB" sz="1100">
                          <a:solidFill>
                            <a:schemeClr val="dk2"/>
                          </a:solidFill>
                          <a:latin typeface="Montserrat"/>
                          <a:ea typeface="Montserrat"/>
                          <a:cs typeface="Montserrat"/>
                          <a:sym typeface="Montserrat"/>
                        </a:rPr>
                        <a:t>Practice active listening and listing the things I am good at so I don’t get myself down when I get some less positive feedback.</a:t>
                      </a:r>
                      <a:endParaRPr sz="1100">
                        <a:solidFill>
                          <a:schemeClr val="dk2"/>
                        </a:solidFill>
                        <a:latin typeface="Montserrat"/>
                        <a:ea typeface="Montserrat"/>
                        <a:cs typeface="Montserrat"/>
                        <a:sym typeface="Montserrat"/>
                      </a:endParaRPr>
                    </a:p>
                  </a:txBody>
                  <a:tcPr marT="91425" marB="91425" marR="91425" marL="91425"/>
                </a:tc>
                <a:tc hMerge="1"/>
                <a:tc hMerge="1"/>
                <a:tc hMerge="1"/>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3"/>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84" name="Google Shape;384;p53"/>
          <p:cNvSpPr txBox="1"/>
          <p:nvPr>
            <p:ph idx="1" type="body"/>
          </p:nvPr>
        </p:nvSpPr>
        <p:spPr>
          <a:xfrm>
            <a:off x="230750" y="271675"/>
            <a:ext cx="8329500" cy="400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2200"/>
              <a:buFont typeface="Arial"/>
              <a:buNone/>
            </a:pPr>
            <a:r>
              <a:rPr b="1" lang="en-GB" sz="2200"/>
              <a:t>Predicting and planning for challenges</a:t>
            </a:r>
            <a:endParaRPr b="1"/>
          </a:p>
          <a:p>
            <a:pPr indent="0" lvl="0" marL="0" rtl="0" algn="l">
              <a:lnSpc>
                <a:spcPct val="115000"/>
              </a:lnSpc>
              <a:spcBef>
                <a:spcPts val="0"/>
              </a:spcBef>
              <a:spcAft>
                <a:spcPts val="0"/>
              </a:spcAft>
              <a:buClr>
                <a:srgbClr val="000000"/>
              </a:buClr>
              <a:buSzPts val="2200"/>
              <a:buFont typeface="Arial"/>
              <a:buNone/>
            </a:pPr>
            <a:r>
              <a:t/>
            </a:r>
            <a:endParaRPr b="1"/>
          </a:p>
          <a:p>
            <a:pPr indent="0" lvl="0" marL="0" rtl="0" algn="l">
              <a:lnSpc>
                <a:spcPct val="130000"/>
              </a:lnSpc>
              <a:spcBef>
                <a:spcPts val="0"/>
              </a:spcBef>
              <a:spcAft>
                <a:spcPts val="0"/>
              </a:spcAft>
              <a:buSzPts val="1600"/>
              <a:buNone/>
            </a:pPr>
            <a:r>
              <a:rPr lang="en-GB"/>
              <a:t>Have a go at creating your own plan. Draw out the table below, add as many rows as you need. If it helps make it visual.</a:t>
            </a:r>
            <a:endParaRPr/>
          </a:p>
        </p:txBody>
      </p:sp>
      <p:sp>
        <p:nvSpPr>
          <p:cNvPr id="385" name="Google Shape;385;p5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graphicFrame>
        <p:nvGraphicFramePr>
          <p:cNvPr id="386" name="Google Shape;386;p53"/>
          <p:cNvGraphicFramePr/>
          <p:nvPr/>
        </p:nvGraphicFramePr>
        <p:xfrm>
          <a:off x="1451250" y="1628175"/>
          <a:ext cx="3000000" cy="3000000"/>
        </p:xfrm>
        <a:graphic>
          <a:graphicData uri="http://schemas.openxmlformats.org/drawingml/2006/table">
            <a:tbl>
              <a:tblPr>
                <a:noFill/>
                <a:tableStyleId>{370306B3-C10F-487B-8956-25B0B92E13D4}</a:tableStyleId>
              </a:tblPr>
              <a:tblGrid>
                <a:gridCol w="1420825"/>
                <a:gridCol w="1165375"/>
                <a:gridCol w="1538325"/>
                <a:gridCol w="1558750"/>
              </a:tblGrid>
              <a:tr h="436475">
                <a:tc>
                  <a:txBody>
                    <a:bodyPr/>
                    <a:lstStyle/>
                    <a:p>
                      <a:pPr indent="0" lvl="0" marL="0" rtl="0" algn="ctr">
                        <a:spcBef>
                          <a:spcPts val="0"/>
                        </a:spcBef>
                        <a:spcAft>
                          <a:spcPts val="0"/>
                        </a:spcAft>
                        <a:buNone/>
                      </a:pPr>
                      <a:r>
                        <a:rPr lang="en-GB" sz="1300">
                          <a:solidFill>
                            <a:schemeClr val="dk2"/>
                          </a:solidFill>
                          <a:latin typeface="Montserrat SemiBold"/>
                          <a:ea typeface="Montserrat SemiBold"/>
                          <a:cs typeface="Montserrat SemiBold"/>
                          <a:sym typeface="Montserrat SemiBold"/>
                        </a:rPr>
                        <a:t>What might happen</a:t>
                      </a:r>
                      <a:endParaRPr sz="1300">
                        <a:solidFill>
                          <a:schemeClr val="dk2"/>
                        </a:solidFill>
                        <a:latin typeface="Montserrat SemiBold"/>
                        <a:ea typeface="Montserrat SemiBold"/>
                        <a:cs typeface="Montserrat SemiBold"/>
                        <a:sym typeface="Montserrat SemiBold"/>
                      </a:endParaRPr>
                    </a:p>
                  </a:txBody>
                  <a:tcPr marT="91425" marB="91425" marR="91425" marL="91425">
                    <a:solidFill>
                      <a:schemeClr val="lt2"/>
                    </a:solidFill>
                  </a:tcPr>
                </a:tc>
                <a:tc>
                  <a:txBody>
                    <a:bodyPr/>
                    <a:lstStyle/>
                    <a:p>
                      <a:pPr indent="0" lvl="0" marL="0" rtl="0" algn="ctr">
                        <a:spcBef>
                          <a:spcPts val="0"/>
                        </a:spcBef>
                        <a:spcAft>
                          <a:spcPts val="0"/>
                        </a:spcAft>
                        <a:buNone/>
                      </a:pPr>
                      <a:r>
                        <a:rPr lang="en-GB" sz="1300">
                          <a:solidFill>
                            <a:schemeClr val="dk2"/>
                          </a:solidFill>
                          <a:latin typeface="Montserrat SemiBold"/>
                          <a:ea typeface="Montserrat SemiBold"/>
                          <a:cs typeface="Montserrat SemiBold"/>
                          <a:sym typeface="Montserrat SemiBold"/>
                        </a:rPr>
                        <a:t>Feeling</a:t>
                      </a:r>
                      <a:endParaRPr sz="1300">
                        <a:solidFill>
                          <a:schemeClr val="dk2"/>
                        </a:solidFill>
                        <a:latin typeface="Montserrat SemiBold"/>
                        <a:ea typeface="Montserrat SemiBold"/>
                        <a:cs typeface="Montserrat SemiBold"/>
                        <a:sym typeface="Montserrat SemiBold"/>
                      </a:endParaRPr>
                    </a:p>
                  </a:txBody>
                  <a:tcPr marT="91425" marB="91425" marR="91425" marL="91425">
                    <a:solidFill>
                      <a:schemeClr val="lt2"/>
                    </a:solidFill>
                  </a:tcPr>
                </a:tc>
                <a:tc>
                  <a:txBody>
                    <a:bodyPr/>
                    <a:lstStyle/>
                    <a:p>
                      <a:pPr indent="0" lvl="0" marL="0" rtl="0" algn="ctr">
                        <a:spcBef>
                          <a:spcPts val="0"/>
                        </a:spcBef>
                        <a:spcAft>
                          <a:spcPts val="0"/>
                        </a:spcAft>
                        <a:buNone/>
                      </a:pPr>
                      <a:r>
                        <a:rPr lang="en-GB" sz="1300">
                          <a:solidFill>
                            <a:schemeClr val="dk2"/>
                          </a:solidFill>
                          <a:latin typeface="Montserrat SemiBold"/>
                          <a:ea typeface="Montserrat SemiBold"/>
                          <a:cs typeface="Montserrat SemiBold"/>
                          <a:sym typeface="Montserrat SemiBold"/>
                        </a:rPr>
                        <a:t>Possible anti-social action</a:t>
                      </a:r>
                      <a:endParaRPr sz="1300">
                        <a:solidFill>
                          <a:schemeClr val="dk2"/>
                        </a:solidFill>
                        <a:latin typeface="Montserrat SemiBold"/>
                        <a:ea typeface="Montserrat SemiBold"/>
                        <a:cs typeface="Montserrat SemiBold"/>
                        <a:sym typeface="Montserrat SemiBold"/>
                      </a:endParaRPr>
                    </a:p>
                  </a:txBody>
                  <a:tcPr marT="91425" marB="91425" marR="91425" marL="91425">
                    <a:solidFill>
                      <a:schemeClr val="lt2"/>
                    </a:solidFill>
                  </a:tcPr>
                </a:tc>
                <a:tc>
                  <a:txBody>
                    <a:bodyPr/>
                    <a:lstStyle/>
                    <a:p>
                      <a:pPr indent="0" lvl="0" marL="0" rtl="0" algn="ctr">
                        <a:spcBef>
                          <a:spcPts val="0"/>
                        </a:spcBef>
                        <a:spcAft>
                          <a:spcPts val="0"/>
                        </a:spcAft>
                        <a:buNone/>
                      </a:pPr>
                      <a:r>
                        <a:rPr lang="en-GB" sz="1300">
                          <a:solidFill>
                            <a:schemeClr val="dk2"/>
                          </a:solidFill>
                          <a:latin typeface="Montserrat SemiBold"/>
                          <a:ea typeface="Montserrat SemiBold"/>
                          <a:cs typeface="Montserrat SemiBold"/>
                          <a:sym typeface="Montserrat SemiBold"/>
                        </a:rPr>
                        <a:t>Plan for positive social action</a:t>
                      </a:r>
                      <a:endParaRPr sz="1300">
                        <a:solidFill>
                          <a:schemeClr val="dk2"/>
                        </a:solidFill>
                        <a:latin typeface="Montserrat SemiBold"/>
                        <a:ea typeface="Montserrat SemiBold"/>
                        <a:cs typeface="Montserrat SemiBold"/>
                        <a:sym typeface="Montserrat SemiBold"/>
                      </a:endParaRPr>
                    </a:p>
                  </a:txBody>
                  <a:tcPr marT="91425" marB="91425" marR="91425" marL="91425">
                    <a:solidFill>
                      <a:schemeClr val="lt2"/>
                    </a:solidFill>
                  </a:tcPr>
                </a:tc>
              </a:tr>
              <a:tr h="80607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5761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265300">
                <a:tc gridSpan="4">
                  <a:txBody>
                    <a:bodyPr/>
                    <a:lstStyle/>
                    <a:p>
                      <a:pPr indent="0" lvl="0" marL="0" rtl="0" algn="l">
                        <a:spcBef>
                          <a:spcPts val="0"/>
                        </a:spcBef>
                        <a:spcAft>
                          <a:spcPts val="0"/>
                        </a:spcAft>
                        <a:buNone/>
                      </a:pPr>
                      <a:r>
                        <a:rPr lang="en-GB" sz="1100">
                          <a:solidFill>
                            <a:schemeClr val="dk2"/>
                          </a:solidFill>
                          <a:latin typeface="Montserrat SemiBold"/>
                          <a:ea typeface="Montserrat SemiBold"/>
                          <a:cs typeface="Montserrat SemiBold"/>
                          <a:sym typeface="Montserrat SemiBold"/>
                        </a:rPr>
                        <a:t>Long term plan to address regular difficulties</a:t>
                      </a:r>
                      <a:endParaRPr sz="1100">
                        <a:solidFill>
                          <a:schemeClr val="dk2"/>
                        </a:solidFill>
                        <a:latin typeface="Montserrat SemiBold"/>
                        <a:ea typeface="Montserrat SemiBold"/>
                        <a:cs typeface="Montserrat SemiBold"/>
                        <a:sym typeface="Montserrat SemiBold"/>
                      </a:endParaRPr>
                    </a:p>
                  </a:txBody>
                  <a:tcPr marT="91425" marB="91425" marR="91425" marL="91425">
                    <a:solidFill>
                      <a:schemeClr val="lt2"/>
                    </a:solidFill>
                  </a:tcPr>
                </a:tc>
                <a:tc hMerge="1"/>
                <a:tc hMerge="1"/>
                <a:tc hMerge="1"/>
              </a:tr>
              <a:tr h="611900">
                <a:tc gridSpan="4">
                  <a:txBody>
                    <a:bodyPr/>
                    <a:lstStyle/>
                    <a:p>
                      <a:pPr indent="0" lvl="0" marL="0" rtl="0" algn="l">
                        <a:spcBef>
                          <a:spcPts val="0"/>
                        </a:spcBef>
                        <a:spcAft>
                          <a:spcPts val="0"/>
                        </a:spcAft>
                        <a:buNone/>
                      </a:pPr>
                      <a:r>
                        <a:rPr b="1" lang="en-GB" sz="1100">
                          <a:solidFill>
                            <a:schemeClr val="dk2"/>
                          </a:solidFill>
                          <a:latin typeface="Montserrat"/>
                          <a:ea typeface="Montserrat"/>
                          <a:cs typeface="Montserrat"/>
                          <a:sym typeface="Montserrat"/>
                        </a:rPr>
                        <a:t>People to help me: </a:t>
                      </a:r>
                      <a:endParaRPr sz="1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1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1100">
                          <a:solidFill>
                            <a:schemeClr val="dk2"/>
                          </a:solidFill>
                          <a:latin typeface="Montserrat"/>
                          <a:ea typeface="Montserrat"/>
                          <a:cs typeface="Montserrat"/>
                          <a:sym typeface="Montserrat"/>
                        </a:rPr>
                        <a:t>Things I need to be able to do:</a:t>
                      </a:r>
                      <a:endParaRPr sz="1100">
                        <a:solidFill>
                          <a:schemeClr val="dk2"/>
                        </a:solidFill>
                        <a:latin typeface="Montserrat"/>
                        <a:ea typeface="Montserrat"/>
                        <a:cs typeface="Montserrat"/>
                        <a:sym typeface="Montserrat"/>
                      </a:endParaRPr>
                    </a:p>
                  </a:txBody>
                  <a:tcPr marT="91425" marB="91425" marR="91425" marL="91425"/>
                </a:tc>
                <a:tc hMerge="1"/>
                <a:tc hMerge="1"/>
                <a:tc hMerge="1"/>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Independent Living</a:t>
            </a:r>
            <a:endParaRPr>
              <a:solidFill>
                <a:schemeClr val="dk2"/>
              </a:solidFill>
            </a:endParaRPr>
          </a:p>
          <a:p>
            <a:pPr indent="0" lvl="0" marL="0" rtl="0" algn="l">
              <a:lnSpc>
                <a:spcPct val="115000"/>
              </a:lnSpc>
              <a:spcBef>
                <a:spcPts val="0"/>
              </a:spcBef>
              <a:spcAft>
                <a:spcPts val="0"/>
              </a:spcAft>
              <a:buSzPts val="2200"/>
              <a:buNone/>
            </a:pPr>
            <a:r>
              <a:rPr lang="en-GB">
                <a:solidFill>
                  <a:schemeClr val="dk2"/>
                </a:solidFill>
              </a:rPr>
              <a:t>World of Work</a:t>
            </a:r>
            <a:endParaRPr>
              <a:solidFill>
                <a:schemeClr val="dk2"/>
              </a:solidFill>
            </a:endParaRPr>
          </a:p>
        </p:txBody>
      </p:sp>
      <p:sp>
        <p:nvSpPr>
          <p:cNvPr id="392" name="Google Shape;392;p54"/>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Workplace behaviour</a:t>
            </a:r>
            <a:endParaRPr/>
          </a:p>
        </p:txBody>
      </p:sp>
      <p:sp>
        <p:nvSpPr>
          <p:cNvPr id="393" name="Google Shape;393;p54"/>
          <p:cNvSpPr txBox="1"/>
          <p:nvPr>
            <p:ph idx="2" type="subTitle"/>
          </p:nvPr>
        </p:nvSpPr>
        <p:spPr>
          <a:xfrm>
            <a:off x="458975"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e</a:t>
            </a:r>
            <a:r>
              <a:rPr lang="en-GB">
                <a:solidFill>
                  <a:schemeClr val="dk2"/>
                </a:solidFill>
              </a:rPr>
              <a:t>asier</a:t>
            </a:r>
            <a:endParaRPr>
              <a:solidFill>
                <a:schemeClr val="dk2"/>
              </a:solidFill>
            </a:endParaRPr>
          </a:p>
        </p:txBody>
      </p:sp>
      <p:sp>
        <p:nvSpPr>
          <p:cNvPr id="394" name="Google Shape;394;p54"/>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600"/>
              </a:spcAft>
              <a:buSzPts val="1200"/>
              <a:buNone/>
            </a:pPr>
            <a:r>
              <a:rPr lang="en-GB"/>
              <a:t>Don’t use the phrase ‘unsocial’ and keep to positive and negative behaviours. </a:t>
            </a:r>
            <a:endParaRPr/>
          </a:p>
        </p:txBody>
      </p:sp>
      <p:sp>
        <p:nvSpPr>
          <p:cNvPr id="395" name="Google Shape;395;p54"/>
          <p:cNvSpPr txBox="1"/>
          <p:nvPr>
            <p:ph idx="4" type="subTitle"/>
          </p:nvPr>
        </p:nvSpPr>
        <p:spPr>
          <a:xfrm>
            <a:off x="3279300"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harder</a:t>
            </a:r>
            <a:endParaRPr>
              <a:solidFill>
                <a:schemeClr val="dk2"/>
              </a:solidFill>
            </a:endParaRPr>
          </a:p>
        </p:txBody>
      </p:sp>
      <p:sp>
        <p:nvSpPr>
          <p:cNvPr id="396" name="Google Shape;396;p54"/>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0"/>
              </a:spcAft>
              <a:buNone/>
            </a:pPr>
            <a:r>
              <a:rPr lang="en-GB"/>
              <a:t>Identify 3 Instructions and 3 conduct behaviours that are the same </a:t>
            </a:r>
            <a:r>
              <a:rPr lang="en-GB"/>
              <a:t>wherever</a:t>
            </a:r>
            <a:r>
              <a:rPr lang="en-GB"/>
              <a:t> you are.</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rPr lang="en-GB"/>
              <a:t>Identify 3 Instructions and 3 conduct behaviours that are different in the workplace.</a:t>
            </a:r>
            <a:endParaRPr/>
          </a:p>
        </p:txBody>
      </p:sp>
      <p:sp>
        <p:nvSpPr>
          <p:cNvPr id="397" name="Google Shape;397;p54"/>
          <p:cNvSpPr txBox="1"/>
          <p:nvPr>
            <p:ph idx="6" type="subTitle"/>
          </p:nvPr>
        </p:nvSpPr>
        <p:spPr>
          <a:xfrm>
            <a:off x="6099625"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More ideas</a:t>
            </a:r>
            <a:endParaRPr>
              <a:solidFill>
                <a:schemeClr val="dk2"/>
              </a:solidFill>
            </a:endParaRPr>
          </a:p>
        </p:txBody>
      </p:sp>
      <p:sp>
        <p:nvSpPr>
          <p:cNvPr id="398" name="Google Shape;398;p54"/>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spcBef>
                <a:spcPts val="0"/>
              </a:spcBef>
              <a:spcAft>
                <a:spcPts val="0"/>
              </a:spcAft>
              <a:buNone/>
            </a:pPr>
            <a:r>
              <a:rPr lang="en-GB"/>
              <a:t>Make it real - act out scenarios from the student’s plan.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Look at some businesses code of conduct and discuss the students understanding of what is written down.</a:t>
            </a:r>
            <a:endParaRPr/>
          </a:p>
        </p:txBody>
      </p:sp>
      <p:sp>
        <p:nvSpPr>
          <p:cNvPr id="399" name="Google Shape;399;p5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405" name="Google Shape;405;p5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Further Learning with Oak National</a:t>
            </a:r>
            <a:endParaRPr>
              <a:solidFill>
                <a:schemeClr val="dk2"/>
              </a:solidFill>
            </a:endParaRPr>
          </a:p>
          <a:p>
            <a:pPr indent="0" lvl="0" marL="0" rtl="0" algn="l">
              <a:lnSpc>
                <a:spcPct val="115000"/>
              </a:lnSpc>
              <a:spcBef>
                <a:spcPts val="0"/>
              </a:spcBef>
              <a:spcAft>
                <a:spcPts val="0"/>
              </a:spcAft>
              <a:buSzPts val="2200"/>
              <a:buNone/>
            </a:pPr>
            <a:r>
              <a:t/>
            </a:r>
            <a:endParaRPr>
              <a:solidFill>
                <a:schemeClr val="dk2"/>
              </a:solidFill>
            </a:endParaRPr>
          </a:p>
        </p:txBody>
      </p:sp>
      <p:sp>
        <p:nvSpPr>
          <p:cNvPr id="406" name="Google Shape;406;p55"/>
          <p:cNvSpPr txBox="1"/>
          <p:nvPr>
            <p:ph idx="1" type="body"/>
          </p:nvPr>
        </p:nvSpPr>
        <p:spPr>
          <a:xfrm>
            <a:off x="458975" y="1438150"/>
            <a:ext cx="8226000" cy="3048300"/>
          </a:xfrm>
          <a:prstGeom prst="rect">
            <a:avLst/>
          </a:prstGeom>
          <a:noFill/>
          <a:ln>
            <a:noFill/>
          </a:ln>
        </p:spPr>
        <p:txBody>
          <a:bodyPr anchorCtr="0" anchor="t" bIns="0" lIns="0" spcFirstLastPara="1" rIns="0" wrap="square" tIns="0">
            <a:noAutofit/>
          </a:bodyPr>
          <a:lstStyle/>
          <a:p>
            <a:pPr indent="0" lvl="0" marL="0" rtl="0" algn="l">
              <a:lnSpc>
                <a:spcPct val="200000"/>
              </a:lnSpc>
              <a:spcBef>
                <a:spcPts val="0"/>
              </a:spcBef>
              <a:spcAft>
                <a:spcPts val="0"/>
              </a:spcAft>
              <a:buSzPts val="1600"/>
              <a:buNone/>
            </a:pPr>
            <a:r>
              <a:rPr lang="en-GB" sz="1800"/>
              <a:t>Independent Living:</a:t>
            </a:r>
            <a:endParaRPr sz="1800"/>
          </a:p>
          <a:p>
            <a:pPr indent="-330200" lvl="0" marL="457200" rtl="0" algn="l">
              <a:lnSpc>
                <a:spcPct val="200000"/>
              </a:lnSpc>
              <a:spcBef>
                <a:spcPts val="0"/>
              </a:spcBef>
              <a:spcAft>
                <a:spcPts val="0"/>
              </a:spcAft>
              <a:buSzPts val="1600"/>
              <a:buChar char="●"/>
            </a:pPr>
            <a:r>
              <a:rPr lang="en-GB"/>
              <a:t>Applying Learning- People who help us (Unit 4)</a:t>
            </a:r>
            <a:endParaRPr/>
          </a:p>
          <a:p>
            <a:pPr indent="-330200" lvl="0" marL="457200" rtl="0" algn="l">
              <a:lnSpc>
                <a:spcPct val="200000"/>
              </a:lnSpc>
              <a:spcBef>
                <a:spcPts val="0"/>
              </a:spcBef>
              <a:spcAft>
                <a:spcPts val="0"/>
              </a:spcAft>
              <a:buSzPts val="1600"/>
              <a:buChar char="●"/>
            </a:pPr>
            <a:r>
              <a:rPr lang="en-GB"/>
              <a:t>Applying Learning- Community </a:t>
            </a:r>
            <a:r>
              <a:rPr lang="en-GB"/>
              <a:t>safety (Unit 6)</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External sites:</a:t>
            </a:r>
            <a:endParaRPr/>
          </a:p>
          <a:p>
            <a:pPr indent="0" lvl="0" marL="0" rtl="0" algn="l">
              <a:lnSpc>
                <a:spcPct val="130000"/>
              </a:lnSpc>
              <a:spcBef>
                <a:spcPts val="0"/>
              </a:spcBef>
              <a:spcAft>
                <a:spcPts val="0"/>
              </a:spcAft>
              <a:buSzPts val="1600"/>
              <a:buNone/>
            </a:pPr>
            <a:r>
              <a:t/>
            </a:r>
            <a:endParaRPr/>
          </a:p>
          <a:p>
            <a:pPr indent="-330200" lvl="0" marL="457200" rtl="0" algn="l">
              <a:lnSpc>
                <a:spcPct val="130000"/>
              </a:lnSpc>
              <a:spcBef>
                <a:spcPts val="0"/>
              </a:spcBef>
              <a:spcAft>
                <a:spcPts val="0"/>
              </a:spcAft>
              <a:buSzPts val="1600"/>
              <a:buChar char="●"/>
            </a:pPr>
            <a:r>
              <a:rPr lang="en-GB"/>
              <a:t>Use a search engine and type ‘code of conduct’ to find real examples of workplace rules and expectations</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407" name="Google Shape;407;p5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413" name="Google Shape;413;p56"/>
          <p:cNvSpPr txBox="1"/>
          <p:nvPr>
            <p:ph type="title"/>
          </p:nvPr>
        </p:nvSpPr>
        <p:spPr>
          <a:xfrm>
            <a:off x="458975" y="444500"/>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References</a:t>
            </a:r>
            <a:endParaRPr>
              <a:solidFill>
                <a:schemeClr val="dk2"/>
              </a:solidFill>
            </a:endParaRPr>
          </a:p>
        </p:txBody>
      </p:sp>
      <p:sp>
        <p:nvSpPr>
          <p:cNvPr id="414" name="Google Shape;414;p56"/>
          <p:cNvSpPr txBox="1"/>
          <p:nvPr>
            <p:ph idx="1" type="body"/>
          </p:nvPr>
        </p:nvSpPr>
        <p:spPr>
          <a:xfrm>
            <a:off x="458975" y="12095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sz="1100"/>
              <a:t>Slide 8- </a:t>
            </a:r>
            <a:r>
              <a:rPr lang="en-GB" sz="1100">
                <a:solidFill>
                  <a:srgbClr val="1D1C1D"/>
                </a:solidFill>
              </a:rPr>
              <a:t>Man at desk, User 11472009, Freepik / Colleagues seminar, Needpix</a:t>
            </a:r>
            <a:endParaRPr sz="1100">
              <a:solidFill>
                <a:srgbClr val="1D1C1D"/>
              </a:solidFill>
            </a:endParaRPr>
          </a:p>
          <a:p>
            <a:pPr indent="0" lvl="0" marL="0" rtl="0" algn="l">
              <a:lnSpc>
                <a:spcPct val="130000"/>
              </a:lnSpc>
              <a:spcBef>
                <a:spcPts val="0"/>
              </a:spcBef>
              <a:spcAft>
                <a:spcPts val="0"/>
              </a:spcAft>
              <a:buSzPts val="1600"/>
              <a:buNone/>
            </a:pPr>
            <a:r>
              <a:t/>
            </a:r>
            <a:endParaRPr sz="1100"/>
          </a:p>
          <a:p>
            <a:pPr indent="0" lvl="0" marL="0" rtl="0" algn="l">
              <a:lnSpc>
                <a:spcPct val="130000"/>
              </a:lnSpc>
              <a:spcBef>
                <a:spcPts val="0"/>
              </a:spcBef>
              <a:spcAft>
                <a:spcPts val="0"/>
              </a:spcAft>
              <a:buSzPts val="1600"/>
              <a:buNone/>
            </a:pPr>
            <a:r>
              <a:rPr lang="en-GB" sz="1100"/>
              <a:t>Slide 9- </a:t>
            </a:r>
            <a:r>
              <a:rPr lang="en-GB" sz="1100">
                <a:solidFill>
                  <a:srgbClr val="1D1C1D"/>
                </a:solidFill>
              </a:rPr>
              <a:t>Alone casual, Pxfuel</a:t>
            </a:r>
            <a:endParaRPr sz="1100"/>
          </a:p>
          <a:p>
            <a:pPr indent="0" lvl="0" marL="0" rtl="0" algn="l">
              <a:lnSpc>
                <a:spcPct val="130000"/>
              </a:lnSpc>
              <a:spcBef>
                <a:spcPts val="0"/>
              </a:spcBef>
              <a:spcAft>
                <a:spcPts val="0"/>
              </a:spcAft>
              <a:buSzPts val="1600"/>
              <a:buNone/>
            </a:pPr>
            <a:r>
              <a:t/>
            </a:r>
            <a:endParaRPr sz="1100"/>
          </a:p>
          <a:p>
            <a:pPr indent="0" lvl="0" marL="0" rtl="0" algn="l">
              <a:lnSpc>
                <a:spcPct val="130000"/>
              </a:lnSpc>
              <a:spcBef>
                <a:spcPts val="0"/>
              </a:spcBef>
              <a:spcAft>
                <a:spcPts val="0"/>
              </a:spcAft>
              <a:buSzPts val="1600"/>
              <a:buNone/>
            </a:pPr>
            <a:r>
              <a:rPr lang="en-GB" sz="1100"/>
              <a:t>Slide 10- </a:t>
            </a:r>
            <a:r>
              <a:rPr lang="en-GB" sz="1100">
                <a:solidFill>
                  <a:srgbClr val="1D1C1D"/>
                </a:solidFill>
              </a:rPr>
              <a:t>Man wearing brown suit jacket, Pexels</a:t>
            </a:r>
            <a:endParaRPr sz="1100"/>
          </a:p>
          <a:p>
            <a:pPr indent="0" lvl="0" marL="0" rtl="0" algn="l">
              <a:lnSpc>
                <a:spcPct val="130000"/>
              </a:lnSpc>
              <a:spcBef>
                <a:spcPts val="0"/>
              </a:spcBef>
              <a:spcAft>
                <a:spcPts val="0"/>
              </a:spcAft>
              <a:buSzPts val="1600"/>
              <a:buNone/>
            </a:pPr>
            <a:r>
              <a:t/>
            </a:r>
            <a:endParaRPr sz="1100"/>
          </a:p>
          <a:p>
            <a:pPr indent="0" lvl="0" marL="0" rtl="0" algn="l">
              <a:lnSpc>
                <a:spcPct val="130000"/>
              </a:lnSpc>
              <a:spcBef>
                <a:spcPts val="0"/>
              </a:spcBef>
              <a:spcAft>
                <a:spcPts val="0"/>
              </a:spcAft>
              <a:buSzPts val="1600"/>
              <a:buNone/>
            </a:pPr>
            <a:r>
              <a:rPr lang="en-GB" sz="1100"/>
              <a:t>Slide 12- </a:t>
            </a:r>
            <a:r>
              <a:rPr lang="en-GB" sz="1100">
                <a:solidFill>
                  <a:srgbClr val="1D1C1D"/>
                </a:solidFill>
              </a:rPr>
              <a:t>Spilt coffee, Piqsels</a:t>
            </a:r>
            <a:endParaRPr sz="1100"/>
          </a:p>
          <a:p>
            <a:pPr indent="0" lvl="0" marL="0" rtl="0" algn="l">
              <a:lnSpc>
                <a:spcPct val="130000"/>
              </a:lnSpc>
              <a:spcBef>
                <a:spcPts val="0"/>
              </a:spcBef>
              <a:spcAft>
                <a:spcPts val="0"/>
              </a:spcAft>
              <a:buSzPts val="1600"/>
              <a:buNone/>
            </a:pPr>
            <a:r>
              <a:t/>
            </a:r>
            <a:endParaRPr sz="1100"/>
          </a:p>
          <a:p>
            <a:pPr indent="0" lvl="0" marL="0" rtl="0" algn="l">
              <a:lnSpc>
                <a:spcPct val="130000"/>
              </a:lnSpc>
              <a:spcBef>
                <a:spcPts val="0"/>
              </a:spcBef>
              <a:spcAft>
                <a:spcPts val="0"/>
              </a:spcAft>
              <a:buSzPts val="1600"/>
              <a:buNone/>
            </a:pPr>
            <a:r>
              <a:rPr lang="en-GB" sz="1100"/>
              <a:t>Slide 13- </a:t>
            </a:r>
            <a:r>
              <a:rPr lang="en-GB" sz="1100">
                <a:solidFill>
                  <a:srgbClr val="1D1C1D"/>
                </a:solidFill>
              </a:rPr>
              <a:t>Man wearing headphones, Piqsels</a:t>
            </a:r>
            <a:endParaRPr sz="1100"/>
          </a:p>
          <a:p>
            <a:pPr indent="0" lvl="0" marL="0" rtl="0" algn="l">
              <a:lnSpc>
                <a:spcPct val="130000"/>
              </a:lnSpc>
              <a:spcBef>
                <a:spcPts val="0"/>
              </a:spcBef>
              <a:spcAft>
                <a:spcPts val="0"/>
              </a:spcAft>
              <a:buSzPts val="1600"/>
              <a:buNone/>
            </a:pPr>
            <a:r>
              <a:t/>
            </a:r>
            <a:endParaRPr sz="1100"/>
          </a:p>
          <a:p>
            <a:pPr indent="0" lvl="0" marL="0" rtl="0" algn="l">
              <a:lnSpc>
                <a:spcPct val="130000"/>
              </a:lnSpc>
              <a:spcBef>
                <a:spcPts val="0"/>
              </a:spcBef>
              <a:spcAft>
                <a:spcPts val="0"/>
              </a:spcAft>
              <a:buSzPts val="1600"/>
              <a:buNone/>
            </a:pPr>
            <a:r>
              <a:rPr lang="en-GB" sz="1100"/>
              <a:t>Slide 14- </a:t>
            </a:r>
            <a:r>
              <a:rPr lang="en-GB" sz="1100">
                <a:solidFill>
                  <a:srgbClr val="202122"/>
                </a:solidFill>
              </a:rPr>
              <a:t>MEDITERRANEAN SEA, U.S. Naval Forces, Wikimedia Commons</a:t>
            </a:r>
            <a:endParaRPr sz="1100">
              <a:solidFill>
                <a:srgbClr val="000000"/>
              </a:solidFill>
            </a:endParaRPr>
          </a:p>
          <a:p>
            <a:pPr indent="0" lvl="0" marL="0" rtl="0" algn="l">
              <a:lnSpc>
                <a:spcPct val="130000"/>
              </a:lnSpc>
              <a:spcBef>
                <a:spcPts val="0"/>
              </a:spcBef>
              <a:spcAft>
                <a:spcPts val="0"/>
              </a:spcAft>
              <a:buSzPts val="1600"/>
              <a:buNone/>
            </a:pPr>
            <a:r>
              <a:rPr lang="en-GB" sz="1100"/>
              <a:t> </a:t>
            </a:r>
            <a:endParaRPr sz="1100"/>
          </a:p>
          <a:p>
            <a:pPr indent="0" lvl="0" marL="0" rtl="0" algn="l">
              <a:lnSpc>
                <a:spcPct val="130000"/>
              </a:lnSpc>
              <a:spcBef>
                <a:spcPts val="0"/>
              </a:spcBef>
              <a:spcAft>
                <a:spcPts val="0"/>
              </a:spcAft>
              <a:buSzPts val="1600"/>
              <a:buNone/>
            </a:pPr>
            <a:r>
              <a:t/>
            </a:r>
            <a:endParaRPr sz="850">
              <a:solidFill>
                <a:srgbClr val="000000"/>
              </a:solidFill>
              <a:highlight>
                <a:schemeClr val="lt1"/>
              </a:highlight>
              <a:latin typeface="Roboto"/>
              <a:ea typeface="Roboto"/>
              <a:cs typeface="Roboto"/>
              <a:sym typeface="Roboto"/>
            </a:endParaRPr>
          </a:p>
          <a:p>
            <a:pPr indent="0" lvl="0" marL="0" rtl="0" algn="l">
              <a:lnSpc>
                <a:spcPct val="130000"/>
              </a:lnSpc>
              <a:spcBef>
                <a:spcPts val="0"/>
              </a:spcBef>
              <a:spcAft>
                <a:spcPts val="0"/>
              </a:spcAft>
              <a:buSzPts val="1600"/>
              <a:buNone/>
            </a:pPr>
            <a:r>
              <a:t/>
            </a:r>
            <a:endParaRPr sz="1100">
              <a:solidFill>
                <a:srgbClr val="000000"/>
              </a:solidFill>
              <a:highlight>
                <a:schemeClr val="lt1"/>
              </a:highlight>
            </a:endParaRPr>
          </a:p>
          <a:p>
            <a:pPr indent="0" lvl="0" marL="0" rtl="0" algn="l">
              <a:lnSpc>
                <a:spcPct val="130000"/>
              </a:lnSpc>
              <a:spcBef>
                <a:spcPts val="0"/>
              </a:spcBef>
              <a:spcAft>
                <a:spcPts val="0"/>
              </a:spcAft>
              <a:buSzPts val="1600"/>
              <a:buNone/>
            </a:pPr>
            <a:r>
              <a:t/>
            </a:r>
            <a:endParaRPr sz="1100">
              <a:solidFill>
                <a:srgbClr val="000000"/>
              </a:solidFill>
              <a:highlight>
                <a:schemeClr val="lt1"/>
              </a:highlight>
            </a:endParaRPr>
          </a:p>
          <a:p>
            <a:pPr indent="0" lvl="0" marL="0" rtl="0" algn="l">
              <a:lnSpc>
                <a:spcPct val="130000"/>
              </a:lnSpc>
              <a:spcBef>
                <a:spcPts val="0"/>
              </a:spcBef>
              <a:spcAft>
                <a:spcPts val="0"/>
              </a:spcAft>
              <a:buSzPts val="1600"/>
              <a:buNone/>
            </a:pPr>
            <a:r>
              <a:t/>
            </a:r>
            <a:endParaRPr sz="1100">
              <a:solidFill>
                <a:srgbClr val="000000"/>
              </a:solidFill>
              <a:highlight>
                <a:schemeClr val="lt1"/>
              </a:highlight>
            </a:endParaRPr>
          </a:p>
          <a:p>
            <a:pPr indent="0" lvl="0" marL="0" rtl="0" algn="l">
              <a:lnSpc>
                <a:spcPct val="130000"/>
              </a:lnSpc>
              <a:spcBef>
                <a:spcPts val="0"/>
              </a:spcBef>
              <a:spcAft>
                <a:spcPts val="0"/>
              </a:spcAft>
              <a:buSzPts val="1600"/>
              <a:buNone/>
            </a:pPr>
            <a:r>
              <a:t/>
            </a:r>
            <a:endParaRPr sz="850">
              <a:solidFill>
                <a:srgbClr val="000000"/>
              </a:solidFill>
              <a:latin typeface="Georgia"/>
              <a:ea typeface="Georgia"/>
              <a:cs typeface="Georgia"/>
              <a:sym typeface="Georgia"/>
            </a:endParaRPr>
          </a:p>
          <a:p>
            <a:pPr indent="0" lvl="0" marL="0" rtl="0" algn="l">
              <a:lnSpc>
                <a:spcPct val="130000"/>
              </a:lnSpc>
              <a:spcBef>
                <a:spcPts val="0"/>
              </a:spcBef>
              <a:spcAft>
                <a:spcPts val="0"/>
              </a:spcAft>
              <a:buSzPts val="1600"/>
              <a:buNone/>
            </a:pPr>
            <a:r>
              <a:t/>
            </a:r>
            <a:endParaRPr b="1" sz="700">
              <a:solidFill>
                <a:srgbClr val="000000"/>
              </a:solidFill>
              <a:highlight>
                <a:schemeClr val="lt1"/>
              </a:highlight>
              <a:latin typeface="Georgia"/>
              <a:ea typeface="Georgia"/>
              <a:cs typeface="Georgia"/>
              <a:sym typeface="Georgia"/>
            </a:endParaRPr>
          </a:p>
          <a:p>
            <a:pPr indent="0" lvl="0" marL="0" rtl="0" algn="l">
              <a:lnSpc>
                <a:spcPct val="130000"/>
              </a:lnSpc>
              <a:spcBef>
                <a:spcPts val="0"/>
              </a:spcBef>
              <a:spcAft>
                <a:spcPts val="0"/>
              </a:spcAft>
              <a:buSzPts val="1600"/>
              <a:buNone/>
            </a:pPr>
            <a:r>
              <a:t/>
            </a:r>
            <a:endParaRPr sz="1100">
              <a:solidFill>
                <a:srgbClr val="000000"/>
              </a:solidFill>
            </a:endParaRPr>
          </a:p>
          <a:p>
            <a:pPr indent="0" lvl="0" marL="0" rtl="0" algn="l">
              <a:lnSpc>
                <a:spcPct val="130000"/>
              </a:lnSpc>
              <a:spcBef>
                <a:spcPts val="0"/>
              </a:spcBef>
              <a:spcAft>
                <a:spcPts val="0"/>
              </a:spcAft>
              <a:buSzPts val="1600"/>
              <a:buNone/>
            </a:pPr>
            <a:r>
              <a:t/>
            </a:r>
            <a:endParaRPr sz="850">
              <a:solidFill>
                <a:srgbClr val="000000"/>
              </a:solidFill>
              <a:latin typeface="Arial"/>
              <a:ea typeface="Arial"/>
              <a:cs typeface="Arial"/>
              <a:sym typeface="Arial"/>
            </a:endParaRPr>
          </a:p>
          <a:p>
            <a:pPr indent="0" lvl="0" marL="0" rtl="0" algn="l">
              <a:lnSpc>
                <a:spcPct val="130000"/>
              </a:lnSpc>
              <a:spcBef>
                <a:spcPts val="0"/>
              </a:spcBef>
              <a:spcAft>
                <a:spcPts val="0"/>
              </a:spcAft>
              <a:buSzPts val="1600"/>
              <a:buNone/>
            </a:pPr>
            <a:r>
              <a:t/>
            </a:r>
            <a:endParaRPr sz="750">
              <a:solidFill>
                <a:srgbClr val="000000"/>
              </a:solidFill>
              <a:latin typeface="Arial"/>
              <a:ea typeface="Arial"/>
              <a:cs typeface="Arial"/>
              <a:sym typeface="Arial"/>
            </a:endParaRPr>
          </a:p>
          <a:p>
            <a:pPr indent="0" lvl="0" marL="0" rtl="0" algn="l">
              <a:lnSpc>
                <a:spcPct val="130000"/>
              </a:lnSpc>
              <a:spcBef>
                <a:spcPts val="0"/>
              </a:spcBef>
              <a:spcAft>
                <a:spcPts val="0"/>
              </a:spcAft>
              <a:buSzPts val="1600"/>
              <a:buNone/>
            </a:pPr>
            <a:r>
              <a:t/>
            </a:r>
            <a:endParaRPr sz="850">
              <a:solidFill>
                <a:srgbClr val="000000"/>
              </a:solidFill>
              <a:latin typeface="Arial"/>
              <a:ea typeface="Arial"/>
              <a:cs typeface="Arial"/>
              <a:sym typeface="Arial"/>
            </a:endParaRPr>
          </a:p>
          <a:p>
            <a:pPr indent="0" lvl="0" marL="0" rtl="0" algn="l">
              <a:lnSpc>
                <a:spcPct val="130000"/>
              </a:lnSpc>
              <a:spcBef>
                <a:spcPts val="0"/>
              </a:spcBef>
              <a:spcAft>
                <a:spcPts val="0"/>
              </a:spcAft>
              <a:buSzPts val="1600"/>
              <a:buNone/>
            </a:pPr>
            <a:r>
              <a:t/>
            </a:r>
            <a:endParaRPr sz="1100">
              <a:solidFill>
                <a:srgbClr val="000000"/>
              </a:solidFill>
            </a:endParaRPr>
          </a:p>
          <a:p>
            <a:pPr indent="0" lvl="0" marL="0" rtl="0" algn="l">
              <a:lnSpc>
                <a:spcPct val="130000"/>
              </a:lnSpc>
              <a:spcBef>
                <a:spcPts val="0"/>
              </a:spcBef>
              <a:spcAft>
                <a:spcPts val="0"/>
              </a:spcAft>
              <a:buSzPts val="1600"/>
              <a:buNone/>
            </a:pPr>
            <a:r>
              <a:t/>
            </a:r>
            <a:endParaRPr sz="900">
              <a:solidFill>
                <a:srgbClr val="000000"/>
              </a:solidFill>
            </a:endParaRPr>
          </a:p>
          <a:p>
            <a:pPr indent="0" lvl="0" marL="0" rtl="0" algn="l">
              <a:lnSpc>
                <a:spcPct val="130000"/>
              </a:lnSpc>
              <a:spcBef>
                <a:spcPts val="0"/>
              </a:spcBef>
              <a:spcAft>
                <a:spcPts val="0"/>
              </a:spcAft>
              <a:buSzPts val="1600"/>
              <a:buNone/>
            </a:pPr>
            <a:r>
              <a:t/>
            </a:r>
            <a:endParaRPr sz="900">
              <a:solidFill>
                <a:srgbClr val="000000"/>
              </a:solidFill>
            </a:endParaRPr>
          </a:p>
          <a:p>
            <a:pPr indent="0" lvl="0" marL="0" rtl="0" algn="l">
              <a:lnSpc>
                <a:spcPct val="130000"/>
              </a:lnSpc>
              <a:spcBef>
                <a:spcPts val="0"/>
              </a:spcBef>
              <a:spcAft>
                <a:spcPts val="0"/>
              </a:spcAft>
              <a:buSzPts val="1600"/>
              <a:buNone/>
            </a:pPr>
            <a:r>
              <a:t/>
            </a:r>
            <a:endParaRPr sz="800">
              <a:solidFill>
                <a:srgbClr val="000000"/>
              </a:solidFill>
            </a:endParaRPr>
          </a:p>
          <a:p>
            <a:pPr indent="0" lvl="0" marL="0" rtl="0" algn="l">
              <a:lnSpc>
                <a:spcPct val="130000"/>
              </a:lnSpc>
              <a:spcBef>
                <a:spcPts val="0"/>
              </a:spcBef>
              <a:spcAft>
                <a:spcPts val="0"/>
              </a:spcAft>
              <a:buSzPts val="1600"/>
              <a:buNone/>
            </a:pPr>
            <a:r>
              <a:t/>
            </a:r>
            <a:endParaRPr sz="800">
              <a:solidFill>
                <a:srgbClr val="000000"/>
              </a:solidFill>
            </a:endParaRPr>
          </a:p>
          <a:p>
            <a:pPr indent="0" lvl="0" marL="0" rtl="0" algn="l">
              <a:lnSpc>
                <a:spcPct val="130000"/>
              </a:lnSpc>
              <a:spcBef>
                <a:spcPts val="0"/>
              </a:spcBef>
              <a:spcAft>
                <a:spcPts val="0"/>
              </a:spcAft>
              <a:buSzPts val="1600"/>
              <a:buNone/>
            </a:pPr>
            <a:r>
              <a:t/>
            </a:r>
            <a:endParaRPr sz="1100">
              <a:solidFill>
                <a:srgbClr val="000000"/>
              </a:solidFill>
            </a:endParaRPr>
          </a:p>
          <a:p>
            <a:pPr indent="0" lvl="0" marL="0" rtl="0" algn="l">
              <a:lnSpc>
                <a:spcPct val="130000"/>
              </a:lnSpc>
              <a:spcBef>
                <a:spcPts val="0"/>
              </a:spcBef>
              <a:spcAft>
                <a:spcPts val="0"/>
              </a:spcAft>
              <a:buSzPts val="1600"/>
              <a:buNone/>
            </a:pPr>
            <a:r>
              <a:t/>
            </a:r>
            <a:endParaRPr sz="1100">
              <a:solidFill>
                <a:srgbClr val="000000"/>
              </a:solidFill>
            </a:endParaRPr>
          </a:p>
          <a:p>
            <a:pPr indent="0" lvl="0" marL="0" rtl="0" algn="l">
              <a:lnSpc>
                <a:spcPct val="130000"/>
              </a:lnSpc>
              <a:spcBef>
                <a:spcPts val="0"/>
              </a:spcBef>
              <a:spcAft>
                <a:spcPts val="0"/>
              </a:spcAft>
              <a:buSzPts val="1600"/>
              <a:buNone/>
            </a:pPr>
            <a:r>
              <a:t/>
            </a:r>
            <a:endParaRPr sz="1000">
              <a:solidFill>
                <a:srgbClr val="000000"/>
              </a:solidFill>
            </a:endParaRPr>
          </a:p>
          <a:p>
            <a:pPr indent="0" lvl="0" marL="0" rtl="0" algn="l">
              <a:lnSpc>
                <a:spcPct val="130000"/>
              </a:lnSpc>
              <a:spcBef>
                <a:spcPts val="0"/>
              </a:spcBef>
              <a:spcAft>
                <a:spcPts val="0"/>
              </a:spcAft>
              <a:buSzPts val="1600"/>
              <a:buNone/>
            </a:pPr>
            <a:r>
              <a:rPr lang="en-GB"/>
              <a:t> </a:t>
            </a:r>
            <a:endParaRPr/>
          </a:p>
          <a:p>
            <a:pPr indent="0" lvl="0" marL="0" rtl="0" algn="l">
              <a:lnSpc>
                <a:spcPct val="130000"/>
              </a:lnSpc>
              <a:spcBef>
                <a:spcPts val="0"/>
              </a:spcBef>
              <a:spcAft>
                <a:spcPts val="0"/>
              </a:spcAft>
              <a:buSzPts val="1600"/>
              <a:buNone/>
            </a:pPr>
            <a:r>
              <a:t/>
            </a:r>
            <a:endParaRPr/>
          </a:p>
        </p:txBody>
      </p:sp>
      <p:sp>
        <p:nvSpPr>
          <p:cNvPr id="415" name="Google Shape;415;p5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416" name="Google Shape;416;p56"/>
          <p:cNvSpPr txBox="1"/>
          <p:nvPr/>
        </p:nvSpPr>
        <p:spPr>
          <a:xfrm>
            <a:off x="827450" y="4891200"/>
            <a:ext cx="2250900" cy="2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417" name="Google Shape;417;p56"/>
          <p:cNvSpPr txBox="1"/>
          <p:nvPr/>
        </p:nvSpPr>
        <p:spPr>
          <a:xfrm>
            <a:off x="2647050" y="4777200"/>
            <a:ext cx="3197700" cy="3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418" name="Google Shape;418;p56"/>
          <p:cNvSpPr txBox="1"/>
          <p:nvPr/>
        </p:nvSpPr>
        <p:spPr>
          <a:xfrm>
            <a:off x="5266250" y="4503750"/>
            <a:ext cx="3639600" cy="3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419" name="Google Shape;419;p56"/>
          <p:cNvSpPr txBox="1"/>
          <p:nvPr/>
        </p:nvSpPr>
        <p:spPr>
          <a:xfrm>
            <a:off x="6890400" y="4852500"/>
            <a:ext cx="2607300" cy="2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Montserrat"/>
              <a:ea typeface="Montserrat"/>
              <a:cs typeface="Montserrat"/>
              <a:sym typeface="Montserrat"/>
            </a:endParaRPr>
          </a:p>
        </p:txBody>
      </p:sp>
      <p:sp>
        <p:nvSpPr>
          <p:cNvPr id="420" name="Google Shape;420;p56"/>
          <p:cNvSpPr txBox="1"/>
          <p:nvPr/>
        </p:nvSpPr>
        <p:spPr>
          <a:xfrm>
            <a:off x="5383225" y="4842900"/>
            <a:ext cx="20907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Montserrat"/>
              <a:ea typeface="Montserrat"/>
              <a:cs typeface="Montserrat"/>
              <a:sym typeface="Montserrat"/>
            </a:endParaRPr>
          </a:p>
        </p:txBody>
      </p:sp>
      <p:sp>
        <p:nvSpPr>
          <p:cNvPr id="421" name="Google Shape;421;p56"/>
          <p:cNvSpPr txBox="1"/>
          <p:nvPr/>
        </p:nvSpPr>
        <p:spPr>
          <a:xfrm>
            <a:off x="1967525" y="4801650"/>
            <a:ext cx="35130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422" name="Google Shape;422;p56"/>
          <p:cNvSpPr txBox="1"/>
          <p:nvPr/>
        </p:nvSpPr>
        <p:spPr>
          <a:xfrm>
            <a:off x="175300" y="4796400"/>
            <a:ext cx="21459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Montserrat"/>
              <a:ea typeface="Montserrat"/>
              <a:cs typeface="Montserrat"/>
              <a:sym typeface="Montserrat"/>
            </a:endParaRPr>
          </a:p>
        </p:txBody>
      </p:sp>
      <p:sp>
        <p:nvSpPr>
          <p:cNvPr id="423" name="Google Shape;423;p56"/>
          <p:cNvSpPr txBox="1"/>
          <p:nvPr/>
        </p:nvSpPr>
        <p:spPr>
          <a:xfrm>
            <a:off x="0" y="4872925"/>
            <a:ext cx="2377200" cy="2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Montserrat"/>
              <a:ea typeface="Montserrat"/>
              <a:cs typeface="Montserrat"/>
              <a:sym typeface="Montserrat"/>
            </a:endParaRPr>
          </a:p>
        </p:txBody>
      </p:sp>
      <p:sp>
        <p:nvSpPr>
          <p:cNvPr id="424" name="Google Shape;424;p56"/>
          <p:cNvSpPr txBox="1"/>
          <p:nvPr/>
        </p:nvSpPr>
        <p:spPr>
          <a:xfrm>
            <a:off x="1464975" y="4872925"/>
            <a:ext cx="2945100" cy="2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Montserrat"/>
              <a:ea typeface="Montserrat"/>
              <a:cs typeface="Montserrat"/>
              <a:sym typeface="Montserrat"/>
            </a:endParaRPr>
          </a:p>
        </p:txBody>
      </p:sp>
      <p:sp>
        <p:nvSpPr>
          <p:cNvPr id="425" name="Google Shape;425;p56"/>
          <p:cNvSpPr txBox="1"/>
          <p:nvPr/>
        </p:nvSpPr>
        <p:spPr>
          <a:xfrm>
            <a:off x="2776850" y="4872925"/>
            <a:ext cx="2313900" cy="39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Montserrat"/>
              <a:ea typeface="Montserrat"/>
              <a:cs typeface="Montserrat"/>
              <a:sym typeface="Montserrat"/>
            </a:endParaRPr>
          </a:p>
        </p:txBody>
      </p:sp>
      <p:sp>
        <p:nvSpPr>
          <p:cNvPr id="426" name="Google Shape;426;p56"/>
          <p:cNvSpPr txBox="1"/>
          <p:nvPr/>
        </p:nvSpPr>
        <p:spPr>
          <a:xfrm>
            <a:off x="4691200" y="4859500"/>
            <a:ext cx="2103600" cy="2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latin typeface="Montserrat"/>
              <a:ea typeface="Montserrat"/>
              <a:cs typeface="Montserrat"/>
              <a:sym typeface="Montserrat"/>
            </a:endParaRPr>
          </a:p>
        </p:txBody>
      </p:sp>
      <p:sp>
        <p:nvSpPr>
          <p:cNvPr id="427" name="Google Shape;427;p56"/>
          <p:cNvSpPr txBox="1"/>
          <p:nvPr/>
        </p:nvSpPr>
        <p:spPr>
          <a:xfrm>
            <a:off x="6226900" y="4859500"/>
            <a:ext cx="23772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latin typeface="Montserrat"/>
              <a:ea typeface="Montserrat"/>
              <a:cs typeface="Montserrat"/>
              <a:sym typeface="Montserrat"/>
            </a:endParaRPr>
          </a:p>
        </p:txBody>
      </p:sp>
      <p:sp>
        <p:nvSpPr>
          <p:cNvPr id="428" name="Google Shape;428;p56"/>
          <p:cNvSpPr txBox="1"/>
          <p:nvPr/>
        </p:nvSpPr>
        <p:spPr>
          <a:xfrm>
            <a:off x="7383925" y="4838475"/>
            <a:ext cx="1893300" cy="3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latin typeface="Montserrat"/>
              <a:ea typeface="Montserrat"/>
              <a:cs typeface="Montserrat"/>
              <a:sym typeface="Montserrat"/>
            </a:endParaRPr>
          </a:p>
        </p:txBody>
      </p:sp>
      <p:sp>
        <p:nvSpPr>
          <p:cNvPr id="429" name="Google Shape;429;p56"/>
          <p:cNvSpPr txBox="1"/>
          <p:nvPr/>
        </p:nvSpPr>
        <p:spPr>
          <a:xfrm>
            <a:off x="52675" y="4881425"/>
            <a:ext cx="2843100" cy="2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430" name="Google Shape;430;p56"/>
          <p:cNvSpPr txBox="1"/>
          <p:nvPr/>
        </p:nvSpPr>
        <p:spPr>
          <a:xfrm>
            <a:off x="2314475" y="4881425"/>
            <a:ext cx="2843100" cy="2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431" name="Google Shape;431;p56"/>
          <p:cNvSpPr txBox="1"/>
          <p:nvPr/>
        </p:nvSpPr>
        <p:spPr>
          <a:xfrm>
            <a:off x="4529925" y="4901575"/>
            <a:ext cx="2629500" cy="3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latin typeface="Montserrat"/>
              <a:ea typeface="Montserrat"/>
              <a:cs typeface="Montserrat"/>
              <a:sym typeface="Montserrat"/>
            </a:endParaRPr>
          </a:p>
        </p:txBody>
      </p:sp>
      <p:sp>
        <p:nvSpPr>
          <p:cNvPr id="432" name="Google Shape;432;p56"/>
          <p:cNvSpPr txBox="1"/>
          <p:nvPr/>
        </p:nvSpPr>
        <p:spPr>
          <a:xfrm>
            <a:off x="6801900" y="4901575"/>
            <a:ext cx="2187900" cy="2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latin typeface="Montserrat"/>
              <a:ea typeface="Montserrat"/>
              <a:cs typeface="Montserrat"/>
              <a:sym typeface="Montserrat"/>
            </a:endParaRPr>
          </a:p>
        </p:txBody>
      </p:sp>
      <p:sp>
        <p:nvSpPr>
          <p:cNvPr id="433" name="Google Shape;433;p56"/>
          <p:cNvSpPr txBox="1"/>
          <p:nvPr/>
        </p:nvSpPr>
        <p:spPr>
          <a:xfrm>
            <a:off x="28050" y="4810425"/>
            <a:ext cx="29451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434" name="Google Shape;434;p56"/>
          <p:cNvSpPr txBox="1"/>
          <p:nvPr/>
        </p:nvSpPr>
        <p:spPr>
          <a:xfrm>
            <a:off x="3204625" y="4901550"/>
            <a:ext cx="3807600" cy="3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435" name="Google Shape;435;p56"/>
          <p:cNvSpPr txBox="1"/>
          <p:nvPr/>
        </p:nvSpPr>
        <p:spPr>
          <a:xfrm>
            <a:off x="5981475" y="4873525"/>
            <a:ext cx="2882100" cy="2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436" name="Google Shape;436;p56"/>
          <p:cNvSpPr txBox="1"/>
          <p:nvPr/>
        </p:nvSpPr>
        <p:spPr>
          <a:xfrm>
            <a:off x="301500" y="4874475"/>
            <a:ext cx="1556700" cy="2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ontserrat"/>
              <a:ea typeface="Montserrat"/>
              <a:cs typeface="Montserrat"/>
              <a:sym typeface="Montserrat"/>
            </a:endParaRPr>
          </a:p>
        </p:txBody>
      </p:sp>
      <p:sp>
        <p:nvSpPr>
          <p:cNvPr id="437" name="Google Shape;437;p56"/>
          <p:cNvSpPr txBox="1"/>
          <p:nvPr/>
        </p:nvSpPr>
        <p:spPr>
          <a:xfrm>
            <a:off x="2089675" y="4868125"/>
            <a:ext cx="3471000" cy="2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438" name="Google Shape;438;p56"/>
          <p:cNvSpPr txBox="1"/>
          <p:nvPr/>
        </p:nvSpPr>
        <p:spPr>
          <a:xfrm>
            <a:off x="5182075" y="4864975"/>
            <a:ext cx="3387000" cy="2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439" name="Google Shape;439;p56"/>
          <p:cNvSpPr txBox="1"/>
          <p:nvPr/>
        </p:nvSpPr>
        <p:spPr>
          <a:xfrm>
            <a:off x="2089675" y="4868125"/>
            <a:ext cx="3471000" cy="2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440" name="Google Shape;440;p56"/>
          <p:cNvSpPr txBox="1"/>
          <p:nvPr/>
        </p:nvSpPr>
        <p:spPr>
          <a:xfrm>
            <a:off x="1263850" y="4877100"/>
            <a:ext cx="3000000" cy="2664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t/>
            </a:r>
            <a:endParaRPr sz="800">
              <a:latin typeface="Montserrat"/>
              <a:ea typeface="Montserrat"/>
              <a:cs typeface="Montserrat"/>
              <a:sym typeface="Montserrat"/>
            </a:endParaRPr>
          </a:p>
        </p:txBody>
      </p:sp>
      <p:sp>
        <p:nvSpPr>
          <p:cNvPr id="441" name="Google Shape;441;p56"/>
          <p:cNvSpPr txBox="1"/>
          <p:nvPr/>
        </p:nvSpPr>
        <p:spPr>
          <a:xfrm>
            <a:off x="4474525" y="4877100"/>
            <a:ext cx="3000000" cy="2664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t/>
            </a:r>
            <a:endParaRPr sz="8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6" name="Shape 206"/>
        <p:cNvGrpSpPr/>
        <p:nvPr/>
      </p:nvGrpSpPr>
      <p:grpSpPr>
        <a:xfrm>
          <a:off x="0" y="0"/>
          <a:ext cx="0" cy="0"/>
          <a:chOff x="0" y="0"/>
          <a:chExt cx="0" cy="0"/>
        </a:xfrm>
      </p:grpSpPr>
      <p:sp>
        <p:nvSpPr>
          <p:cNvPr id="207" name="Google Shape;207;p34"/>
          <p:cNvSpPr txBox="1"/>
          <p:nvPr/>
        </p:nvSpPr>
        <p:spPr>
          <a:xfrm>
            <a:off x="457200" y="1431700"/>
            <a:ext cx="7272000" cy="1914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000"/>
              <a:buFont typeface="Arial"/>
              <a:buNone/>
            </a:pPr>
            <a:r>
              <a:rPr b="0" i="0" lang="en-GB" sz="3000" u="none" cap="none" strike="noStrike">
                <a:solidFill>
                  <a:schemeClr val="dk2"/>
                </a:solidFill>
                <a:latin typeface="Montserrat SemiBold"/>
                <a:ea typeface="Montserrat SemiBold"/>
                <a:cs typeface="Montserrat SemiBold"/>
                <a:sym typeface="Montserrat SemiBold"/>
              </a:rPr>
              <a:t>Lesson </a:t>
            </a:r>
            <a:r>
              <a:rPr lang="en-GB" sz="3000">
                <a:solidFill>
                  <a:schemeClr val="dk2"/>
                </a:solidFill>
                <a:latin typeface="Montserrat SemiBold"/>
                <a:ea typeface="Montserrat SemiBold"/>
                <a:cs typeface="Montserrat SemiBold"/>
                <a:sym typeface="Montserrat SemiBold"/>
              </a:rPr>
              <a:t>6 - Workplace behaviour</a:t>
            </a:r>
            <a:endParaRPr b="0" i="0" sz="30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SemiBold"/>
              <a:ea typeface="Montserrat SemiBold"/>
              <a:cs typeface="Montserrat SemiBold"/>
              <a:sym typeface="Montserrat SemiBold"/>
            </a:endParaRPr>
          </a:p>
        </p:txBody>
      </p:sp>
      <p:sp>
        <p:nvSpPr>
          <p:cNvPr id="208" name="Google Shape;208;p3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14" name="Google Shape;214;p3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Teacher notes- Lesson 6</a:t>
            </a:r>
            <a:endParaRPr>
              <a:solidFill>
                <a:schemeClr val="dk2"/>
              </a:solidFill>
            </a:endParaRPr>
          </a:p>
        </p:txBody>
      </p:sp>
      <p:sp>
        <p:nvSpPr>
          <p:cNvPr id="215" name="Google Shape;215;p35"/>
          <p:cNvSpPr txBox="1"/>
          <p:nvPr>
            <p:ph idx="1" type="body"/>
          </p:nvPr>
        </p:nvSpPr>
        <p:spPr>
          <a:xfrm>
            <a:off x="459000" y="913925"/>
            <a:ext cx="8226000" cy="35058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-Learning intention: </a:t>
            </a:r>
            <a:endParaRPr/>
          </a:p>
          <a:p>
            <a:pPr indent="-330200" lvl="0" marL="457200" rtl="0" algn="l">
              <a:lnSpc>
                <a:spcPct val="130000"/>
              </a:lnSpc>
              <a:spcBef>
                <a:spcPts val="0"/>
              </a:spcBef>
              <a:spcAft>
                <a:spcPts val="0"/>
              </a:spcAft>
              <a:buSzPts val="1600"/>
              <a:buChar char="●"/>
            </a:pPr>
            <a:r>
              <a:rPr lang="en-GB"/>
              <a:t>To know some of the behaviour expectations in a workplace setting</a:t>
            </a:r>
            <a:endParaRPr/>
          </a:p>
          <a:p>
            <a:pPr indent="-330200" lvl="0" marL="457200" rtl="0" algn="l">
              <a:lnSpc>
                <a:spcPct val="130000"/>
              </a:lnSpc>
              <a:spcBef>
                <a:spcPts val="0"/>
              </a:spcBef>
              <a:spcAft>
                <a:spcPts val="0"/>
              </a:spcAft>
              <a:buSzPts val="1600"/>
              <a:buChar char="●"/>
            </a:pPr>
            <a:r>
              <a:rPr lang="en-GB"/>
              <a:t>Understand what to do when they have trouble meeting the required expectations</a:t>
            </a:r>
            <a:endParaRPr/>
          </a:p>
          <a:p>
            <a:pPr indent="0" lvl="0" marL="457200" rtl="0" algn="l">
              <a:lnSpc>
                <a:spcPct val="130000"/>
              </a:lnSpc>
              <a:spcBef>
                <a:spcPts val="0"/>
              </a:spcBef>
              <a:spcAft>
                <a:spcPts val="0"/>
              </a:spcAft>
              <a:buNone/>
            </a:pPr>
            <a:r>
              <a:t/>
            </a:r>
            <a:endParaRPr/>
          </a:p>
          <a:p>
            <a:pPr indent="-330200" lvl="0" marL="457200" rtl="0" algn="l">
              <a:lnSpc>
                <a:spcPct val="130000"/>
              </a:lnSpc>
              <a:spcBef>
                <a:spcPts val="0"/>
              </a:spcBef>
              <a:spcAft>
                <a:spcPts val="0"/>
              </a:spcAft>
              <a:buSzPts val="1600"/>
              <a:buAutoNum type="arabicPeriod"/>
            </a:pPr>
            <a:r>
              <a:rPr lang="en-GB"/>
              <a:t>Types of behaviour (Social, Unsocial, Anti-Social)</a:t>
            </a:r>
            <a:endParaRPr/>
          </a:p>
          <a:p>
            <a:pPr indent="-330200" lvl="0" marL="457200" rtl="0" algn="l">
              <a:lnSpc>
                <a:spcPct val="130000"/>
              </a:lnSpc>
              <a:spcBef>
                <a:spcPts val="0"/>
              </a:spcBef>
              <a:spcAft>
                <a:spcPts val="0"/>
              </a:spcAft>
              <a:buSzPts val="1600"/>
              <a:buAutoNum type="arabicPeriod"/>
            </a:pPr>
            <a:r>
              <a:rPr lang="en-GB"/>
              <a:t>Workplace expectations - the rules and conduct</a:t>
            </a:r>
            <a:endParaRPr/>
          </a:p>
          <a:p>
            <a:pPr indent="-330200" lvl="0" marL="457200" rtl="0" algn="l">
              <a:lnSpc>
                <a:spcPct val="130000"/>
              </a:lnSpc>
              <a:spcBef>
                <a:spcPts val="0"/>
              </a:spcBef>
              <a:spcAft>
                <a:spcPts val="0"/>
              </a:spcAft>
              <a:buSzPts val="1600"/>
              <a:buAutoNum type="arabicPeriod"/>
            </a:pPr>
            <a:r>
              <a:rPr lang="en-GB"/>
              <a:t>Planning for challenges</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Resources:</a:t>
            </a:r>
            <a:endParaRPr/>
          </a:p>
          <a:p>
            <a:pPr indent="0" lvl="0" marL="0" rtl="0" algn="l">
              <a:lnSpc>
                <a:spcPct val="130000"/>
              </a:lnSpc>
              <a:spcBef>
                <a:spcPts val="0"/>
              </a:spcBef>
              <a:spcAft>
                <a:spcPts val="0"/>
              </a:spcAft>
              <a:buSzPts val="1600"/>
              <a:buNone/>
            </a:pPr>
            <a:r>
              <a:rPr lang="en-GB"/>
              <a:t>Pen and paper</a:t>
            </a:r>
            <a:endParaRPr/>
          </a:p>
        </p:txBody>
      </p:sp>
      <p:sp>
        <p:nvSpPr>
          <p:cNvPr id="216" name="Google Shape;216;p3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6"/>
          <p:cNvSpPr txBox="1"/>
          <p:nvPr>
            <p:ph type="title"/>
          </p:nvPr>
        </p:nvSpPr>
        <p:spPr>
          <a:xfrm>
            <a:off x="429275" y="444500"/>
            <a:ext cx="3951000" cy="81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Lesson Activity Stages</a:t>
            </a:r>
            <a:endParaRPr>
              <a:solidFill>
                <a:schemeClr val="dk2"/>
              </a:solidFill>
            </a:endParaRPr>
          </a:p>
        </p:txBody>
      </p:sp>
      <p:sp>
        <p:nvSpPr>
          <p:cNvPr id="222" name="Google Shape;222;p36"/>
          <p:cNvSpPr txBox="1"/>
          <p:nvPr>
            <p:ph idx="1" type="body"/>
          </p:nvPr>
        </p:nvSpPr>
        <p:spPr>
          <a:xfrm>
            <a:off x="458975" y="1169100"/>
            <a:ext cx="5788800" cy="33132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This lesson will be taught in 3 parts:</a:t>
            </a:r>
            <a:endParaRPr/>
          </a:p>
          <a:p>
            <a:pPr indent="0" lvl="0" marL="0" rtl="0" algn="l">
              <a:lnSpc>
                <a:spcPct val="130000"/>
              </a:lnSpc>
              <a:spcBef>
                <a:spcPts val="0"/>
              </a:spcBef>
              <a:spcAft>
                <a:spcPts val="0"/>
              </a:spcAft>
              <a:buSzPts val="1600"/>
              <a:buNone/>
            </a:pPr>
            <a:r>
              <a:t/>
            </a:r>
            <a:endParaRPr/>
          </a:p>
          <a:p>
            <a:pPr indent="-330200" lvl="0" marL="457200" rtl="0" algn="l">
              <a:lnSpc>
                <a:spcPct val="130000"/>
              </a:lnSpc>
              <a:spcBef>
                <a:spcPts val="0"/>
              </a:spcBef>
              <a:spcAft>
                <a:spcPts val="0"/>
              </a:spcAft>
              <a:buSzPts val="1600"/>
              <a:buAutoNum type="arabicPeriod"/>
            </a:pPr>
            <a:r>
              <a:rPr lang="en-GB"/>
              <a:t>Types of behaviour             </a:t>
            </a:r>
            <a:endParaRPr>
              <a:solidFill>
                <a:srgbClr val="FF0000"/>
              </a:solidFill>
            </a:endParaRPr>
          </a:p>
          <a:p>
            <a:pPr indent="0" lvl="0" marL="914400" rtl="0" algn="l">
              <a:lnSpc>
                <a:spcPct val="130000"/>
              </a:lnSpc>
              <a:spcBef>
                <a:spcPts val="0"/>
              </a:spcBef>
              <a:spcAft>
                <a:spcPts val="0"/>
              </a:spcAft>
              <a:buNone/>
            </a:pPr>
            <a:r>
              <a:t/>
            </a:r>
            <a:endParaRPr/>
          </a:p>
          <a:p>
            <a:pPr indent="0" lvl="0" marL="914400" rtl="0" algn="l">
              <a:lnSpc>
                <a:spcPct val="130000"/>
              </a:lnSpc>
              <a:spcBef>
                <a:spcPts val="0"/>
              </a:spcBef>
              <a:spcAft>
                <a:spcPts val="0"/>
              </a:spcAft>
              <a:buNone/>
            </a:pPr>
            <a:r>
              <a:t/>
            </a:r>
            <a:endParaRPr/>
          </a:p>
          <a:p>
            <a:pPr indent="-330200" lvl="0" marL="457200" rtl="0" algn="l">
              <a:lnSpc>
                <a:spcPct val="130000"/>
              </a:lnSpc>
              <a:spcBef>
                <a:spcPts val="0"/>
              </a:spcBef>
              <a:spcAft>
                <a:spcPts val="0"/>
              </a:spcAft>
              <a:buSzPts val="1600"/>
              <a:buAutoNum type="arabicPeriod"/>
            </a:pPr>
            <a:r>
              <a:rPr lang="en-GB"/>
              <a:t>The rules of work                 </a:t>
            </a:r>
            <a:endParaRPr>
              <a:solidFill>
                <a:srgbClr val="FF0000"/>
              </a:solidFill>
            </a:endParaRPr>
          </a:p>
          <a:p>
            <a:pPr indent="0" lvl="0" marL="914400" rtl="0" algn="l">
              <a:lnSpc>
                <a:spcPct val="130000"/>
              </a:lnSpc>
              <a:spcBef>
                <a:spcPts val="0"/>
              </a:spcBef>
              <a:spcAft>
                <a:spcPts val="0"/>
              </a:spcAft>
              <a:buNone/>
            </a:pPr>
            <a:r>
              <a:t/>
            </a:r>
            <a:endParaRPr/>
          </a:p>
          <a:p>
            <a:pPr indent="0" lvl="0" marL="914400" rtl="0" algn="l">
              <a:lnSpc>
                <a:spcPct val="130000"/>
              </a:lnSpc>
              <a:spcBef>
                <a:spcPts val="0"/>
              </a:spcBef>
              <a:spcAft>
                <a:spcPts val="0"/>
              </a:spcAft>
              <a:buNone/>
            </a:pPr>
            <a:r>
              <a:t/>
            </a:r>
            <a:endParaRPr/>
          </a:p>
          <a:p>
            <a:pPr indent="-330200" lvl="0" marL="457200" rtl="0" algn="l">
              <a:lnSpc>
                <a:spcPct val="130000"/>
              </a:lnSpc>
              <a:spcBef>
                <a:spcPts val="0"/>
              </a:spcBef>
              <a:spcAft>
                <a:spcPts val="0"/>
              </a:spcAft>
              <a:buSzPts val="1600"/>
              <a:buAutoNum type="arabicPeriod"/>
            </a:pPr>
            <a:r>
              <a:rPr lang="en-GB"/>
              <a:t>Predicting and planning for challenges   </a:t>
            </a:r>
            <a:endParaRPr>
              <a:solidFill>
                <a:srgbClr val="FF0000"/>
              </a:solidFill>
            </a:endParaRPr>
          </a:p>
          <a:p>
            <a:pPr indent="0" lvl="0" marL="0" rtl="0" algn="l">
              <a:lnSpc>
                <a:spcPct val="130000"/>
              </a:lnSpc>
              <a:spcBef>
                <a:spcPts val="0"/>
              </a:spcBef>
              <a:spcAft>
                <a:spcPts val="0"/>
              </a:spcAft>
              <a:buSzPts val="1600"/>
              <a:buNone/>
            </a:pPr>
            <a:r>
              <a:t/>
            </a:r>
            <a:endParaRPr sz="1200"/>
          </a:p>
          <a:p>
            <a:pPr indent="0" lvl="0" marL="0" rtl="0" algn="l">
              <a:lnSpc>
                <a:spcPct val="13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rPr lang="en-GB" sz="1200">
                <a:solidFill>
                  <a:srgbClr val="000000"/>
                </a:solidFill>
              </a:rPr>
              <a:t>                     </a:t>
            </a:r>
            <a:endParaRPr sz="1200">
              <a:solidFill>
                <a:srgbClr val="000000"/>
              </a:solidFill>
            </a:endParaRPr>
          </a:p>
          <a:p>
            <a:pPr indent="0" lvl="0" marL="0" rtl="0" algn="l">
              <a:lnSpc>
                <a:spcPct val="100000"/>
              </a:lnSpc>
              <a:spcBef>
                <a:spcPts val="0"/>
              </a:spcBef>
              <a:spcAft>
                <a:spcPts val="0"/>
              </a:spcAft>
              <a:buSzPts val="1600"/>
              <a:buNone/>
            </a:pPr>
            <a:r>
              <a:t/>
            </a:r>
            <a:endParaRPr/>
          </a:p>
        </p:txBody>
      </p:sp>
      <p:sp>
        <p:nvSpPr>
          <p:cNvPr id="223" name="Google Shape;223;p3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224" name="Google Shape;224;p36"/>
          <p:cNvSpPr txBox="1"/>
          <p:nvPr/>
        </p:nvSpPr>
        <p:spPr>
          <a:xfrm>
            <a:off x="6247775" y="3104125"/>
            <a:ext cx="3000000" cy="29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30" name="Google Shape;230;p37"/>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Part 1: Types of behaviour</a:t>
            </a:r>
            <a:r>
              <a:rPr lang="en-GB">
                <a:solidFill>
                  <a:schemeClr val="dk2"/>
                </a:solidFill>
              </a:rPr>
              <a:t> </a:t>
            </a:r>
            <a:endParaRPr>
              <a:solidFill>
                <a:schemeClr val="dk2"/>
              </a:solidFill>
            </a:endParaRPr>
          </a:p>
        </p:txBody>
      </p:sp>
      <p:sp>
        <p:nvSpPr>
          <p:cNvPr id="231" name="Google Shape;231;p37"/>
          <p:cNvSpPr txBox="1"/>
          <p:nvPr>
            <p:ph idx="1" type="body"/>
          </p:nvPr>
        </p:nvSpPr>
        <p:spPr>
          <a:xfrm>
            <a:off x="458975" y="871550"/>
            <a:ext cx="8226000" cy="35334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It is </a:t>
            </a:r>
            <a:r>
              <a:rPr lang="en-GB"/>
              <a:t>important</a:t>
            </a:r>
            <a:r>
              <a:rPr lang="en-GB"/>
              <a:t> to think about our behaviour in a workplace. Many things will be the same as what people expect of you in a school, college or at home but some are different.</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Our ‘behaviour’ can be grouped into three types: </a:t>
            </a:r>
            <a:r>
              <a:rPr lang="en-GB">
                <a:solidFill>
                  <a:srgbClr val="FF0000"/>
                </a:solidFill>
              </a:rPr>
              <a:t> </a:t>
            </a:r>
            <a:endParaRPr>
              <a:solidFill>
                <a:srgbClr val="FF0000"/>
              </a:solidFill>
            </a:endParaRPr>
          </a:p>
          <a:p>
            <a:pPr indent="0" lvl="0" marL="0" rtl="0" algn="l">
              <a:lnSpc>
                <a:spcPct val="130000"/>
              </a:lnSpc>
              <a:spcBef>
                <a:spcPts val="0"/>
              </a:spcBef>
              <a:spcAft>
                <a:spcPts val="0"/>
              </a:spcAft>
              <a:buSzPts val="1600"/>
              <a:buNone/>
            </a:pPr>
            <a:r>
              <a:t/>
            </a:r>
            <a:endParaRPr>
              <a:solidFill>
                <a:srgbClr val="FF0000"/>
              </a:solidFill>
            </a:endParaRPr>
          </a:p>
          <a:p>
            <a:pPr indent="-330200" lvl="0" marL="457200" rtl="0" algn="l">
              <a:lnSpc>
                <a:spcPct val="150000"/>
              </a:lnSpc>
              <a:spcBef>
                <a:spcPts val="0"/>
              </a:spcBef>
              <a:spcAft>
                <a:spcPts val="0"/>
              </a:spcAft>
              <a:buSzPts val="1600"/>
              <a:buAutoNum type="arabicPeriod"/>
            </a:pPr>
            <a:r>
              <a:rPr lang="en-GB"/>
              <a:t>Social    </a:t>
            </a:r>
            <a:endParaRPr/>
          </a:p>
          <a:p>
            <a:pPr indent="0" lvl="0" marL="457200" rtl="0" algn="l">
              <a:lnSpc>
                <a:spcPct val="150000"/>
              </a:lnSpc>
              <a:spcBef>
                <a:spcPts val="0"/>
              </a:spcBef>
              <a:spcAft>
                <a:spcPts val="0"/>
              </a:spcAft>
              <a:buNone/>
            </a:pPr>
            <a:r>
              <a:rPr lang="en-GB"/>
              <a:t> </a:t>
            </a:r>
            <a:endParaRPr/>
          </a:p>
          <a:p>
            <a:pPr indent="-330200" lvl="0" marL="457200" rtl="0" algn="l">
              <a:lnSpc>
                <a:spcPct val="150000"/>
              </a:lnSpc>
              <a:spcBef>
                <a:spcPts val="0"/>
              </a:spcBef>
              <a:spcAft>
                <a:spcPts val="0"/>
              </a:spcAft>
              <a:buSzPts val="1600"/>
              <a:buAutoNum type="arabicPeriod"/>
            </a:pPr>
            <a:r>
              <a:rPr lang="en-GB"/>
              <a:t>Unsocial</a:t>
            </a:r>
            <a:endParaRPr/>
          </a:p>
          <a:p>
            <a:pPr indent="0" lvl="0" marL="457200" rtl="0" algn="l">
              <a:lnSpc>
                <a:spcPct val="150000"/>
              </a:lnSpc>
              <a:spcBef>
                <a:spcPts val="0"/>
              </a:spcBef>
              <a:spcAft>
                <a:spcPts val="0"/>
              </a:spcAft>
              <a:buNone/>
            </a:pPr>
            <a:r>
              <a:t/>
            </a:r>
            <a:endParaRPr/>
          </a:p>
          <a:p>
            <a:pPr indent="-330200" lvl="0" marL="457200" rtl="0" algn="l">
              <a:lnSpc>
                <a:spcPct val="150000"/>
              </a:lnSpc>
              <a:spcBef>
                <a:spcPts val="0"/>
              </a:spcBef>
              <a:spcAft>
                <a:spcPts val="0"/>
              </a:spcAft>
              <a:buSzPts val="1600"/>
              <a:buAutoNum type="arabicPeriod"/>
            </a:pPr>
            <a:r>
              <a:rPr lang="en-GB"/>
              <a:t>Anti-social</a:t>
            </a:r>
            <a:endParaRPr/>
          </a:p>
          <a:p>
            <a:pPr indent="0" lvl="0" marL="457200" rtl="0" algn="l">
              <a:lnSpc>
                <a:spcPct val="150000"/>
              </a:lnSpc>
              <a:spcBef>
                <a:spcPts val="0"/>
              </a:spcBef>
              <a:spcAft>
                <a:spcPts val="0"/>
              </a:spcAft>
              <a:buNone/>
            </a:pPr>
            <a:r>
              <a:rPr lang="en-GB"/>
              <a:t>                                                  </a:t>
            </a:r>
            <a:endParaRPr sz="800">
              <a:solidFill>
                <a:srgbClr val="000000"/>
              </a:solidFill>
            </a:endParaRPr>
          </a:p>
          <a:p>
            <a:pPr indent="0" lvl="0" marL="45720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p:txBody>
      </p:sp>
      <p:sp>
        <p:nvSpPr>
          <p:cNvPr id="232" name="Google Shape;232;p3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38" name="Google Shape;238;p3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Types of behaviour </a:t>
            </a:r>
            <a:endParaRPr>
              <a:solidFill>
                <a:schemeClr val="dk2"/>
              </a:solidFill>
            </a:endParaRPr>
          </a:p>
        </p:txBody>
      </p:sp>
      <p:sp>
        <p:nvSpPr>
          <p:cNvPr id="239" name="Google Shape;239;p38"/>
          <p:cNvSpPr txBox="1"/>
          <p:nvPr>
            <p:ph idx="1" type="body"/>
          </p:nvPr>
        </p:nvSpPr>
        <p:spPr>
          <a:xfrm>
            <a:off x="458975" y="719150"/>
            <a:ext cx="8226000" cy="3533400"/>
          </a:xfrm>
          <a:prstGeom prst="rect">
            <a:avLst/>
          </a:prstGeom>
          <a:noFill/>
          <a:ln>
            <a:noFill/>
          </a:ln>
        </p:spPr>
        <p:txBody>
          <a:bodyPr anchorCtr="0" anchor="t" bIns="0" lIns="0" spcFirstLastPara="1" rIns="0" wrap="square" tIns="0">
            <a:noAutofit/>
          </a:bodyPr>
          <a:lstStyle/>
          <a:p>
            <a:pPr indent="0" lvl="0" marL="457200" rtl="0" algn="l">
              <a:lnSpc>
                <a:spcPct val="150000"/>
              </a:lnSpc>
              <a:spcBef>
                <a:spcPts val="0"/>
              </a:spcBef>
              <a:spcAft>
                <a:spcPts val="0"/>
              </a:spcAft>
              <a:buNone/>
            </a:pPr>
            <a:r>
              <a:t/>
            </a:r>
            <a:endParaRPr/>
          </a:p>
          <a:p>
            <a:pPr indent="-330200" lvl="0" marL="457200" rtl="0" algn="l">
              <a:lnSpc>
                <a:spcPct val="150000"/>
              </a:lnSpc>
              <a:spcBef>
                <a:spcPts val="0"/>
              </a:spcBef>
              <a:spcAft>
                <a:spcPts val="0"/>
              </a:spcAft>
              <a:buSzPts val="1600"/>
              <a:buAutoNum type="arabicPeriod"/>
            </a:pPr>
            <a:r>
              <a:rPr lang="en-GB"/>
              <a:t>Social     </a:t>
            </a:r>
            <a:endParaRPr/>
          </a:p>
          <a:p>
            <a:pPr indent="0" lvl="0" marL="0" rtl="0" algn="l">
              <a:lnSpc>
                <a:spcPct val="150000"/>
              </a:lnSpc>
              <a:spcBef>
                <a:spcPts val="0"/>
              </a:spcBef>
              <a:spcAft>
                <a:spcPts val="0"/>
              </a:spcAft>
              <a:buNone/>
            </a:pPr>
            <a:r>
              <a:rPr lang="en-GB"/>
              <a:t>Calm, interactive (you communicate well) and are productive (you do the tasks you have been asked to do).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GB"/>
              <a:t>You are able to complete your job without any problems and people are happy to work alongside you.</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solidFill>
                <a:srgbClr val="FF0000"/>
              </a:solidFill>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p:txBody>
      </p:sp>
      <p:sp>
        <p:nvSpPr>
          <p:cNvPr id="240" name="Google Shape;240;p3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pic>
        <p:nvPicPr>
          <p:cNvPr id="241" name="Google Shape;241;p38"/>
          <p:cNvPicPr preferRelativeResize="0"/>
          <p:nvPr/>
        </p:nvPicPr>
        <p:blipFill>
          <a:blip r:embed="rId3">
            <a:alphaModFix/>
          </a:blip>
          <a:stretch>
            <a:fillRect/>
          </a:stretch>
        </p:blipFill>
        <p:spPr>
          <a:xfrm>
            <a:off x="1809900" y="3262067"/>
            <a:ext cx="1996949" cy="1330250"/>
          </a:xfrm>
          <a:prstGeom prst="rect">
            <a:avLst/>
          </a:prstGeom>
          <a:noFill/>
          <a:ln>
            <a:noFill/>
          </a:ln>
        </p:spPr>
      </p:pic>
      <p:pic>
        <p:nvPicPr>
          <p:cNvPr id="242" name="Google Shape;242;p38"/>
          <p:cNvPicPr preferRelativeResize="0"/>
          <p:nvPr/>
        </p:nvPicPr>
        <p:blipFill>
          <a:blip r:embed="rId4">
            <a:alphaModFix/>
          </a:blip>
          <a:stretch>
            <a:fillRect/>
          </a:stretch>
        </p:blipFill>
        <p:spPr>
          <a:xfrm>
            <a:off x="4733920" y="3138938"/>
            <a:ext cx="2365699" cy="1576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48" name="Google Shape;248;p3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Types of behaviour </a:t>
            </a:r>
            <a:endParaRPr>
              <a:solidFill>
                <a:schemeClr val="dk2"/>
              </a:solidFill>
            </a:endParaRPr>
          </a:p>
        </p:txBody>
      </p:sp>
      <p:sp>
        <p:nvSpPr>
          <p:cNvPr id="249" name="Google Shape;249;p39"/>
          <p:cNvSpPr txBox="1"/>
          <p:nvPr>
            <p:ph idx="1" type="body"/>
          </p:nvPr>
        </p:nvSpPr>
        <p:spPr>
          <a:xfrm>
            <a:off x="458975" y="719150"/>
            <a:ext cx="8226000" cy="3533400"/>
          </a:xfrm>
          <a:prstGeom prst="rect">
            <a:avLst/>
          </a:prstGeom>
          <a:noFill/>
          <a:ln>
            <a:noFill/>
          </a:ln>
        </p:spPr>
        <p:txBody>
          <a:bodyPr anchorCtr="0" anchor="t" bIns="0" lIns="0" spcFirstLastPara="1" rIns="0" wrap="square" tIns="0">
            <a:noAutofit/>
          </a:bodyPr>
          <a:lstStyle/>
          <a:p>
            <a:pPr indent="0" lvl="0" marL="45720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GB"/>
              <a:t>2.	Unsocial    </a:t>
            </a:r>
            <a:endParaRPr/>
          </a:p>
          <a:p>
            <a:pPr indent="0" lvl="0" marL="0" rtl="0" algn="l">
              <a:lnSpc>
                <a:spcPct val="150000"/>
              </a:lnSpc>
              <a:spcBef>
                <a:spcPts val="0"/>
              </a:spcBef>
              <a:spcAft>
                <a:spcPts val="0"/>
              </a:spcAft>
              <a:buNone/>
            </a:pPr>
            <a:r>
              <a:rPr lang="en-GB"/>
              <a:t>You are controlled and productive but you may struggle to interact and communicate well with others around you, but your actions are not disruptive.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solidFill>
                <a:srgbClr val="FF0000"/>
              </a:solidFill>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p:txBody>
      </p:sp>
      <p:sp>
        <p:nvSpPr>
          <p:cNvPr id="250" name="Google Shape;250;p3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251" name="Google Shape;251;p39"/>
          <p:cNvSpPr txBox="1"/>
          <p:nvPr/>
        </p:nvSpPr>
        <p:spPr>
          <a:xfrm>
            <a:off x="3385100" y="4735275"/>
            <a:ext cx="3000000" cy="2664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t/>
            </a:r>
            <a:endParaRPr sz="800">
              <a:latin typeface="Montserrat"/>
              <a:ea typeface="Montserrat"/>
              <a:cs typeface="Montserrat"/>
              <a:sym typeface="Montserrat"/>
            </a:endParaRPr>
          </a:p>
        </p:txBody>
      </p:sp>
      <p:pic>
        <p:nvPicPr>
          <p:cNvPr id="252" name="Google Shape;252;p39"/>
          <p:cNvPicPr preferRelativeResize="0"/>
          <p:nvPr/>
        </p:nvPicPr>
        <p:blipFill>
          <a:blip r:embed="rId3">
            <a:alphaModFix/>
          </a:blip>
          <a:stretch>
            <a:fillRect/>
          </a:stretch>
        </p:blipFill>
        <p:spPr>
          <a:xfrm>
            <a:off x="2723100" y="2198325"/>
            <a:ext cx="3423149" cy="241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58" name="Google Shape;258;p40"/>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Types of behaviour </a:t>
            </a:r>
            <a:endParaRPr>
              <a:solidFill>
                <a:schemeClr val="dk2"/>
              </a:solidFill>
            </a:endParaRPr>
          </a:p>
        </p:txBody>
      </p:sp>
      <p:sp>
        <p:nvSpPr>
          <p:cNvPr id="259" name="Google Shape;259;p40"/>
          <p:cNvSpPr txBox="1"/>
          <p:nvPr>
            <p:ph idx="1" type="body"/>
          </p:nvPr>
        </p:nvSpPr>
        <p:spPr>
          <a:xfrm>
            <a:off x="458975" y="795350"/>
            <a:ext cx="8226000" cy="3533400"/>
          </a:xfrm>
          <a:prstGeom prst="rect">
            <a:avLst/>
          </a:prstGeom>
          <a:noFill/>
          <a:ln>
            <a:noFill/>
          </a:ln>
        </p:spPr>
        <p:txBody>
          <a:bodyPr anchorCtr="0" anchor="t" bIns="0" lIns="0" spcFirstLastPara="1" rIns="0" wrap="square" tIns="0">
            <a:noAutofit/>
          </a:bodyPr>
          <a:lstStyle/>
          <a:p>
            <a:pPr indent="0" lvl="0" marL="45720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GB"/>
              <a:t>3.	Anti-social    </a:t>
            </a:r>
            <a:endParaRPr/>
          </a:p>
          <a:p>
            <a:pPr indent="0" lvl="0" marL="0" rtl="0" algn="l">
              <a:lnSpc>
                <a:spcPct val="150000"/>
              </a:lnSpc>
              <a:spcBef>
                <a:spcPts val="0"/>
              </a:spcBef>
              <a:spcAft>
                <a:spcPts val="0"/>
              </a:spcAft>
              <a:buNone/>
            </a:pPr>
            <a:r>
              <a:rPr lang="en-GB"/>
              <a:t>You display behaviour that challenges, upsets or disrupts others (staff and customers).</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solidFill>
                <a:srgbClr val="FF0000"/>
              </a:solidFill>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p:txBody>
      </p:sp>
      <p:sp>
        <p:nvSpPr>
          <p:cNvPr id="260" name="Google Shape;260;p4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pic>
        <p:nvPicPr>
          <p:cNvPr id="261" name="Google Shape;261;p40"/>
          <p:cNvPicPr preferRelativeResize="0"/>
          <p:nvPr/>
        </p:nvPicPr>
        <p:blipFill>
          <a:blip r:embed="rId3">
            <a:alphaModFix/>
          </a:blip>
          <a:stretch>
            <a:fillRect/>
          </a:stretch>
        </p:blipFill>
        <p:spPr>
          <a:xfrm>
            <a:off x="2911175" y="2433500"/>
            <a:ext cx="2997799" cy="1895250"/>
          </a:xfrm>
          <a:prstGeom prst="rect">
            <a:avLst/>
          </a:prstGeom>
          <a:noFill/>
          <a:ln>
            <a:noFill/>
          </a:ln>
        </p:spPr>
      </p:pic>
      <p:sp>
        <p:nvSpPr>
          <p:cNvPr id="262" name="Google Shape;262;p40"/>
          <p:cNvSpPr txBox="1"/>
          <p:nvPr/>
        </p:nvSpPr>
        <p:spPr>
          <a:xfrm>
            <a:off x="3385100" y="4811475"/>
            <a:ext cx="3000000" cy="2664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t/>
            </a:r>
            <a:endParaRPr sz="8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