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10287000" cx="18288000"/>
  <p:notesSz cx="6858000" cy="9144000"/>
  <p:embeddedFontLst>
    <p:embeddedFont>
      <p:font typeface="Montserrat SemiBold"/>
      <p:regular r:id="rId19"/>
      <p:bold r:id="rId20"/>
      <p:italic r:id="rId21"/>
      <p:boldItalic r:id="rId22"/>
    </p:embeddedFont>
    <p:embeddedFont>
      <p:font typeface="Montserrat"/>
      <p:regular r:id="rId23"/>
      <p:bold r:id="rId24"/>
      <p:italic r:id="rId25"/>
      <p:boldItalic r:id="rId26"/>
    </p:embeddedFont>
    <p:embeddedFont>
      <p:font typeface="Montserrat Medium"/>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SemiBold-bold.fntdata"/><Relationship Id="rId22" Type="http://schemas.openxmlformats.org/officeDocument/2006/relationships/font" Target="fonts/MontserratSemiBold-boldItalic.fntdata"/><Relationship Id="rId21" Type="http://schemas.openxmlformats.org/officeDocument/2006/relationships/font" Target="fonts/MontserratSemiBold-italic.fntdata"/><Relationship Id="rId24" Type="http://schemas.openxmlformats.org/officeDocument/2006/relationships/font" Target="fonts/Montserrat-bold.fntdata"/><Relationship Id="rId23" Type="http://schemas.openxmlformats.org/officeDocument/2006/relationships/font" Target="fonts/Montserrat-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ontserrat-boldItalic.fntdata"/><Relationship Id="rId25" Type="http://schemas.openxmlformats.org/officeDocument/2006/relationships/font" Target="fonts/Montserrat-italic.fntdata"/><Relationship Id="rId28" Type="http://schemas.openxmlformats.org/officeDocument/2006/relationships/font" Target="fonts/MontserratMedium-bold.fntdata"/><Relationship Id="rId27" Type="http://schemas.openxmlformats.org/officeDocument/2006/relationships/font" Target="fonts/MontserratMedium-regular.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MontserratMedium-italic.fntdata"/><Relationship Id="rId7" Type="http://schemas.openxmlformats.org/officeDocument/2006/relationships/slide" Target="slides/slide3.xml"/><Relationship Id="rId8" Type="http://schemas.openxmlformats.org/officeDocument/2006/relationships/slide" Target="slides/slide4.xml"/><Relationship Id="rId30" Type="http://schemas.openxmlformats.org/officeDocument/2006/relationships/font" Target="fonts/MontserratMedium-boldItalic.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font" Target="fonts/MontserratSemiBold-regular.fntdata"/><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d82909d1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d82909d1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8d87973a29_1_3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8d87973a29_1_3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8d87973a29_1_3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8d87973a29_1_3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8d87973a29_1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8d87973a29_1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8d87973a29_1_3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8d87973a29_1_3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8d87973a29_1_2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8d87973a29_1_2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8d87973a29_1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8d87973a29_1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8d87973a29_1_3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8d87973a29_1_3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8d87973a29_1_3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8d87973a29_1_3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8d87973a29_1_3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8d87973a29_1_3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8d87973a29_1_3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8d87973a29_1_3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8d87973a29_1_3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8d87973a29_1_3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8d87973a29_1_3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8d87973a29_1_3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8d87973a29_1_3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8d87973a29_1_3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idx="4294967295" type="ctrTitle"/>
          </p:nvPr>
        </p:nvSpPr>
        <p:spPr>
          <a:xfrm>
            <a:off x="917950" y="2876300"/>
            <a:ext cx="16452000" cy="3723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t>Worksheet:</a:t>
            </a:r>
            <a:endParaRPr/>
          </a:p>
          <a:p>
            <a:pPr indent="0" lvl="0" marL="0" rtl="0" algn="l">
              <a:spcBef>
                <a:spcPts val="0"/>
              </a:spcBef>
              <a:spcAft>
                <a:spcPts val="0"/>
              </a:spcAft>
              <a:buNone/>
            </a:pPr>
            <a:r>
              <a:rPr lang="en-GB"/>
              <a:t>Did ideas about prevention and treatment change between 1500-1700?</a:t>
            </a:r>
            <a:endParaRPr/>
          </a:p>
          <a:p>
            <a:pPr indent="0" lvl="0" marL="0" marR="0" rtl="0" algn="l">
              <a:lnSpc>
                <a:spcPct val="115000"/>
              </a:lnSpc>
              <a:spcBef>
                <a:spcPts val="0"/>
              </a:spcBef>
              <a:spcAft>
                <a:spcPts val="0"/>
              </a:spcAft>
              <a:buNone/>
            </a:pPr>
            <a:r>
              <a:t/>
            </a:r>
            <a:endParaRPr/>
          </a:p>
        </p:txBody>
      </p:sp>
      <p:sp>
        <p:nvSpPr>
          <p:cNvPr id="80" name="Google Shape;80;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000000"/>
                </a:solidFill>
              </a:rPr>
              <a:t>History, Medicine through time</a:t>
            </a:r>
            <a:endParaRPr>
              <a:solidFill>
                <a:srgbClr val="000000"/>
              </a:solidFill>
            </a:endParaRPr>
          </a:p>
          <a:p>
            <a:pPr indent="0" lvl="0" marL="0" rtl="0" algn="l">
              <a:spcBef>
                <a:spcPts val="2000"/>
              </a:spcBef>
              <a:spcAft>
                <a:spcPts val="0"/>
              </a:spcAft>
              <a:buNone/>
            </a:pPr>
            <a:r>
              <a:rPr lang="en-GB">
                <a:solidFill>
                  <a:srgbClr val="000000"/>
                </a:solidFill>
              </a:rPr>
              <a:t>Lesson 14 of 30 </a:t>
            </a:r>
            <a:endParaRPr>
              <a:solidFill>
                <a:srgbClr val="000000"/>
              </a:solidFill>
            </a:endParaRPr>
          </a:p>
          <a:p>
            <a:pPr indent="0" lvl="0" marL="0" rtl="0" algn="l">
              <a:spcBef>
                <a:spcPts val="2000"/>
              </a:spcBef>
              <a:spcAft>
                <a:spcPts val="2000"/>
              </a:spcAft>
              <a:buNone/>
            </a:pPr>
            <a:r>
              <a:t/>
            </a:r>
            <a:endParaRPr>
              <a:solidFill>
                <a:srgbClr val="000000"/>
              </a:solidFill>
            </a:endParaRPr>
          </a:p>
        </p:txBody>
      </p:sp>
      <p:sp>
        <p:nvSpPr>
          <p:cNvPr id="81" name="Google Shape;81;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000000"/>
                </a:solidFill>
              </a:rPr>
              <a:t>Mr Prudden</a:t>
            </a:r>
            <a:endParaRPr>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3"/>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Change- Hospitals</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43" name="Google Shape;143;p23"/>
          <p:cNvSpPr txBox="1"/>
          <p:nvPr>
            <p:ph idx="1" type="body"/>
          </p:nvPr>
        </p:nvSpPr>
        <p:spPr>
          <a:xfrm>
            <a:off x="917950" y="1218825"/>
            <a:ext cx="16808700" cy="56847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A similarity between medieval and Renaissance hospitals is that traditional hospitals would still not admit contagious patients. But a key change was the emergence of </a:t>
            </a:r>
            <a:r>
              <a:rPr b="1" lang="en-GB" sz="3500">
                <a:solidFill>
                  <a:schemeClr val="accent5"/>
                </a:solidFill>
              </a:rPr>
              <a:t>pest houses</a:t>
            </a:r>
            <a:r>
              <a:rPr lang="en-GB" sz="3500">
                <a:solidFill>
                  <a:srgbClr val="000000"/>
                </a:solidFill>
              </a:rPr>
              <a:t>, also known as </a:t>
            </a:r>
            <a:r>
              <a:rPr b="1" lang="en-GB" sz="3500">
                <a:solidFill>
                  <a:schemeClr val="accent5"/>
                </a:solidFill>
              </a:rPr>
              <a:t>plague houses</a:t>
            </a:r>
            <a:r>
              <a:rPr lang="en-GB" sz="3500">
                <a:solidFill>
                  <a:srgbClr val="000000"/>
                </a:solidFill>
              </a:rPr>
              <a:t> or </a:t>
            </a:r>
            <a:r>
              <a:rPr b="1" lang="en-GB" sz="3500">
                <a:solidFill>
                  <a:schemeClr val="accent5"/>
                </a:solidFill>
              </a:rPr>
              <a:t>pox houses</a:t>
            </a:r>
            <a:r>
              <a:rPr lang="en-GB" sz="3500">
                <a:solidFill>
                  <a:srgbClr val="000000"/>
                </a:solidFill>
              </a:rPr>
              <a:t>. These catered for infectious patients – people suffering from serious contagious diseases such as plague or pox.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000">
              <a:solidFill>
                <a:srgbClr val="000000"/>
              </a:solidFill>
            </a:endParaRPr>
          </a:p>
          <a:p>
            <a:pPr indent="0" lvl="0" marL="914400" marR="0" rtl="0" algn="l">
              <a:lnSpc>
                <a:spcPct val="115000"/>
              </a:lnSpc>
              <a:spcBef>
                <a:spcPts val="0"/>
              </a:spcBef>
              <a:spcAft>
                <a:spcPts val="0"/>
              </a:spcAft>
              <a:buNone/>
            </a:pPr>
            <a:r>
              <a:t/>
            </a:r>
            <a:endParaRPr sz="3000"/>
          </a:p>
        </p:txBody>
      </p:sp>
      <p:sp>
        <p:nvSpPr>
          <p:cNvPr id="144" name="Google Shape;144;p2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4"/>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Change- Prevention</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50" name="Google Shape;150;p24"/>
          <p:cNvSpPr txBox="1"/>
          <p:nvPr>
            <p:ph idx="1" type="body"/>
          </p:nvPr>
        </p:nvSpPr>
        <p:spPr>
          <a:xfrm>
            <a:off x="917950" y="1218825"/>
            <a:ext cx="16808700" cy="56847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rPr lang="en-GB" sz="3500">
                <a:solidFill>
                  <a:srgbClr val="000000"/>
                </a:solidFill>
              </a:rPr>
              <a:t>Bathing became less fashionable than it had been in medieval Britain. This was because of the arrival of </a:t>
            </a:r>
            <a:r>
              <a:rPr b="1" lang="en-GB" sz="3500">
                <a:solidFill>
                  <a:schemeClr val="accent4"/>
                </a:solidFill>
              </a:rPr>
              <a:t>syphilis </a:t>
            </a:r>
            <a:r>
              <a:rPr lang="en-GB" sz="3500">
                <a:solidFill>
                  <a:srgbClr val="000000"/>
                </a:solidFill>
              </a:rPr>
              <a:t>in England. </a:t>
            </a:r>
            <a:r>
              <a:rPr b="1" lang="en-GB" sz="3500">
                <a:solidFill>
                  <a:schemeClr val="accent4"/>
                </a:solidFill>
              </a:rPr>
              <a:t>Syphilis </a:t>
            </a:r>
            <a:r>
              <a:rPr lang="en-GB" sz="3500">
                <a:solidFill>
                  <a:srgbClr val="000000"/>
                </a:solidFill>
              </a:rPr>
              <a:t>had spread quickly among people who visited bathhouses. </a:t>
            </a:r>
            <a:r>
              <a:rPr b="1" lang="en-GB" sz="3500">
                <a:solidFill>
                  <a:schemeClr val="accent3"/>
                </a:solidFill>
              </a:rPr>
              <a:t>Henry VIII</a:t>
            </a:r>
            <a:r>
              <a:rPr lang="en-GB" sz="3500">
                <a:solidFill>
                  <a:srgbClr val="000000"/>
                </a:solidFill>
              </a:rPr>
              <a:t> consequently closed London bathhouses down in the early 16</a:t>
            </a:r>
            <a:r>
              <a:rPr baseline="30000" lang="en-GB" sz="3500">
                <a:solidFill>
                  <a:srgbClr val="000000"/>
                </a:solidFill>
              </a:rPr>
              <a:t>th</a:t>
            </a:r>
            <a:r>
              <a:rPr lang="en-GB" sz="3500">
                <a:solidFill>
                  <a:srgbClr val="000000"/>
                </a:solidFill>
              </a:rPr>
              <a:t> century. In reality, </a:t>
            </a:r>
            <a:r>
              <a:rPr b="1" lang="en-GB" sz="3500">
                <a:solidFill>
                  <a:schemeClr val="accent4"/>
                </a:solidFill>
              </a:rPr>
              <a:t>syphilis </a:t>
            </a:r>
            <a:r>
              <a:rPr lang="en-GB" sz="3500">
                <a:solidFill>
                  <a:srgbClr val="000000"/>
                </a:solidFill>
              </a:rPr>
              <a:t>spread in bathhouses not because of the baths but because they were also brothels. This is why people in Renaissance times changed their clothes more regularly as it was seen as a safer alternative to visiting a bathhouse.</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Another change was the idea that certain weather conditions spread disease. Barometers and thermometers were used to see if there was a link between weather and outbreaks of disease.</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There was a greater effort to prevent </a:t>
            </a:r>
            <a:r>
              <a:rPr b="1" i="1" lang="en-GB" sz="3500">
                <a:solidFill>
                  <a:schemeClr val="accent4"/>
                </a:solidFill>
              </a:rPr>
              <a:t>miasma </a:t>
            </a:r>
            <a:r>
              <a:rPr lang="en-GB" sz="3500">
                <a:solidFill>
                  <a:srgbClr val="000000"/>
                </a:solidFill>
              </a:rPr>
              <a:t>than in Medieval Britain. For example, towns were fined for not cleaning their streets. Another example, projects were established to drain smelly swamps and bogs.</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000">
              <a:solidFill>
                <a:srgbClr val="000000"/>
              </a:solidFill>
            </a:endParaRPr>
          </a:p>
          <a:p>
            <a:pPr indent="0" lvl="0" marL="914400" marR="0" rtl="0" algn="l">
              <a:lnSpc>
                <a:spcPct val="115000"/>
              </a:lnSpc>
              <a:spcBef>
                <a:spcPts val="0"/>
              </a:spcBef>
              <a:spcAft>
                <a:spcPts val="0"/>
              </a:spcAft>
              <a:buNone/>
            </a:pPr>
            <a:r>
              <a:t/>
            </a:r>
            <a:endParaRPr sz="3000"/>
          </a:p>
        </p:txBody>
      </p:sp>
      <p:sp>
        <p:nvSpPr>
          <p:cNvPr id="151" name="Google Shape;151;p2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5"/>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Glossary</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57" name="Google Shape;157;p25"/>
          <p:cNvSpPr txBox="1"/>
          <p:nvPr>
            <p:ph idx="1" type="body"/>
          </p:nvPr>
        </p:nvSpPr>
        <p:spPr>
          <a:xfrm>
            <a:off x="917950" y="1051500"/>
            <a:ext cx="16722600" cy="8184000"/>
          </a:xfrm>
          <a:prstGeom prst="rect">
            <a:avLst/>
          </a:prstGeom>
        </p:spPr>
        <p:txBody>
          <a:bodyPr anchorCtr="0" anchor="t" bIns="0" lIns="0" spcFirstLastPara="1" rIns="0" wrap="square" tIns="0">
            <a:noAutofit/>
          </a:bodyPr>
          <a:lstStyle/>
          <a:p>
            <a:pPr indent="0" lvl="0" marL="914400" marR="0" rtl="0" algn="l">
              <a:lnSpc>
                <a:spcPct val="115000"/>
              </a:lnSpc>
              <a:spcBef>
                <a:spcPts val="0"/>
              </a:spcBef>
              <a:spcAft>
                <a:spcPts val="0"/>
              </a:spcAft>
              <a:buNone/>
            </a:pPr>
            <a:r>
              <a:t/>
            </a:r>
            <a:endParaRPr b="1" sz="3500">
              <a:solidFill>
                <a:schemeClr val="accent4"/>
              </a:solidFill>
            </a:endParaRPr>
          </a:p>
          <a:p>
            <a:pPr indent="-450850" lvl="1" marL="914400" marR="0" rtl="0" algn="l">
              <a:lnSpc>
                <a:spcPct val="115000"/>
              </a:lnSpc>
              <a:spcBef>
                <a:spcPts val="0"/>
              </a:spcBef>
              <a:spcAft>
                <a:spcPts val="0"/>
              </a:spcAft>
              <a:buSzPts val="3500"/>
              <a:buChar char="–"/>
            </a:pPr>
            <a:r>
              <a:rPr b="1" lang="en-GB" sz="3500">
                <a:solidFill>
                  <a:schemeClr val="accent4"/>
                </a:solidFill>
              </a:rPr>
              <a:t>Anatomy</a:t>
            </a:r>
            <a:r>
              <a:rPr lang="en-GB" sz="3500"/>
              <a:t> The science of understanding the structure and make-up of the body.</a:t>
            </a:r>
            <a:endParaRPr sz="3500"/>
          </a:p>
          <a:p>
            <a:pPr indent="-450850" lvl="1" marL="914400" marR="0" rtl="0" algn="l">
              <a:lnSpc>
                <a:spcPct val="115000"/>
              </a:lnSpc>
              <a:spcBef>
                <a:spcPts val="0"/>
              </a:spcBef>
              <a:spcAft>
                <a:spcPts val="0"/>
              </a:spcAft>
              <a:buSzPts val="3500"/>
              <a:buChar char="–"/>
            </a:pPr>
            <a:r>
              <a:rPr b="1" lang="en-GB" sz="3500">
                <a:solidFill>
                  <a:schemeClr val="accent4"/>
                </a:solidFill>
              </a:rPr>
              <a:t>Dissection </a:t>
            </a:r>
            <a:r>
              <a:rPr lang="en-GB" sz="3500"/>
              <a:t>The cutting up and examination of the body.</a:t>
            </a:r>
            <a:endParaRPr sz="3500"/>
          </a:p>
          <a:p>
            <a:pPr indent="-450850" lvl="1" marL="914400" marR="0" rtl="0" algn="l">
              <a:lnSpc>
                <a:spcPct val="115000"/>
              </a:lnSpc>
              <a:spcBef>
                <a:spcPts val="0"/>
              </a:spcBef>
              <a:spcAft>
                <a:spcPts val="0"/>
              </a:spcAft>
              <a:buSzPts val="3500"/>
              <a:buChar char="–"/>
            </a:pPr>
            <a:r>
              <a:rPr b="1" lang="en-GB" sz="3500">
                <a:solidFill>
                  <a:schemeClr val="accent4"/>
                </a:solidFill>
              </a:rPr>
              <a:t>Dissolution of the monasteries</a:t>
            </a:r>
            <a:r>
              <a:rPr lang="en-GB" sz="3500"/>
              <a:t> Henry VIII split from the Catholic Church in 1533 and created the Church of England. In 1536, he closed down monasteries and confiscated their land.</a:t>
            </a:r>
            <a:endParaRPr b="1" sz="3500"/>
          </a:p>
          <a:p>
            <a:pPr indent="-450850" lvl="1" marL="914400" rtl="0" algn="l">
              <a:lnSpc>
                <a:spcPct val="115000"/>
              </a:lnSpc>
              <a:spcBef>
                <a:spcPts val="0"/>
              </a:spcBef>
              <a:spcAft>
                <a:spcPts val="0"/>
              </a:spcAft>
              <a:buSzPts val="3500"/>
              <a:buChar char="–"/>
            </a:pPr>
            <a:r>
              <a:rPr b="1" lang="en-GB" sz="3500">
                <a:solidFill>
                  <a:schemeClr val="accent4"/>
                </a:solidFill>
              </a:rPr>
              <a:t>Dysentery</a:t>
            </a:r>
            <a:r>
              <a:rPr lang="en-GB" sz="3500"/>
              <a:t> A stomach bug that causes severe diarrhoea.</a:t>
            </a:r>
            <a:endParaRPr sz="3500">
              <a:solidFill>
                <a:srgbClr val="222222"/>
              </a:solidFill>
              <a:highlight>
                <a:schemeClr val="lt1"/>
              </a:highlight>
            </a:endParaRPr>
          </a:p>
          <a:p>
            <a:pPr indent="-450850" lvl="1" marL="914400" rtl="0" algn="l">
              <a:lnSpc>
                <a:spcPct val="115000"/>
              </a:lnSpc>
              <a:spcBef>
                <a:spcPts val="0"/>
              </a:spcBef>
              <a:spcAft>
                <a:spcPts val="0"/>
              </a:spcAft>
              <a:buSzPts val="3500"/>
              <a:buChar char="–"/>
            </a:pPr>
            <a:r>
              <a:rPr b="1" lang="en-GB" sz="3500">
                <a:solidFill>
                  <a:schemeClr val="accent4"/>
                </a:solidFill>
              </a:rPr>
              <a:t>Four humours </a:t>
            </a:r>
            <a:r>
              <a:rPr lang="en-GB" sz="3500"/>
              <a:t>The belief that the body contained four humours of liquids - blood, phlegm, black bile and yellow bile. </a:t>
            </a:r>
            <a:r>
              <a:rPr lang="en-GB" sz="3500">
                <a:solidFill>
                  <a:srgbClr val="000000"/>
                </a:solidFill>
              </a:rPr>
              <a:t>The </a:t>
            </a:r>
            <a:r>
              <a:rPr b="1" lang="en-GB" sz="3500">
                <a:solidFill>
                  <a:schemeClr val="accent4"/>
                </a:solidFill>
              </a:rPr>
              <a:t>Theory of the Four Humours</a:t>
            </a:r>
            <a:r>
              <a:rPr lang="en-GB" sz="3500"/>
              <a:t> claimed you needed an equal balance of each humour to remain healthy, and treatments to achieve equal balance are called </a:t>
            </a:r>
            <a:r>
              <a:rPr b="1" lang="en-GB" sz="3500">
                <a:solidFill>
                  <a:schemeClr val="accent4"/>
                </a:solidFill>
              </a:rPr>
              <a:t>Humoural treatments.</a:t>
            </a:r>
            <a:endParaRPr b="1" sz="3500">
              <a:solidFill>
                <a:schemeClr val="accent4"/>
              </a:solidFill>
            </a:endParaRPr>
          </a:p>
          <a:p>
            <a:pPr indent="0" lvl="0" marL="914400" rtl="0" algn="l">
              <a:lnSpc>
                <a:spcPct val="115000"/>
              </a:lnSpc>
              <a:spcBef>
                <a:spcPts val="0"/>
              </a:spcBef>
              <a:spcAft>
                <a:spcPts val="0"/>
              </a:spcAft>
              <a:buNone/>
            </a:pPr>
            <a:r>
              <a:t/>
            </a:r>
            <a:endParaRPr sz="3500"/>
          </a:p>
          <a:p>
            <a:pPr indent="0" lvl="0" marL="0" rtl="0" algn="l">
              <a:lnSpc>
                <a:spcPct val="115000"/>
              </a:lnSpc>
              <a:spcBef>
                <a:spcPts val="0"/>
              </a:spcBef>
              <a:spcAft>
                <a:spcPts val="0"/>
              </a:spcAft>
              <a:buNone/>
            </a:pPr>
            <a:r>
              <a:t/>
            </a:r>
            <a:endParaRPr sz="3500"/>
          </a:p>
          <a:p>
            <a:pPr indent="0" lvl="0" marL="0" rtl="0" algn="l">
              <a:lnSpc>
                <a:spcPct val="115000"/>
              </a:lnSpc>
              <a:spcBef>
                <a:spcPts val="0"/>
              </a:spcBef>
              <a:spcAft>
                <a:spcPts val="0"/>
              </a:spcAft>
              <a:buNone/>
            </a:pPr>
            <a:r>
              <a:t/>
            </a:r>
            <a:endParaRPr sz="3500"/>
          </a:p>
          <a:p>
            <a:pPr indent="0" lvl="0" marL="0" rtl="0" algn="l">
              <a:lnSpc>
                <a:spcPct val="115000"/>
              </a:lnSpc>
              <a:spcBef>
                <a:spcPts val="0"/>
              </a:spcBef>
              <a:spcAft>
                <a:spcPts val="0"/>
              </a:spcAft>
              <a:buNone/>
            </a:pPr>
            <a:r>
              <a:t/>
            </a:r>
            <a:endParaRPr sz="3500"/>
          </a:p>
          <a:p>
            <a:pPr indent="0" lvl="0" marL="914400" marR="0" rtl="0" algn="l">
              <a:lnSpc>
                <a:spcPct val="115000"/>
              </a:lnSpc>
              <a:spcBef>
                <a:spcPts val="0"/>
              </a:spcBef>
              <a:spcAft>
                <a:spcPts val="0"/>
              </a:spcAft>
              <a:buNone/>
            </a:pPr>
            <a:r>
              <a:t/>
            </a:r>
            <a:endParaRPr b="1" sz="3500"/>
          </a:p>
        </p:txBody>
      </p:sp>
      <p:sp>
        <p:nvSpPr>
          <p:cNvPr id="158" name="Google Shape;158;p2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6"/>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Glossary</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64" name="Google Shape;164;p26"/>
          <p:cNvSpPr txBox="1"/>
          <p:nvPr>
            <p:ph idx="1" type="body"/>
          </p:nvPr>
        </p:nvSpPr>
        <p:spPr>
          <a:xfrm>
            <a:off x="917950" y="1402525"/>
            <a:ext cx="16722600" cy="81840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t/>
            </a:r>
            <a:endParaRPr sz="3500"/>
          </a:p>
          <a:p>
            <a:pPr indent="-450850" lvl="1" marL="914400" rtl="0" algn="l">
              <a:lnSpc>
                <a:spcPct val="115000"/>
              </a:lnSpc>
              <a:spcBef>
                <a:spcPts val="0"/>
              </a:spcBef>
              <a:spcAft>
                <a:spcPts val="0"/>
              </a:spcAft>
              <a:buSzPts val="3500"/>
              <a:buChar char="–"/>
            </a:pPr>
            <a:r>
              <a:rPr b="1" lang="en-GB" sz="3500">
                <a:solidFill>
                  <a:schemeClr val="accent4"/>
                </a:solidFill>
              </a:rPr>
              <a:t>Jaundice </a:t>
            </a:r>
            <a:r>
              <a:rPr lang="en-GB" sz="3500">
                <a:solidFill>
                  <a:srgbClr val="4D5156"/>
                </a:solidFill>
                <a:highlight>
                  <a:srgbClr val="FFFFFF"/>
                </a:highlight>
              </a:rPr>
              <a:t>A condition where your skin and the whites of your eyes turn yellow. It can be a sign of something serious, such as liver disease.</a:t>
            </a:r>
            <a:endParaRPr sz="3500">
              <a:solidFill>
                <a:srgbClr val="222222"/>
              </a:solidFill>
              <a:highlight>
                <a:schemeClr val="lt1"/>
              </a:highlight>
            </a:endParaRPr>
          </a:p>
          <a:p>
            <a:pPr indent="-450850" lvl="1" marL="914400" rtl="0" algn="l">
              <a:lnSpc>
                <a:spcPct val="115000"/>
              </a:lnSpc>
              <a:spcBef>
                <a:spcPts val="0"/>
              </a:spcBef>
              <a:spcAft>
                <a:spcPts val="0"/>
              </a:spcAft>
              <a:buSzPts val="3500"/>
              <a:buChar char="–"/>
            </a:pPr>
            <a:r>
              <a:rPr b="1" lang="en-GB" sz="3500">
                <a:solidFill>
                  <a:schemeClr val="accent4"/>
                </a:solidFill>
              </a:rPr>
              <a:t>Malaria</a:t>
            </a:r>
            <a:r>
              <a:rPr lang="en-GB" sz="3500"/>
              <a:t> A fever spread by mosquitoes.</a:t>
            </a:r>
            <a:endParaRPr sz="3500"/>
          </a:p>
          <a:p>
            <a:pPr indent="-450850" lvl="1" marL="914400" rtl="0" algn="l">
              <a:lnSpc>
                <a:spcPct val="115000"/>
              </a:lnSpc>
              <a:spcBef>
                <a:spcPts val="0"/>
              </a:spcBef>
              <a:spcAft>
                <a:spcPts val="0"/>
              </a:spcAft>
              <a:buSzPts val="3500"/>
              <a:buChar char="–"/>
            </a:pPr>
            <a:r>
              <a:rPr b="1" i="1" lang="en-GB" sz="3500">
                <a:solidFill>
                  <a:schemeClr val="accent4"/>
                </a:solidFill>
              </a:rPr>
              <a:t>Miasma </a:t>
            </a:r>
            <a:r>
              <a:rPr lang="en-GB" sz="3500"/>
              <a:t>Smells from decomposing material were believed to cause disease.</a:t>
            </a:r>
            <a:endParaRPr sz="3500">
              <a:solidFill>
                <a:srgbClr val="222222"/>
              </a:solidFill>
              <a:highlight>
                <a:schemeClr val="lt1"/>
              </a:highlight>
            </a:endParaRPr>
          </a:p>
          <a:p>
            <a:pPr indent="-450850" lvl="1" marL="914400" rtl="0" algn="l">
              <a:lnSpc>
                <a:spcPct val="115000"/>
              </a:lnSpc>
              <a:spcBef>
                <a:spcPts val="0"/>
              </a:spcBef>
              <a:spcAft>
                <a:spcPts val="0"/>
              </a:spcAft>
              <a:buSzPts val="3500"/>
              <a:buChar char="–"/>
            </a:pPr>
            <a:r>
              <a:rPr b="1" lang="en-GB" sz="3500">
                <a:solidFill>
                  <a:schemeClr val="accent4"/>
                </a:solidFill>
              </a:rPr>
              <a:t>New World</a:t>
            </a:r>
            <a:r>
              <a:rPr lang="en-GB" sz="3500"/>
              <a:t> North and South America. Europeans were only aware of their existence from 1492.</a:t>
            </a:r>
            <a:endParaRPr sz="3500"/>
          </a:p>
          <a:p>
            <a:pPr indent="-450850" lvl="1" marL="914400" rtl="0" algn="l">
              <a:lnSpc>
                <a:spcPct val="115000"/>
              </a:lnSpc>
              <a:spcBef>
                <a:spcPts val="0"/>
              </a:spcBef>
              <a:spcAft>
                <a:spcPts val="0"/>
              </a:spcAft>
              <a:buSzPts val="3500"/>
              <a:buChar char="–"/>
            </a:pPr>
            <a:r>
              <a:rPr b="1" lang="en-GB" sz="3500">
                <a:solidFill>
                  <a:schemeClr val="accent4"/>
                </a:solidFill>
              </a:rPr>
              <a:t>Regimen sanitatis</a:t>
            </a:r>
            <a:r>
              <a:rPr lang="en-GB" sz="3500"/>
              <a:t> A loose set of instructions provided by physicians to help a patient maintain good health.</a:t>
            </a:r>
            <a:endParaRPr sz="3500">
              <a:solidFill>
                <a:srgbClr val="222222"/>
              </a:solidFill>
              <a:highlight>
                <a:schemeClr val="lt1"/>
              </a:highlight>
            </a:endParaRPr>
          </a:p>
          <a:p>
            <a:pPr indent="-450850" lvl="1" marL="914400" rtl="0" algn="l">
              <a:lnSpc>
                <a:spcPct val="115000"/>
              </a:lnSpc>
              <a:spcBef>
                <a:spcPts val="0"/>
              </a:spcBef>
              <a:spcAft>
                <a:spcPts val="0"/>
              </a:spcAft>
              <a:buSzPts val="3500"/>
              <a:buChar char="–"/>
            </a:pPr>
            <a:r>
              <a:rPr b="1" lang="en-GB" sz="3500">
                <a:solidFill>
                  <a:schemeClr val="accent4"/>
                </a:solidFill>
              </a:rPr>
              <a:t>Syphilis </a:t>
            </a:r>
            <a:r>
              <a:rPr lang="en-GB" sz="3500"/>
              <a:t>A sexually transmitted disease that was common from the late fifteenth century.</a:t>
            </a:r>
            <a:endParaRPr sz="3500"/>
          </a:p>
          <a:p>
            <a:pPr indent="0" lvl="0" marL="0" rtl="0" algn="l">
              <a:lnSpc>
                <a:spcPct val="115000"/>
              </a:lnSpc>
              <a:spcBef>
                <a:spcPts val="0"/>
              </a:spcBef>
              <a:spcAft>
                <a:spcPts val="0"/>
              </a:spcAft>
              <a:buNone/>
            </a:pPr>
            <a:r>
              <a:t/>
            </a:r>
            <a:endParaRPr sz="3500"/>
          </a:p>
          <a:p>
            <a:pPr indent="0" lvl="0" marL="0" rtl="0" algn="l">
              <a:lnSpc>
                <a:spcPct val="115000"/>
              </a:lnSpc>
              <a:spcBef>
                <a:spcPts val="0"/>
              </a:spcBef>
              <a:spcAft>
                <a:spcPts val="0"/>
              </a:spcAft>
              <a:buNone/>
            </a:pPr>
            <a:r>
              <a:t/>
            </a:r>
            <a:endParaRPr sz="3500"/>
          </a:p>
          <a:p>
            <a:pPr indent="0" lvl="0" marL="0" rtl="0" algn="l">
              <a:lnSpc>
                <a:spcPct val="115000"/>
              </a:lnSpc>
              <a:spcBef>
                <a:spcPts val="0"/>
              </a:spcBef>
              <a:spcAft>
                <a:spcPts val="0"/>
              </a:spcAft>
              <a:buNone/>
            </a:pPr>
            <a:r>
              <a:t/>
            </a:r>
            <a:endParaRPr sz="3500"/>
          </a:p>
          <a:p>
            <a:pPr indent="0" lvl="0" marL="914400" marR="0" rtl="0" algn="l">
              <a:lnSpc>
                <a:spcPct val="115000"/>
              </a:lnSpc>
              <a:spcBef>
                <a:spcPts val="0"/>
              </a:spcBef>
              <a:spcAft>
                <a:spcPts val="0"/>
              </a:spcAft>
              <a:buNone/>
            </a:pPr>
            <a:r>
              <a:t/>
            </a:r>
            <a:endParaRPr b="1" sz="3500"/>
          </a:p>
        </p:txBody>
      </p:sp>
      <p:sp>
        <p:nvSpPr>
          <p:cNvPr id="165" name="Google Shape;165;p2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71" name="Google Shape;171;p27"/>
          <p:cNvSpPr txBox="1"/>
          <p:nvPr>
            <p:ph type="title"/>
          </p:nvPr>
        </p:nvSpPr>
        <p:spPr>
          <a:xfrm>
            <a:off x="917950" y="33290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t>Comprehension Questions</a:t>
            </a:r>
            <a:endParaRPr sz="5600"/>
          </a:p>
        </p:txBody>
      </p:sp>
      <p:sp>
        <p:nvSpPr>
          <p:cNvPr id="172" name="Google Shape;172;p27"/>
          <p:cNvSpPr txBox="1"/>
          <p:nvPr>
            <p:ph idx="1" type="body"/>
          </p:nvPr>
        </p:nvSpPr>
        <p:spPr>
          <a:xfrm>
            <a:off x="918000" y="1447550"/>
            <a:ext cx="16452000" cy="6094200"/>
          </a:xfrm>
          <a:prstGeom prst="rect">
            <a:avLst/>
          </a:prstGeom>
        </p:spPr>
        <p:txBody>
          <a:bodyPr anchorCtr="0" anchor="t" bIns="0" lIns="0" spcFirstLastPara="1" rIns="0" wrap="square" tIns="0">
            <a:noAutofit/>
          </a:bodyPr>
          <a:lstStyle/>
          <a:p>
            <a:pPr indent="-450850" lvl="0" marL="457200" rtl="0" algn="l">
              <a:lnSpc>
                <a:spcPct val="90000"/>
              </a:lnSpc>
              <a:spcBef>
                <a:spcPts val="1000"/>
              </a:spcBef>
              <a:spcAft>
                <a:spcPts val="0"/>
              </a:spcAft>
              <a:buClr>
                <a:srgbClr val="000000"/>
              </a:buClr>
              <a:buSzPts val="3500"/>
              <a:buAutoNum type="arabicPeriod"/>
            </a:pPr>
            <a:r>
              <a:rPr lang="en-GB" sz="3500">
                <a:solidFill>
                  <a:srgbClr val="000000"/>
                </a:solidFill>
              </a:rPr>
              <a:t>What was a Pest House?</a:t>
            </a:r>
            <a:endParaRPr sz="3500">
              <a:solidFill>
                <a:srgbClr val="000000"/>
              </a:solidFill>
            </a:endParaRPr>
          </a:p>
          <a:p>
            <a:pPr indent="-450850" lvl="0" marL="457200" rtl="0" algn="l">
              <a:lnSpc>
                <a:spcPct val="90000"/>
              </a:lnSpc>
              <a:spcBef>
                <a:spcPts val="0"/>
              </a:spcBef>
              <a:spcAft>
                <a:spcPts val="0"/>
              </a:spcAft>
              <a:buClr>
                <a:srgbClr val="000000"/>
              </a:buClr>
              <a:buSzPts val="3500"/>
              <a:buAutoNum type="arabicPeriod"/>
            </a:pPr>
            <a:r>
              <a:rPr lang="en-GB" sz="3500">
                <a:solidFill>
                  <a:srgbClr val="000000"/>
                </a:solidFill>
              </a:rPr>
              <a:t>Can you explain one continuity and one change in treatment between medieval and Renaissance times?</a:t>
            </a:r>
            <a:endParaRPr sz="3500">
              <a:solidFill>
                <a:srgbClr val="000000"/>
              </a:solidFill>
            </a:endParaRPr>
          </a:p>
          <a:p>
            <a:pPr indent="-450850" lvl="0" marL="457200" rtl="0" algn="l">
              <a:lnSpc>
                <a:spcPct val="90000"/>
              </a:lnSpc>
              <a:spcBef>
                <a:spcPts val="0"/>
              </a:spcBef>
              <a:spcAft>
                <a:spcPts val="0"/>
              </a:spcAft>
              <a:buClr>
                <a:srgbClr val="000000"/>
              </a:buClr>
              <a:buSzPts val="3500"/>
              <a:buAutoNum type="arabicPeriod"/>
            </a:pPr>
            <a:r>
              <a:rPr lang="en-GB" sz="3500">
                <a:solidFill>
                  <a:srgbClr val="000000"/>
                </a:solidFill>
              </a:rPr>
              <a:t>Can you explain one continuity and one change in prevention between medieval and Renaissance times?</a:t>
            </a:r>
            <a:endParaRPr sz="3500">
              <a:solidFill>
                <a:srgbClr val="000000"/>
              </a:solidFill>
            </a:endParaRPr>
          </a:p>
          <a:p>
            <a:pPr indent="-450850" lvl="0" marL="457200" rtl="0" algn="l">
              <a:lnSpc>
                <a:spcPct val="90000"/>
              </a:lnSpc>
              <a:spcBef>
                <a:spcPts val="0"/>
              </a:spcBef>
              <a:spcAft>
                <a:spcPts val="0"/>
              </a:spcAft>
              <a:buClr>
                <a:srgbClr val="000000"/>
              </a:buClr>
              <a:buSzPts val="3500"/>
              <a:buAutoNum type="arabicPeriod"/>
            </a:pPr>
            <a:r>
              <a:rPr lang="en-GB" sz="3500">
                <a:solidFill>
                  <a:srgbClr val="000000"/>
                </a:solidFill>
              </a:rPr>
              <a:t>What difference did Vesalius make for physicians in Renaissance times?</a:t>
            </a:r>
            <a:endParaRPr sz="3500">
              <a:solidFill>
                <a:srgbClr val="000000"/>
              </a:solidFill>
            </a:endParaRPr>
          </a:p>
          <a:p>
            <a:pPr indent="-450850" lvl="0" marL="457200" rtl="0" algn="l">
              <a:lnSpc>
                <a:spcPct val="90000"/>
              </a:lnSpc>
              <a:spcBef>
                <a:spcPts val="0"/>
              </a:spcBef>
              <a:spcAft>
                <a:spcPts val="0"/>
              </a:spcAft>
              <a:buClr>
                <a:srgbClr val="000000"/>
              </a:buClr>
              <a:buSzPts val="3500"/>
              <a:buAutoNum type="arabicPeriod"/>
            </a:pPr>
            <a:r>
              <a:rPr lang="en-GB" sz="3500" u="sng">
                <a:solidFill>
                  <a:srgbClr val="000000"/>
                </a:solidFill>
              </a:rPr>
              <a:t>Challenge question</a:t>
            </a:r>
            <a:r>
              <a:rPr lang="en-GB" sz="3500">
                <a:solidFill>
                  <a:srgbClr val="000000"/>
                </a:solidFill>
              </a:rPr>
              <a:t>: How far do you agree that medical treatment and prevention progressed in Renaissance times? </a:t>
            </a:r>
            <a:endParaRPr sz="3500">
              <a:solidFill>
                <a:srgbClr val="000000"/>
              </a:solidFill>
            </a:endParaRPr>
          </a:p>
          <a:p>
            <a:pPr indent="0" lvl="0" marL="0" rtl="0" algn="l">
              <a:lnSpc>
                <a:spcPct val="100000"/>
              </a:lnSpc>
              <a:spcBef>
                <a:spcPts val="0"/>
              </a:spcBef>
              <a:spcAft>
                <a:spcPts val="0"/>
              </a:spcAft>
              <a:buNone/>
            </a:pPr>
            <a:r>
              <a:rPr b="1" i="1" lang="en-GB" sz="3500">
                <a:solidFill>
                  <a:schemeClr val="accent4"/>
                </a:solidFill>
              </a:rPr>
              <a:t>You could use the following sentences to help structure your answer</a:t>
            </a:r>
            <a:endParaRPr b="1" i="1" sz="4400">
              <a:solidFill>
                <a:schemeClr val="accent4"/>
              </a:solidFill>
            </a:endParaRPr>
          </a:p>
          <a:p>
            <a:pPr indent="0" lvl="0" marL="0" rtl="0" algn="l">
              <a:lnSpc>
                <a:spcPct val="90000"/>
              </a:lnSpc>
              <a:spcBef>
                <a:spcPts val="1000"/>
              </a:spcBef>
              <a:spcAft>
                <a:spcPts val="0"/>
              </a:spcAft>
              <a:buNone/>
            </a:pPr>
            <a:r>
              <a:rPr i="1" lang="en-GB">
                <a:solidFill>
                  <a:srgbClr val="000000"/>
                </a:solidFill>
              </a:rPr>
              <a:t>In some ways treatment and prevention improved in the years 1500-1700. For example… </a:t>
            </a:r>
            <a:endParaRPr i="1">
              <a:solidFill>
                <a:srgbClr val="000000"/>
              </a:solidFill>
            </a:endParaRPr>
          </a:p>
          <a:p>
            <a:pPr indent="0" lvl="0" marL="0" rtl="0" algn="l">
              <a:lnSpc>
                <a:spcPct val="90000"/>
              </a:lnSpc>
              <a:spcBef>
                <a:spcPts val="1000"/>
              </a:spcBef>
              <a:spcAft>
                <a:spcPts val="0"/>
              </a:spcAft>
              <a:buNone/>
            </a:pPr>
            <a:r>
              <a:rPr i="1" lang="en-GB">
                <a:solidFill>
                  <a:srgbClr val="000000"/>
                </a:solidFill>
              </a:rPr>
              <a:t>However, in other ways treatment and prevention didn’t improve. For example…</a:t>
            </a:r>
            <a:endParaRPr i="1">
              <a:solidFill>
                <a:srgbClr val="000000"/>
              </a:solidFill>
            </a:endParaRPr>
          </a:p>
          <a:p>
            <a:pPr indent="0" lvl="0" marL="0" rtl="0" algn="l">
              <a:lnSpc>
                <a:spcPct val="90000"/>
              </a:lnSpc>
              <a:spcBef>
                <a:spcPts val="1000"/>
              </a:spcBef>
              <a:spcAft>
                <a:spcPts val="0"/>
              </a:spcAft>
              <a:buNone/>
            </a:pPr>
            <a:r>
              <a:rPr i="1" lang="en-GB">
                <a:solidFill>
                  <a:srgbClr val="000000"/>
                </a:solidFill>
              </a:rPr>
              <a:t>Overall, I mostly agree that…</a:t>
            </a:r>
            <a:endParaRPr i="1">
              <a:solidFill>
                <a:srgbClr val="000000"/>
              </a:solidFill>
            </a:endParaRPr>
          </a:p>
          <a:p>
            <a:pPr indent="0" lvl="0" marL="457200" rtl="0" algn="l">
              <a:lnSpc>
                <a:spcPct val="100000"/>
              </a:lnSpc>
              <a:spcBef>
                <a:spcPts val="0"/>
              </a:spcBef>
              <a:spcAft>
                <a:spcPts val="0"/>
              </a:spcAft>
              <a:buNone/>
            </a:pPr>
            <a:r>
              <a:t/>
            </a:r>
            <a:endParaRPr i="1" sz="4400">
              <a:solidFill>
                <a:srgbClr val="000000"/>
              </a:solidFill>
            </a:endParaRPr>
          </a:p>
        </p:txBody>
      </p:sp>
      <p:sp>
        <p:nvSpPr>
          <p:cNvPr id="173" name="Google Shape;173;p27"/>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Continuity - Treatment</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87" name="Google Shape;87;p15"/>
          <p:cNvSpPr txBox="1"/>
          <p:nvPr>
            <p:ph idx="1" type="body"/>
          </p:nvPr>
        </p:nvSpPr>
        <p:spPr>
          <a:xfrm>
            <a:off x="917950" y="1218825"/>
            <a:ext cx="16808700" cy="56847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Although the power of the Church was reduced in Renaissance times, people did still believe that prayer could treat illness and disease.</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People in Renaissance Britain still believed that it was important to rebalance the </a:t>
            </a:r>
            <a:r>
              <a:rPr b="1" lang="en-GB" sz="3500">
                <a:solidFill>
                  <a:schemeClr val="accent4"/>
                </a:solidFill>
              </a:rPr>
              <a:t>four humours</a:t>
            </a:r>
            <a:r>
              <a:rPr lang="en-GB" sz="3500">
                <a:solidFill>
                  <a:srgbClr val="000000"/>
                </a:solidFill>
              </a:rPr>
              <a:t>. Therefore the </a:t>
            </a:r>
            <a:r>
              <a:rPr b="1" lang="en-GB" sz="3500">
                <a:solidFill>
                  <a:schemeClr val="accent4"/>
                </a:solidFill>
              </a:rPr>
              <a:t>humoural treatments</a:t>
            </a:r>
            <a:r>
              <a:rPr lang="en-GB" sz="3500">
                <a:solidFill>
                  <a:srgbClr val="000000"/>
                </a:solidFill>
              </a:rPr>
              <a:t> used in medieval times, </a:t>
            </a:r>
            <a:r>
              <a:rPr b="1" lang="en-GB" sz="3500">
                <a:solidFill>
                  <a:schemeClr val="accent5"/>
                </a:solidFill>
              </a:rPr>
              <a:t>bleeding </a:t>
            </a:r>
            <a:r>
              <a:rPr lang="en-GB" sz="3500">
                <a:solidFill>
                  <a:srgbClr val="000000"/>
                </a:solidFill>
              </a:rPr>
              <a:t>and </a:t>
            </a:r>
            <a:r>
              <a:rPr b="1" lang="en-GB" sz="3500">
                <a:solidFill>
                  <a:schemeClr val="accent5"/>
                </a:solidFill>
              </a:rPr>
              <a:t>purging</a:t>
            </a:r>
            <a:r>
              <a:rPr lang="en-GB" sz="3500">
                <a:solidFill>
                  <a:srgbClr val="000000"/>
                </a:solidFill>
              </a:rPr>
              <a:t>,</a:t>
            </a:r>
            <a:r>
              <a:rPr b="1" lang="en-GB" sz="3500">
                <a:solidFill>
                  <a:schemeClr val="accent5"/>
                </a:solidFill>
              </a:rPr>
              <a:t> </a:t>
            </a:r>
            <a:r>
              <a:rPr lang="en-GB" sz="3500">
                <a:solidFill>
                  <a:srgbClr val="000000"/>
                </a:solidFill>
              </a:rPr>
              <a:t>continued.</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Herbal remedies also remained popular and most sick people continued to be cared for at home.</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000">
              <a:solidFill>
                <a:srgbClr val="000000"/>
              </a:solidFill>
            </a:endParaRPr>
          </a:p>
          <a:p>
            <a:pPr indent="0" lvl="0" marL="914400" marR="0" rtl="0" algn="l">
              <a:lnSpc>
                <a:spcPct val="115000"/>
              </a:lnSpc>
              <a:spcBef>
                <a:spcPts val="0"/>
              </a:spcBef>
              <a:spcAft>
                <a:spcPts val="0"/>
              </a:spcAft>
              <a:buNone/>
            </a:pPr>
            <a:r>
              <a:t/>
            </a:r>
            <a:endParaRPr sz="3000"/>
          </a:p>
        </p:txBody>
      </p:sp>
      <p:sp>
        <p:nvSpPr>
          <p:cNvPr id="88" name="Google Shape;88;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6"/>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Continuity - Medical healers</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94" name="Google Shape;94;p16"/>
          <p:cNvSpPr txBox="1"/>
          <p:nvPr>
            <p:ph idx="1" type="body"/>
          </p:nvPr>
        </p:nvSpPr>
        <p:spPr>
          <a:xfrm>
            <a:off x="917950" y="1218825"/>
            <a:ext cx="16808700" cy="56847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rPr b="1" lang="en-GB" sz="3500">
                <a:solidFill>
                  <a:schemeClr val="accent5"/>
                </a:solidFill>
              </a:rPr>
              <a:t>Physicians </a:t>
            </a:r>
            <a:r>
              <a:rPr lang="en-GB" sz="3500">
                <a:solidFill>
                  <a:srgbClr val="000000"/>
                </a:solidFill>
              </a:rPr>
              <a:t>still trained at universities and, as in medieval Britain, their learning was still from books and not from practical experience. However, they did begin to challenge the old teachings and investigate for themselves.</a:t>
            </a:r>
            <a:endParaRPr sz="3500">
              <a:solidFill>
                <a:srgbClr val="000000"/>
              </a:solidFill>
            </a:endParaRPr>
          </a:p>
          <a:p>
            <a:pPr indent="0" lvl="0" marL="0" rtl="0" algn="l">
              <a:lnSpc>
                <a:spcPct val="90000"/>
              </a:lnSpc>
              <a:spcBef>
                <a:spcPts val="1000"/>
              </a:spcBef>
              <a:spcAft>
                <a:spcPts val="0"/>
              </a:spcAft>
              <a:buNone/>
            </a:pPr>
            <a:r>
              <a:rPr b="1" lang="en-GB" sz="3500">
                <a:solidFill>
                  <a:schemeClr val="accent5"/>
                </a:solidFill>
              </a:rPr>
              <a:t>Physicians </a:t>
            </a:r>
            <a:r>
              <a:rPr lang="en-GB" sz="3500">
                <a:solidFill>
                  <a:srgbClr val="000000"/>
                </a:solidFill>
              </a:rPr>
              <a:t>were still expensive meaning most were unable to afford their services, so most people used </a:t>
            </a:r>
            <a:r>
              <a:rPr b="1" lang="en-GB" sz="3500">
                <a:solidFill>
                  <a:schemeClr val="accent5"/>
                </a:solidFill>
              </a:rPr>
              <a:t>apothecaries </a:t>
            </a:r>
            <a:r>
              <a:rPr lang="en-GB" sz="3500">
                <a:solidFill>
                  <a:srgbClr val="000000"/>
                </a:solidFill>
              </a:rPr>
              <a:t>and </a:t>
            </a:r>
            <a:r>
              <a:rPr b="1" lang="en-GB" sz="3500">
                <a:solidFill>
                  <a:schemeClr val="accent5"/>
                </a:solidFill>
              </a:rPr>
              <a:t>barber surgeons</a:t>
            </a:r>
            <a:r>
              <a:rPr lang="en-GB" sz="3500">
                <a:solidFill>
                  <a:srgbClr val="000000"/>
                </a:solidFill>
              </a:rPr>
              <a:t> and/or relied on women in their local community to offer them advice and remedies. </a:t>
            </a:r>
            <a:r>
              <a:rPr b="1" lang="en-GB" sz="3500">
                <a:solidFill>
                  <a:schemeClr val="accent5"/>
                </a:solidFill>
              </a:rPr>
              <a:t>Apothecaries </a:t>
            </a:r>
            <a:r>
              <a:rPr lang="en-GB" sz="3500">
                <a:solidFill>
                  <a:srgbClr val="000000"/>
                </a:solidFill>
              </a:rPr>
              <a:t>continued to mix remedies and </a:t>
            </a:r>
            <a:r>
              <a:rPr b="1" lang="en-GB" sz="3500">
                <a:solidFill>
                  <a:schemeClr val="accent5"/>
                </a:solidFill>
              </a:rPr>
              <a:t>barber surgeons</a:t>
            </a:r>
            <a:r>
              <a:rPr lang="en-GB" sz="3500">
                <a:solidFill>
                  <a:srgbClr val="000000"/>
                </a:solidFill>
              </a:rPr>
              <a:t> continued to carry out simple operations as they had done in medieval Britain.</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Most people still continued to be cared for at home. Women still played a key role in the local community as well, giving advice and even mixing remedies.</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000">
              <a:solidFill>
                <a:srgbClr val="000000"/>
              </a:solidFill>
            </a:endParaRPr>
          </a:p>
          <a:p>
            <a:pPr indent="0" lvl="0" marL="914400" marR="0" rtl="0" algn="l">
              <a:lnSpc>
                <a:spcPct val="115000"/>
              </a:lnSpc>
              <a:spcBef>
                <a:spcPts val="0"/>
              </a:spcBef>
              <a:spcAft>
                <a:spcPts val="0"/>
              </a:spcAft>
              <a:buNone/>
            </a:pPr>
            <a:r>
              <a:t/>
            </a:r>
            <a:endParaRPr sz="3000"/>
          </a:p>
        </p:txBody>
      </p:sp>
      <p:sp>
        <p:nvSpPr>
          <p:cNvPr id="95" name="Google Shape;95;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7"/>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Continuity - Prevention</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01" name="Google Shape;101;p17"/>
          <p:cNvSpPr txBox="1"/>
          <p:nvPr>
            <p:ph idx="1" type="body"/>
          </p:nvPr>
        </p:nvSpPr>
        <p:spPr>
          <a:xfrm>
            <a:off x="917950" y="1218825"/>
            <a:ext cx="16808700" cy="56847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rPr lang="en-GB" sz="3500">
                <a:solidFill>
                  <a:srgbClr val="000000"/>
                </a:solidFill>
              </a:rPr>
              <a:t>People still believed prayer could prevent illness and disease.</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People in Renaissance times continued to avoid catching diseases by following the </a:t>
            </a:r>
            <a:r>
              <a:rPr b="1" i="1" lang="en-GB" sz="3500">
                <a:solidFill>
                  <a:schemeClr val="accent4"/>
                </a:solidFill>
              </a:rPr>
              <a:t>regimen sanitatis</a:t>
            </a:r>
            <a:r>
              <a:rPr lang="en-GB" sz="3500">
                <a:solidFill>
                  <a:srgbClr val="000000"/>
                </a:solidFill>
              </a:rPr>
              <a:t>. For example, to avoid exhaustion and rich or fatty foods.</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People in Renaissance times still clung to the idea of bad air (or </a:t>
            </a:r>
            <a:r>
              <a:rPr b="1" i="1" lang="en-GB" sz="3500">
                <a:solidFill>
                  <a:schemeClr val="accent4"/>
                </a:solidFill>
              </a:rPr>
              <a:t>Miasma</a:t>
            </a:r>
            <a:r>
              <a:rPr lang="en-GB" sz="3500">
                <a:solidFill>
                  <a:srgbClr val="000000"/>
                </a:solidFill>
              </a:rPr>
              <a:t>) causing sickness, so keeping clean was still seen as a key away to avoid getting sick. As such, more steps were taken to remove </a:t>
            </a:r>
            <a:r>
              <a:rPr b="1" i="1" lang="en-GB" sz="3500">
                <a:solidFill>
                  <a:schemeClr val="accent4"/>
                </a:solidFill>
              </a:rPr>
              <a:t>miasma </a:t>
            </a:r>
            <a:r>
              <a:rPr lang="en-GB" sz="3500">
                <a:solidFill>
                  <a:srgbClr val="000000"/>
                </a:solidFill>
              </a:rPr>
              <a:t>from the air. For example, removing sewage and picking up rubbish from the streets. Another example, people now kept clean by changing their clothes more often.</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000">
              <a:solidFill>
                <a:srgbClr val="000000"/>
              </a:solidFill>
            </a:endParaRPr>
          </a:p>
          <a:p>
            <a:pPr indent="0" lvl="0" marL="914400" marR="0" rtl="0" algn="l">
              <a:lnSpc>
                <a:spcPct val="115000"/>
              </a:lnSpc>
              <a:spcBef>
                <a:spcPts val="0"/>
              </a:spcBef>
              <a:spcAft>
                <a:spcPts val="0"/>
              </a:spcAft>
              <a:buNone/>
            </a:pPr>
            <a:r>
              <a:t/>
            </a:r>
            <a:endParaRPr sz="3000"/>
          </a:p>
        </p:txBody>
      </p:sp>
      <p:sp>
        <p:nvSpPr>
          <p:cNvPr id="102" name="Google Shape;102;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8"/>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Change</a:t>
            </a:r>
            <a:r>
              <a:rPr lang="en-GB">
                <a:solidFill>
                  <a:schemeClr val="dk2"/>
                </a:solidFill>
              </a:rPr>
              <a:t>- Treatment</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08" name="Google Shape;108;p18"/>
          <p:cNvSpPr txBox="1"/>
          <p:nvPr>
            <p:ph idx="1" type="body"/>
          </p:nvPr>
        </p:nvSpPr>
        <p:spPr>
          <a:xfrm>
            <a:off x="917950" y="1218825"/>
            <a:ext cx="16808700" cy="56847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rPr b="1" lang="en-GB" sz="3500">
                <a:solidFill>
                  <a:schemeClr val="accent5"/>
                </a:solidFill>
              </a:rPr>
              <a:t>Transference </a:t>
            </a:r>
            <a:r>
              <a:rPr lang="en-GB" sz="3500">
                <a:solidFill>
                  <a:srgbClr val="000000"/>
                </a:solidFill>
              </a:rPr>
              <a:t>was a new theory in Renaissance times. People believed that an illness or disease could be transferred from one person to something else. For example, people believed that you could get rid of a wart by rubbing it with an onion - the wart would then transfer to the onion!</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As well as herbal remedies, treatments were often chosen because of their colour. For example , if you suffered from </a:t>
            </a:r>
            <a:r>
              <a:rPr b="1" lang="en-GB" sz="3500">
                <a:solidFill>
                  <a:schemeClr val="accent4"/>
                </a:solidFill>
              </a:rPr>
              <a:t>jaundice </a:t>
            </a:r>
            <a:r>
              <a:rPr lang="en-GB" sz="3500">
                <a:solidFill>
                  <a:srgbClr val="000000"/>
                </a:solidFill>
              </a:rPr>
              <a:t>then your skin turns yellow. Therefore yellow saffron would be used to treat it. Another example, smallpox gave you a red rash, so it was believed drinking red wine or eating red foods would cure you.</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New herbal remedies appeared in Britain because of exploration to the </a:t>
            </a:r>
            <a:r>
              <a:rPr b="1" lang="en-GB" sz="3500">
                <a:solidFill>
                  <a:schemeClr val="accent4"/>
                </a:solidFill>
              </a:rPr>
              <a:t>New World</a:t>
            </a:r>
            <a:r>
              <a:rPr lang="en-GB" sz="3500">
                <a:solidFill>
                  <a:srgbClr val="000000"/>
                </a:solidFill>
              </a:rPr>
              <a:t>.  For example, </a:t>
            </a:r>
            <a:r>
              <a:rPr b="1" lang="en-GB" sz="3500">
                <a:solidFill>
                  <a:schemeClr val="accent5"/>
                </a:solidFill>
              </a:rPr>
              <a:t>ipecacuanha </a:t>
            </a:r>
            <a:r>
              <a:rPr lang="en-GB" sz="3500">
                <a:solidFill>
                  <a:srgbClr val="000000"/>
                </a:solidFill>
              </a:rPr>
              <a:t>from Brazil (later knows as ipecac) became an effective cure for </a:t>
            </a:r>
            <a:r>
              <a:rPr b="1" lang="en-GB" sz="3500">
                <a:solidFill>
                  <a:schemeClr val="accent4"/>
                </a:solidFill>
              </a:rPr>
              <a:t>dysentery</a:t>
            </a:r>
            <a:r>
              <a:rPr lang="en-GB" sz="3500">
                <a:solidFill>
                  <a:srgbClr val="000000"/>
                </a:solidFill>
              </a:rPr>
              <a:t>. Another example, </a:t>
            </a:r>
            <a:r>
              <a:rPr b="1" lang="en-GB" sz="3500">
                <a:solidFill>
                  <a:schemeClr val="accent5"/>
                </a:solidFill>
              </a:rPr>
              <a:t>Peruvian bark </a:t>
            </a:r>
            <a:r>
              <a:rPr lang="en-GB" sz="3500">
                <a:solidFill>
                  <a:srgbClr val="000000"/>
                </a:solidFill>
              </a:rPr>
              <a:t>successfully treated </a:t>
            </a:r>
            <a:r>
              <a:rPr b="1" lang="en-GB" sz="3500">
                <a:solidFill>
                  <a:schemeClr val="accent4"/>
                </a:solidFill>
              </a:rPr>
              <a:t>malaria</a:t>
            </a:r>
            <a:r>
              <a:rPr lang="en-GB" sz="3500">
                <a:solidFill>
                  <a:srgbClr val="000000"/>
                </a:solidFill>
              </a:rPr>
              <a:t>.</a:t>
            </a:r>
            <a:endParaRPr sz="3500">
              <a:solidFill>
                <a:srgbClr val="000000"/>
              </a:solidFill>
            </a:endParaRPr>
          </a:p>
          <a:p>
            <a:pPr indent="0" lvl="0" marL="914400" marR="0" rtl="0" algn="l">
              <a:lnSpc>
                <a:spcPct val="115000"/>
              </a:lnSpc>
              <a:spcBef>
                <a:spcPts val="0"/>
              </a:spcBef>
              <a:spcAft>
                <a:spcPts val="0"/>
              </a:spcAft>
              <a:buNone/>
            </a:pPr>
            <a:r>
              <a:t/>
            </a:r>
            <a:endParaRPr sz="3000"/>
          </a:p>
        </p:txBody>
      </p:sp>
      <p:sp>
        <p:nvSpPr>
          <p:cNvPr id="109" name="Google Shape;109;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9"/>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Change- Treatment</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15" name="Google Shape;115;p19"/>
          <p:cNvSpPr txBox="1"/>
          <p:nvPr>
            <p:ph idx="1" type="body"/>
          </p:nvPr>
        </p:nvSpPr>
        <p:spPr>
          <a:xfrm>
            <a:off x="917950" y="998400"/>
            <a:ext cx="16808700" cy="56847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rPr lang="en-GB" sz="3500">
                <a:solidFill>
                  <a:srgbClr val="000000"/>
                </a:solidFill>
              </a:rPr>
              <a:t>More people were writing down home remedies because more people could read and write. For example, </a:t>
            </a:r>
            <a:r>
              <a:rPr b="1" lang="en-GB" sz="3500">
                <a:solidFill>
                  <a:schemeClr val="accent3"/>
                </a:solidFill>
              </a:rPr>
              <a:t>Mary Doggett</a:t>
            </a:r>
            <a:r>
              <a:rPr lang="en-GB" sz="3500">
                <a:solidFill>
                  <a:srgbClr val="000000"/>
                </a:solidFill>
              </a:rPr>
              <a:t> wrote down a a remedy for </a:t>
            </a:r>
            <a:r>
              <a:rPr b="1" lang="en-GB" sz="3500">
                <a:solidFill>
                  <a:schemeClr val="accent5"/>
                </a:solidFill>
              </a:rPr>
              <a:t>scurvy </a:t>
            </a:r>
            <a:r>
              <a:rPr lang="en-GB" sz="3500">
                <a:solidFill>
                  <a:srgbClr val="000000"/>
                </a:solidFill>
              </a:rPr>
              <a:t>which included orange juice. We know that </a:t>
            </a:r>
            <a:r>
              <a:rPr b="1" lang="en-GB" sz="3500">
                <a:solidFill>
                  <a:schemeClr val="accent5"/>
                </a:solidFill>
              </a:rPr>
              <a:t>scurvy</a:t>
            </a:r>
            <a:r>
              <a:rPr b="1" lang="en-GB" sz="3500">
                <a:solidFill>
                  <a:schemeClr val="accent5"/>
                </a:solidFill>
              </a:rPr>
              <a:t> </a:t>
            </a:r>
            <a:r>
              <a:rPr lang="en-GB" sz="3500">
                <a:solidFill>
                  <a:srgbClr val="000000"/>
                </a:solidFill>
              </a:rPr>
              <a:t>is caused by a deficiency in Vitamin C, which is found in oranges. Although </a:t>
            </a:r>
            <a:r>
              <a:rPr b="1" lang="en-GB" sz="3500">
                <a:solidFill>
                  <a:schemeClr val="accent3"/>
                </a:solidFill>
              </a:rPr>
              <a:t>Mary Doggett </a:t>
            </a:r>
            <a:r>
              <a:rPr lang="en-GB" sz="3500">
                <a:solidFill>
                  <a:srgbClr val="000000"/>
                </a:solidFill>
              </a:rPr>
              <a:t>did not know this, she knew her remedy worked.</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People also began to look for </a:t>
            </a:r>
            <a:r>
              <a:rPr b="1" lang="en-GB" sz="3500">
                <a:solidFill>
                  <a:schemeClr val="accent5"/>
                </a:solidFill>
              </a:rPr>
              <a:t>chemical cures</a:t>
            </a:r>
            <a:r>
              <a:rPr lang="en-GB" sz="3500">
                <a:solidFill>
                  <a:srgbClr val="000000"/>
                </a:solidFill>
              </a:rPr>
              <a:t>. </a:t>
            </a:r>
            <a:r>
              <a:rPr lang="en-GB" sz="3500">
                <a:solidFill>
                  <a:srgbClr val="000000"/>
                </a:solidFill>
              </a:rPr>
              <a:t>For example, in small doses antimony causes sweating which fitted in with the idea of </a:t>
            </a:r>
            <a:r>
              <a:rPr b="1" lang="en-GB" sz="3500">
                <a:solidFill>
                  <a:schemeClr val="accent5"/>
                </a:solidFill>
              </a:rPr>
              <a:t>purging </a:t>
            </a:r>
            <a:r>
              <a:rPr lang="en-GB" sz="3500">
                <a:solidFill>
                  <a:srgbClr val="000000"/>
                </a:solidFill>
              </a:rPr>
              <a:t>the body of disease. It was also drunk to encourage vomiting, another type of </a:t>
            </a:r>
            <a:r>
              <a:rPr b="1" lang="en-GB" sz="3500">
                <a:solidFill>
                  <a:schemeClr val="accent5"/>
                </a:solidFill>
              </a:rPr>
              <a:t>purging</a:t>
            </a:r>
            <a:r>
              <a:rPr lang="en-GB" sz="3500">
                <a:solidFill>
                  <a:srgbClr val="000000"/>
                </a:solidFill>
              </a:rPr>
              <a:t>. Another example, </a:t>
            </a:r>
            <a:r>
              <a:rPr b="1" lang="en-GB" sz="3500">
                <a:solidFill>
                  <a:schemeClr val="accent5"/>
                </a:solidFill>
              </a:rPr>
              <a:t>mercury </a:t>
            </a:r>
            <a:r>
              <a:rPr lang="en-GB" sz="3500">
                <a:solidFill>
                  <a:srgbClr val="000000"/>
                </a:solidFill>
              </a:rPr>
              <a:t>was used to treat </a:t>
            </a:r>
            <a:r>
              <a:rPr b="1" lang="en-GB" sz="3500">
                <a:solidFill>
                  <a:schemeClr val="accent4"/>
                </a:solidFill>
              </a:rPr>
              <a:t>syphilis</a:t>
            </a:r>
            <a:r>
              <a:rPr lang="en-GB" sz="3500">
                <a:solidFill>
                  <a:srgbClr val="000000"/>
                </a:solidFill>
              </a:rPr>
              <a:t>. Both of these chemicals are poisonous!</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People visited the King’s court believing that if </a:t>
            </a:r>
            <a:r>
              <a:rPr b="1" lang="en-GB" sz="3500">
                <a:solidFill>
                  <a:schemeClr val="accent3"/>
                </a:solidFill>
              </a:rPr>
              <a:t>Charles II</a:t>
            </a:r>
            <a:r>
              <a:rPr lang="en-GB" sz="3500">
                <a:solidFill>
                  <a:srgbClr val="000000"/>
                </a:solidFill>
              </a:rPr>
              <a:t> touched them they would be cured of </a:t>
            </a:r>
            <a:r>
              <a:rPr b="1" lang="en-GB" sz="3500">
                <a:solidFill>
                  <a:schemeClr val="accent5"/>
                </a:solidFill>
              </a:rPr>
              <a:t>scrofula</a:t>
            </a:r>
            <a:r>
              <a:rPr lang="en-GB" sz="3500">
                <a:solidFill>
                  <a:srgbClr val="000000"/>
                </a:solidFill>
              </a:rPr>
              <a:t>, a skin disease known as </a:t>
            </a:r>
            <a:r>
              <a:rPr b="1" lang="en-GB" sz="3500">
                <a:solidFill>
                  <a:schemeClr val="accent5"/>
                </a:solidFill>
              </a:rPr>
              <a:t>the King’s Evil</a:t>
            </a:r>
            <a:r>
              <a:rPr lang="en-GB" sz="3500">
                <a:solidFill>
                  <a:srgbClr val="000000"/>
                </a:solidFill>
              </a:rPr>
              <a:t>. The King was believed to be God’s representative on earth so being touched by him was as close as you could get to being touched by God.</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000">
              <a:solidFill>
                <a:srgbClr val="000000"/>
              </a:solidFill>
            </a:endParaRPr>
          </a:p>
          <a:p>
            <a:pPr indent="0" lvl="0" marL="914400" marR="0" rtl="0" algn="l">
              <a:lnSpc>
                <a:spcPct val="115000"/>
              </a:lnSpc>
              <a:spcBef>
                <a:spcPts val="0"/>
              </a:spcBef>
              <a:spcAft>
                <a:spcPts val="0"/>
              </a:spcAft>
              <a:buNone/>
            </a:pPr>
            <a:r>
              <a:t/>
            </a:r>
            <a:endParaRPr sz="3000"/>
          </a:p>
        </p:txBody>
      </p:sp>
      <p:sp>
        <p:nvSpPr>
          <p:cNvPr id="116" name="Google Shape;116;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0"/>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Change- Medical healers</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22" name="Google Shape;122;p20"/>
          <p:cNvSpPr txBox="1"/>
          <p:nvPr>
            <p:ph idx="1" type="body"/>
          </p:nvPr>
        </p:nvSpPr>
        <p:spPr>
          <a:xfrm>
            <a:off x="917950" y="1218825"/>
            <a:ext cx="16808700" cy="56847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rPr lang="en-GB" sz="3500">
                <a:solidFill>
                  <a:srgbClr val="000000"/>
                </a:solidFill>
              </a:rPr>
              <a:t>In Renaissance times, </a:t>
            </a:r>
            <a:r>
              <a:rPr b="1" lang="en-GB" sz="3500">
                <a:solidFill>
                  <a:schemeClr val="accent5"/>
                </a:solidFill>
              </a:rPr>
              <a:t>physicians </a:t>
            </a:r>
            <a:r>
              <a:rPr lang="en-GB" sz="3500">
                <a:solidFill>
                  <a:srgbClr val="000000"/>
                </a:solidFill>
              </a:rPr>
              <a:t>began to challenge the old teachings because of the following reasons:</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450850" lvl="0" marL="457200" rtl="0" algn="l">
              <a:lnSpc>
                <a:spcPct val="90000"/>
              </a:lnSpc>
              <a:spcBef>
                <a:spcPts val="1000"/>
              </a:spcBef>
              <a:spcAft>
                <a:spcPts val="0"/>
              </a:spcAft>
              <a:buClr>
                <a:srgbClr val="000000"/>
              </a:buClr>
              <a:buSzPts val="3500"/>
              <a:buAutoNum type="arabicPeriod"/>
            </a:pPr>
            <a:r>
              <a:rPr b="1" lang="en-GB" sz="3500">
                <a:solidFill>
                  <a:schemeClr val="accent4"/>
                </a:solidFill>
              </a:rPr>
              <a:t>Dissection </a:t>
            </a:r>
            <a:r>
              <a:rPr lang="en-GB" sz="3500">
                <a:solidFill>
                  <a:srgbClr val="000000"/>
                </a:solidFill>
              </a:rPr>
              <a:t>was, unlike in medieval Britain, now legal due to the decline in the power of the Church. However, it was still difficult to get hold of fresh corpses to dissect and most universities didn’t have an </a:t>
            </a:r>
            <a:r>
              <a:rPr b="1" lang="en-GB" sz="3500">
                <a:solidFill>
                  <a:schemeClr val="accent4"/>
                </a:solidFill>
              </a:rPr>
              <a:t>anatomy </a:t>
            </a:r>
            <a:r>
              <a:rPr lang="en-GB" sz="3500">
                <a:solidFill>
                  <a:srgbClr val="000000"/>
                </a:solidFill>
              </a:rPr>
              <a:t>theatre...</a:t>
            </a:r>
            <a:endParaRPr sz="3500">
              <a:solidFill>
                <a:srgbClr val="000000"/>
              </a:solidFill>
            </a:endParaRPr>
          </a:p>
          <a:p>
            <a:pPr indent="0" lvl="0" marL="457200" rtl="0" algn="l">
              <a:lnSpc>
                <a:spcPct val="90000"/>
              </a:lnSpc>
              <a:spcBef>
                <a:spcPts val="1000"/>
              </a:spcBef>
              <a:spcAft>
                <a:spcPts val="0"/>
              </a:spcAft>
              <a:buNone/>
            </a:pPr>
            <a:r>
              <a:t/>
            </a:r>
            <a:endParaRPr sz="3500">
              <a:solidFill>
                <a:srgbClr val="000000"/>
              </a:solidFill>
            </a:endParaRPr>
          </a:p>
          <a:p>
            <a:pPr indent="-450850" lvl="0" marL="457200" rtl="0" algn="l">
              <a:lnSpc>
                <a:spcPct val="90000"/>
              </a:lnSpc>
              <a:spcBef>
                <a:spcPts val="1000"/>
              </a:spcBef>
              <a:spcAft>
                <a:spcPts val="0"/>
              </a:spcAft>
              <a:buClr>
                <a:srgbClr val="000000"/>
              </a:buClr>
              <a:buSzPts val="3500"/>
              <a:buAutoNum type="arabicPeriod"/>
            </a:pPr>
            <a:r>
              <a:rPr lang="en-GB" sz="3500">
                <a:solidFill>
                  <a:srgbClr val="000000"/>
                </a:solidFill>
              </a:rPr>
              <a:t>However, this didn’t necessarily matter because </a:t>
            </a:r>
            <a:r>
              <a:rPr b="1" lang="en-GB" sz="3500">
                <a:solidFill>
                  <a:schemeClr val="accent5"/>
                </a:solidFill>
              </a:rPr>
              <a:t>physicians </a:t>
            </a:r>
            <a:r>
              <a:rPr lang="en-GB" sz="3500">
                <a:solidFill>
                  <a:srgbClr val="000000"/>
                </a:solidFill>
              </a:rPr>
              <a:t>had greater access to books due to </a:t>
            </a:r>
            <a:r>
              <a:rPr b="1" lang="en-GB" sz="3500">
                <a:solidFill>
                  <a:schemeClr val="accent5"/>
                </a:solidFill>
              </a:rPr>
              <a:t>printing press</a:t>
            </a:r>
            <a:r>
              <a:rPr lang="en-GB" sz="3500">
                <a:solidFill>
                  <a:srgbClr val="000000"/>
                </a:solidFill>
              </a:rPr>
              <a:t> meaning there was a wider variety of medical books than ever before and they were cheaper. This meant medical textbooks containing detailed drawings of human </a:t>
            </a:r>
            <a:r>
              <a:rPr b="1" lang="en-GB" sz="3500">
                <a:solidFill>
                  <a:schemeClr val="accent4"/>
                </a:solidFill>
              </a:rPr>
              <a:t>anatomy </a:t>
            </a:r>
            <a:r>
              <a:rPr lang="en-GB" sz="3500">
                <a:solidFill>
                  <a:srgbClr val="000000"/>
                </a:solidFill>
              </a:rPr>
              <a:t>were available for the first time…</a:t>
            </a:r>
            <a:endParaRPr sz="3500">
              <a:solidFill>
                <a:srgbClr val="000000"/>
              </a:solidFill>
            </a:endParaRPr>
          </a:p>
          <a:p>
            <a:pPr indent="0" lvl="0" marL="914400" marR="0" rtl="0" algn="l">
              <a:lnSpc>
                <a:spcPct val="115000"/>
              </a:lnSpc>
              <a:spcBef>
                <a:spcPts val="0"/>
              </a:spcBef>
              <a:spcAft>
                <a:spcPts val="0"/>
              </a:spcAft>
              <a:buNone/>
            </a:pPr>
            <a:r>
              <a:t/>
            </a:r>
            <a:endParaRPr sz="3000"/>
          </a:p>
        </p:txBody>
      </p:sp>
      <p:sp>
        <p:nvSpPr>
          <p:cNvPr id="123" name="Google Shape;123;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1"/>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Change</a:t>
            </a:r>
            <a:r>
              <a:rPr lang="en-GB">
                <a:solidFill>
                  <a:schemeClr val="dk2"/>
                </a:solidFill>
              </a:rPr>
              <a:t>- Medical healers</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29" name="Google Shape;129;p21"/>
          <p:cNvSpPr txBox="1"/>
          <p:nvPr>
            <p:ph idx="1" type="body"/>
          </p:nvPr>
        </p:nvSpPr>
        <p:spPr>
          <a:xfrm>
            <a:off x="917950" y="1218825"/>
            <a:ext cx="16808700" cy="56847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rPr lang="en-GB" sz="3500">
                <a:solidFill>
                  <a:srgbClr val="000000"/>
                </a:solidFill>
              </a:rPr>
              <a:t>3. </a:t>
            </a:r>
            <a:r>
              <a:rPr b="1" lang="en-GB" sz="3500">
                <a:solidFill>
                  <a:schemeClr val="accent3"/>
                </a:solidFill>
              </a:rPr>
              <a:t>Andreus Vesalius’</a:t>
            </a:r>
            <a:r>
              <a:rPr lang="en-GB" sz="3500">
                <a:solidFill>
                  <a:srgbClr val="000000"/>
                </a:solidFill>
              </a:rPr>
              <a:t> </a:t>
            </a:r>
            <a:r>
              <a:rPr b="1" i="1" lang="en-GB" sz="3500">
                <a:solidFill>
                  <a:schemeClr val="accent5"/>
                </a:solidFill>
              </a:rPr>
              <a:t>On the Fabric of the Human B</a:t>
            </a:r>
            <a:r>
              <a:rPr b="1" lang="en-GB" sz="3500">
                <a:solidFill>
                  <a:schemeClr val="accent5"/>
                </a:solidFill>
              </a:rPr>
              <a:t>ody </a:t>
            </a:r>
            <a:r>
              <a:rPr lang="en-GB" sz="3500">
                <a:solidFill>
                  <a:srgbClr val="000000"/>
                </a:solidFill>
              </a:rPr>
              <a:t>contained detailed anatomical studies of the human body. Importantly, </a:t>
            </a:r>
            <a:r>
              <a:rPr b="1" lang="en-GB" sz="3500">
                <a:solidFill>
                  <a:schemeClr val="accent3"/>
                </a:solidFill>
              </a:rPr>
              <a:t>Vesalius </a:t>
            </a:r>
            <a:r>
              <a:rPr lang="en-GB" sz="3500">
                <a:solidFill>
                  <a:srgbClr val="000000"/>
                </a:solidFill>
              </a:rPr>
              <a:t>noted that </a:t>
            </a:r>
            <a:r>
              <a:rPr b="1" lang="en-GB" sz="3500">
                <a:solidFill>
                  <a:schemeClr val="accent3"/>
                </a:solidFill>
              </a:rPr>
              <a:t>Galen </a:t>
            </a:r>
            <a:r>
              <a:rPr lang="en-GB" sz="3500">
                <a:solidFill>
                  <a:srgbClr val="000000"/>
                </a:solidFill>
              </a:rPr>
              <a:t>had made errors in his original theory on the human body, in total correcting </a:t>
            </a:r>
            <a:r>
              <a:rPr b="1" lang="en-GB" sz="3500">
                <a:solidFill>
                  <a:schemeClr val="accent5"/>
                </a:solidFill>
              </a:rPr>
              <a:t>300 mistakes</a:t>
            </a:r>
            <a:r>
              <a:rPr lang="en-GB" sz="3500">
                <a:solidFill>
                  <a:srgbClr val="000000"/>
                </a:solidFill>
              </a:rPr>
              <a:t>! For example, the human lower jaw was in one part, not two. Another example, the vena cava (the main vein leading out of the heart) did not lead to the liver. Because of this, </a:t>
            </a:r>
            <a:r>
              <a:rPr b="1" lang="en-GB" sz="3500">
                <a:solidFill>
                  <a:schemeClr val="accent3"/>
                </a:solidFill>
              </a:rPr>
              <a:t>Vesalius </a:t>
            </a:r>
            <a:r>
              <a:rPr lang="en-GB" sz="3500">
                <a:solidFill>
                  <a:srgbClr val="000000"/>
                </a:solidFill>
              </a:rPr>
              <a:t>encouraged other </a:t>
            </a:r>
            <a:r>
              <a:rPr b="1" lang="en-GB" sz="3500">
                <a:solidFill>
                  <a:schemeClr val="accent5"/>
                </a:solidFill>
              </a:rPr>
              <a:t>physicians </a:t>
            </a:r>
            <a:r>
              <a:rPr lang="en-GB" sz="3500">
                <a:solidFill>
                  <a:srgbClr val="000000"/>
                </a:solidFill>
              </a:rPr>
              <a:t>to not rely on perceived knowledge and to carry out dissections for themselves to identify other mistakes and advance medical knowledge still further. One </a:t>
            </a:r>
            <a:r>
              <a:rPr b="1" lang="en-GB" sz="3500">
                <a:solidFill>
                  <a:schemeClr val="accent5"/>
                </a:solidFill>
              </a:rPr>
              <a:t>physician </a:t>
            </a:r>
            <a:r>
              <a:rPr lang="en-GB" sz="3500">
                <a:solidFill>
                  <a:srgbClr val="000000"/>
                </a:solidFill>
              </a:rPr>
              <a:t>who did this was </a:t>
            </a:r>
            <a:r>
              <a:rPr b="1" lang="en-GB" sz="3500">
                <a:solidFill>
                  <a:schemeClr val="accent3"/>
                </a:solidFill>
              </a:rPr>
              <a:t>Thomas Sydenham</a:t>
            </a:r>
            <a:r>
              <a:rPr lang="en-GB" sz="3500">
                <a:solidFill>
                  <a:srgbClr val="000000"/>
                </a:solidFill>
              </a:rPr>
              <a:t>, who rejected the </a:t>
            </a:r>
            <a:r>
              <a:rPr b="1" lang="en-GB" sz="3500">
                <a:solidFill>
                  <a:schemeClr val="accent4"/>
                </a:solidFill>
              </a:rPr>
              <a:t>Theory of the Four Humours</a:t>
            </a:r>
            <a:r>
              <a:rPr lang="en-GB" sz="3500">
                <a:solidFill>
                  <a:srgbClr val="000000"/>
                </a:solidFill>
              </a:rPr>
              <a:t>. Therefore, </a:t>
            </a:r>
            <a:r>
              <a:rPr b="1" lang="en-GB" sz="3500">
                <a:solidFill>
                  <a:schemeClr val="accent3"/>
                </a:solidFill>
              </a:rPr>
              <a:t>Vesalius</a:t>
            </a:r>
            <a:r>
              <a:rPr lang="en-GB" sz="3500">
                <a:solidFill>
                  <a:srgbClr val="000000"/>
                </a:solidFill>
              </a:rPr>
              <a:t>, </a:t>
            </a:r>
            <a:r>
              <a:rPr b="1" lang="en-GB" sz="3500">
                <a:solidFill>
                  <a:schemeClr val="accent3"/>
                </a:solidFill>
              </a:rPr>
              <a:t>Sydenham </a:t>
            </a:r>
            <a:r>
              <a:rPr lang="en-GB" sz="3500">
                <a:solidFill>
                  <a:srgbClr val="000000"/>
                </a:solidFill>
              </a:rPr>
              <a:t>and others encouraged a challenging of tradition which would grow in the centuries which </a:t>
            </a:r>
            <a:r>
              <a:rPr lang="en-GB" sz="3500">
                <a:solidFill>
                  <a:srgbClr val="000000"/>
                </a:solidFill>
              </a:rPr>
              <a:t>followed</a:t>
            </a:r>
            <a:r>
              <a:rPr lang="en-GB" sz="3500">
                <a:solidFill>
                  <a:srgbClr val="000000"/>
                </a:solidFill>
              </a:rPr>
              <a:t>.</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Another change worth noting, </a:t>
            </a:r>
            <a:r>
              <a:rPr b="1" lang="en-GB" sz="3500">
                <a:solidFill>
                  <a:schemeClr val="accent5"/>
                </a:solidFill>
              </a:rPr>
              <a:t>apothecaries </a:t>
            </a:r>
            <a:r>
              <a:rPr lang="en-GB" sz="3500">
                <a:solidFill>
                  <a:srgbClr val="000000"/>
                </a:solidFill>
              </a:rPr>
              <a:t>and </a:t>
            </a:r>
            <a:r>
              <a:rPr b="1" lang="en-GB" sz="3500">
                <a:solidFill>
                  <a:schemeClr val="accent5"/>
                </a:solidFill>
              </a:rPr>
              <a:t>barber surgeons</a:t>
            </a:r>
            <a:r>
              <a:rPr lang="en-GB" sz="3500">
                <a:solidFill>
                  <a:srgbClr val="000000"/>
                </a:solidFill>
              </a:rPr>
              <a:t> now had to possess licenses to practice their trade.</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000">
              <a:solidFill>
                <a:srgbClr val="000000"/>
              </a:solidFill>
            </a:endParaRPr>
          </a:p>
          <a:p>
            <a:pPr indent="0" lvl="0" marL="914400" marR="0" rtl="0" algn="l">
              <a:lnSpc>
                <a:spcPct val="115000"/>
              </a:lnSpc>
              <a:spcBef>
                <a:spcPts val="0"/>
              </a:spcBef>
              <a:spcAft>
                <a:spcPts val="0"/>
              </a:spcAft>
              <a:buNone/>
            </a:pPr>
            <a:r>
              <a:t/>
            </a:r>
            <a:endParaRPr sz="3000"/>
          </a:p>
        </p:txBody>
      </p:sp>
      <p:sp>
        <p:nvSpPr>
          <p:cNvPr id="130" name="Google Shape;130;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2"/>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Change- Hospitals</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36" name="Google Shape;136;p22"/>
          <p:cNvSpPr txBox="1"/>
          <p:nvPr>
            <p:ph idx="1" type="body"/>
          </p:nvPr>
        </p:nvSpPr>
        <p:spPr>
          <a:xfrm>
            <a:off x="917950" y="1218825"/>
            <a:ext cx="16808700" cy="56847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rPr lang="en-GB" sz="3500">
                <a:solidFill>
                  <a:srgbClr val="000000"/>
                </a:solidFill>
              </a:rPr>
              <a:t>Unlike in medieval Britain, hospitals were not just places of hospitality where patients could expect food, warmth and prayer – they actually became places of treatment. Patients would now expect a visit from a </a:t>
            </a:r>
            <a:r>
              <a:rPr b="1" lang="en-GB" sz="3500">
                <a:solidFill>
                  <a:schemeClr val="accent5"/>
                </a:solidFill>
              </a:rPr>
              <a:t>physician</a:t>
            </a:r>
            <a:r>
              <a:rPr lang="en-GB" sz="3500">
                <a:solidFill>
                  <a:srgbClr val="000000"/>
                </a:solidFill>
              </a:rPr>
              <a:t>, sometimes twice a day, to observe their symptoms and prescribe them treatments. Renaissance hospitals also had their own pharmacies and an </a:t>
            </a:r>
            <a:r>
              <a:rPr b="1" lang="en-GB" sz="3500">
                <a:solidFill>
                  <a:schemeClr val="accent5"/>
                </a:solidFill>
              </a:rPr>
              <a:t>apothecary </a:t>
            </a:r>
            <a:r>
              <a:rPr lang="en-GB" sz="3500">
                <a:solidFill>
                  <a:srgbClr val="000000"/>
                </a:solidFill>
              </a:rPr>
              <a:t>to mix the medicines.</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In medieval England, 30% of hospitals had been run by the Church, most attached to monasteries and run by monks and nuns. However, </a:t>
            </a:r>
            <a:r>
              <a:rPr b="1" lang="en-GB" sz="3500">
                <a:solidFill>
                  <a:schemeClr val="accent3"/>
                </a:solidFill>
              </a:rPr>
              <a:t>Henry VIII’s </a:t>
            </a:r>
            <a:r>
              <a:rPr b="1" lang="en-GB" sz="3500">
                <a:solidFill>
                  <a:schemeClr val="accent4"/>
                </a:solidFill>
              </a:rPr>
              <a:t>dissolution of the monasteries</a:t>
            </a:r>
            <a:r>
              <a:rPr lang="en-GB" sz="3500">
                <a:solidFill>
                  <a:srgbClr val="000000"/>
                </a:solidFill>
              </a:rPr>
              <a:t> meant a high percentage of hospitals were closed down. Some smaller hospitals did open, funded by charities, but it took a long time for the amount of hospitals to return to medieval levels.</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000">
              <a:solidFill>
                <a:srgbClr val="000000"/>
              </a:solidFill>
            </a:endParaRPr>
          </a:p>
          <a:p>
            <a:pPr indent="0" lvl="0" marL="914400" marR="0" rtl="0" algn="l">
              <a:lnSpc>
                <a:spcPct val="115000"/>
              </a:lnSpc>
              <a:spcBef>
                <a:spcPts val="0"/>
              </a:spcBef>
              <a:spcAft>
                <a:spcPts val="0"/>
              </a:spcAft>
              <a:buNone/>
            </a:pPr>
            <a:r>
              <a:t/>
            </a:r>
            <a:endParaRPr sz="3000"/>
          </a:p>
        </p:txBody>
      </p:sp>
      <p:sp>
        <p:nvSpPr>
          <p:cNvPr id="137" name="Google Shape;137;p2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