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embeddedFontLst>
    <p:embeddedFont>
      <p:font typeface="Montserrat SemiBold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Montserrat Medium"/>
      <p:regular r:id="rId32"/>
      <p:bold r:id="rId33"/>
      <p:italic r:id="rId34"/>
      <p:boldItalic r:id="rId35"/>
    </p:embeddedFont>
    <p:embeddedFont>
      <p:font typeface="Century Gothic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980BFA5-CC5F-4128-B35B-D25204C13D1F}">
  <a:tblStyle styleId="{F980BFA5-CC5F-4128-B35B-D25204C13D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SemiBold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italic.fntdata"/><Relationship Id="rId25" Type="http://schemas.openxmlformats.org/officeDocument/2006/relationships/font" Target="fonts/MontserratSemiBold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italic.fntdata"/><Relationship Id="rId15" Type="http://schemas.openxmlformats.org/officeDocument/2006/relationships/slide" Target="slides/slide10.xml"/><Relationship Id="rId37" Type="http://schemas.openxmlformats.org/officeDocument/2006/relationships/font" Target="fonts/CenturyGothic-bold.fntdata"/><Relationship Id="rId14" Type="http://schemas.openxmlformats.org/officeDocument/2006/relationships/slide" Target="slides/slide9.xml"/><Relationship Id="rId36" Type="http://schemas.openxmlformats.org/officeDocument/2006/relationships/font" Target="fonts/CenturyGothic-regular.fntdata"/><Relationship Id="rId17" Type="http://schemas.openxmlformats.org/officeDocument/2006/relationships/slide" Target="slides/slide12.xml"/><Relationship Id="rId39" Type="http://schemas.openxmlformats.org/officeDocument/2006/relationships/font" Target="fonts/CenturyGothic-boldItalic.fntdata"/><Relationship Id="rId16" Type="http://schemas.openxmlformats.org/officeDocument/2006/relationships/slide" Target="slides/slide11.xml"/><Relationship Id="rId38" Type="http://schemas.openxmlformats.org/officeDocument/2006/relationships/font" Target="fonts/CenturyGothic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671fb314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671fb31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671fb314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671fb314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ba57f25f2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ba57f25f2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c3239afd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c3239afd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bd2685c7c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8bd2685c7c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bd2685c7c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bd2685c7c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c3239afd6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c3239afd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c3239afd6_1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8c3239afd6_1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8671fb314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8671fb314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671fb314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671fb314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ba57f25f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ba57f25f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b850cff9a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b850cff9a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bd2685c7c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bd2685c7c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bd2685c7c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bd2685c7c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bd2685c7c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bd2685c7c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bd2685c7c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bd2685c7c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pixabay.com/illustrations/search/spain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s://pixabay.com/illustrations/search/spain/" TargetMode="External"/><Relationship Id="rId5" Type="http://schemas.openxmlformats.org/officeDocument/2006/relationships/image" Target="../media/image6.png"/><Relationship Id="rId6" Type="http://schemas.openxmlformats.org/officeDocument/2006/relationships/hyperlink" Target="https://pixabay.com/illustrations/search/logo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s://pixabay.com/illustrations/search/spain/" TargetMode="External"/><Relationship Id="rId5" Type="http://schemas.openxmlformats.org/officeDocument/2006/relationships/hyperlink" Target="https://pixabay.com/illustrations/search/logo/" TargetMode="External"/><Relationship Id="rId6" Type="http://schemas.openxmlformats.org/officeDocument/2006/relationships/image" Target="../media/image7.png"/><Relationship Id="rId7" Type="http://schemas.openxmlformats.org/officeDocument/2006/relationships/hyperlink" Target="https://pixabay.com/vectors/search/landscape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s://pixabay.com/illustrations/search/spain/" TargetMode="External"/><Relationship Id="rId5" Type="http://schemas.openxmlformats.org/officeDocument/2006/relationships/hyperlink" Target="https://pixabay.com/illustrations/search/logo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s://pixabay.com/illustrations/search/spain/" TargetMode="External"/><Relationship Id="rId5" Type="http://schemas.openxmlformats.org/officeDocument/2006/relationships/hyperlink" Target="https://pixabay.com/illustrations/search/logo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38" y="2368850"/>
            <a:ext cx="151929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</a:rPr>
              <a:t>Describing a region [3 / 5]</a:t>
            </a:r>
            <a:endParaRPr sz="6000">
              <a:solidFill>
                <a:srgbClr val="4B3241"/>
              </a:solidFill>
            </a:endParaRPr>
          </a:p>
          <a:p>
            <a:pPr indent="-609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Char char="-"/>
            </a:pPr>
            <a:r>
              <a:rPr lang="en-GB" sz="6000">
                <a:solidFill>
                  <a:srgbClr val="4B3241"/>
                </a:solidFill>
              </a:rPr>
              <a:t>Position and agreement of irregular adjectives</a:t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600">
                <a:solidFill>
                  <a:srgbClr val="4B3241"/>
                </a:solidFill>
              </a:rPr>
              <a:t>French</a:t>
            </a:r>
            <a:endParaRPr b="1" sz="36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Monsieur Lowe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797500" y="48192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Grammaire</a:t>
            </a:r>
            <a:br>
              <a:rPr lang="en-GB" sz="7200"/>
            </a:br>
            <a:r>
              <a:rPr lang="en-GB"/>
              <a:t>Position and agreement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of irregular adjectives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  <p:sp>
        <p:nvSpPr>
          <p:cNvPr id="167" name="Google Shape;167;p23"/>
          <p:cNvSpPr/>
          <p:nvPr/>
        </p:nvSpPr>
        <p:spPr>
          <a:xfrm>
            <a:off x="719175" y="680550"/>
            <a:ext cx="3052200" cy="303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588" y="837500"/>
            <a:ext cx="2721373" cy="272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4" name="Google Shape;174;p24"/>
          <p:cNvSpPr txBox="1"/>
          <p:nvPr>
            <p:ph type="title"/>
          </p:nvPr>
        </p:nvSpPr>
        <p:spPr>
          <a:xfrm>
            <a:off x="917950" y="890050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beau</a:t>
            </a:r>
            <a:r>
              <a:rPr lang="en-GB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856475" y="72698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Refers to masculine nouns</a:t>
            </a:r>
            <a:endParaRPr sz="2800"/>
          </a:p>
        </p:txBody>
      </p:sp>
      <p:sp>
        <p:nvSpPr>
          <p:cNvPr id="176" name="Google Shape;176;p24"/>
          <p:cNvSpPr txBox="1"/>
          <p:nvPr>
            <p:ph idx="1" type="body"/>
          </p:nvPr>
        </p:nvSpPr>
        <p:spPr>
          <a:xfrm>
            <a:off x="1025050" y="2776500"/>
            <a:ext cx="2244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beau</a:t>
            </a:r>
            <a:endParaRPr b="1" sz="2800"/>
          </a:p>
        </p:txBody>
      </p:sp>
      <p:sp>
        <p:nvSpPr>
          <p:cNvPr id="177" name="Google Shape;177;p24"/>
          <p:cNvSpPr txBox="1"/>
          <p:nvPr>
            <p:ph idx="1" type="body"/>
          </p:nvPr>
        </p:nvSpPr>
        <p:spPr>
          <a:xfrm>
            <a:off x="3397800" y="2792900"/>
            <a:ext cx="442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beautiful</a:t>
            </a:r>
            <a:endParaRPr b="1" sz="2800"/>
          </a:p>
        </p:txBody>
      </p:sp>
      <p:sp>
        <p:nvSpPr>
          <p:cNvPr id="178" name="Google Shape;178;p24"/>
          <p:cNvSpPr txBox="1"/>
          <p:nvPr>
            <p:ph idx="1" type="body"/>
          </p:nvPr>
        </p:nvSpPr>
        <p:spPr>
          <a:xfrm>
            <a:off x="8424850" y="7252275"/>
            <a:ext cx="8945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Refers to feminine nouns</a:t>
            </a:r>
            <a:endParaRPr sz="2800"/>
          </a:p>
        </p:txBody>
      </p:sp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9486200" y="2770275"/>
            <a:ext cx="2049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belle</a:t>
            </a:r>
            <a:endParaRPr b="1" sz="2800"/>
          </a:p>
        </p:txBody>
      </p:sp>
      <p:sp>
        <p:nvSpPr>
          <p:cNvPr id="180" name="Google Shape;180;p24"/>
          <p:cNvSpPr txBox="1"/>
          <p:nvPr>
            <p:ph idx="1" type="body"/>
          </p:nvPr>
        </p:nvSpPr>
        <p:spPr>
          <a:xfrm>
            <a:off x="11802350" y="2770275"/>
            <a:ext cx="6444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beautiful</a:t>
            </a:r>
            <a:endParaRPr b="1" sz="2800"/>
          </a:p>
        </p:txBody>
      </p:sp>
      <p:cxnSp>
        <p:nvCxnSpPr>
          <p:cNvPr id="181" name="Google Shape;181;p24"/>
          <p:cNvCxnSpPr/>
          <p:nvPr/>
        </p:nvCxnSpPr>
        <p:spPr>
          <a:xfrm flipH="1">
            <a:off x="8794925" y="23192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82" name="Google Shape;182;p24"/>
          <p:cNvSpPr txBox="1"/>
          <p:nvPr>
            <p:ph type="title"/>
          </p:nvPr>
        </p:nvSpPr>
        <p:spPr>
          <a:xfrm>
            <a:off x="3356350" y="890050"/>
            <a:ext cx="136773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-  beautiful (irregular adjective)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800">
              <a:solidFill>
                <a:schemeClr val="accent1"/>
              </a:solidFill>
            </a:endParaRPr>
          </a:p>
        </p:txBody>
      </p:sp>
      <p:pic>
        <p:nvPicPr>
          <p:cNvPr descr="Landscape, Sunrise, Hills, Road, Sky, Nature, Rural" id="183" name="Google Shape;18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5688" y="3971275"/>
            <a:ext cx="3524081" cy="2632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ach, Island, Palm, Sun, Vacation, Deserted, Palms" id="184" name="Google Shape;18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79475" y="3714825"/>
            <a:ext cx="3524075" cy="285735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 txBox="1"/>
          <p:nvPr/>
        </p:nvSpPr>
        <p:spPr>
          <a:xfrm>
            <a:off x="788025" y="1633425"/>
            <a:ext cx="170613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Adjectives need to agree with the noun they describe</a:t>
            </a:r>
            <a:endParaRPr b="1" i="1" sz="3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1" name="Google Shape;191;p25"/>
          <p:cNvSpPr txBox="1"/>
          <p:nvPr>
            <p:ph idx="1" type="body"/>
          </p:nvPr>
        </p:nvSpPr>
        <p:spPr>
          <a:xfrm>
            <a:off x="864750" y="2718250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Use </a:t>
            </a:r>
            <a:r>
              <a:rPr b="1" lang="en-GB" sz="3500"/>
              <a:t>beau</a:t>
            </a:r>
            <a:r>
              <a:rPr lang="en-GB" sz="3500"/>
              <a:t> before a noun when describing something: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92" name="Google Shape;192;p25"/>
          <p:cNvSpPr txBox="1"/>
          <p:nvPr>
            <p:ph idx="1" type="body"/>
          </p:nvPr>
        </p:nvSpPr>
        <p:spPr>
          <a:xfrm>
            <a:off x="1298950" y="3980600"/>
            <a:ext cx="7105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J’habite dans un </a:t>
            </a:r>
            <a:r>
              <a:rPr b="1" lang="en-GB" sz="3500"/>
              <a:t>beau</a:t>
            </a:r>
            <a:r>
              <a:rPr b="1" lang="en-GB" sz="3500"/>
              <a:t> </a:t>
            </a:r>
            <a:r>
              <a:rPr lang="en-GB" sz="3500"/>
              <a:t>village.</a:t>
            </a:r>
            <a:endParaRPr sz="2800"/>
          </a:p>
        </p:txBody>
      </p:sp>
      <p:sp>
        <p:nvSpPr>
          <p:cNvPr id="193" name="Google Shape;193;p25"/>
          <p:cNvSpPr txBox="1"/>
          <p:nvPr>
            <p:ph idx="1" type="body"/>
          </p:nvPr>
        </p:nvSpPr>
        <p:spPr>
          <a:xfrm>
            <a:off x="97275" y="803035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 live in a </a:t>
            </a:r>
            <a:r>
              <a:rPr i="1" lang="en-GB" sz="3500"/>
              <a:t>beautiful</a:t>
            </a:r>
            <a:r>
              <a:rPr lang="en-GB" sz="3500"/>
              <a:t> village.</a:t>
            </a:r>
            <a:endParaRPr sz="2800"/>
          </a:p>
        </p:txBody>
      </p:sp>
      <p:sp>
        <p:nvSpPr>
          <p:cNvPr id="194" name="Google Shape;194;p25"/>
          <p:cNvSpPr txBox="1"/>
          <p:nvPr>
            <p:ph idx="1" type="body"/>
          </p:nvPr>
        </p:nvSpPr>
        <p:spPr>
          <a:xfrm>
            <a:off x="9908375" y="3928700"/>
            <a:ext cx="7105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J’habite dans une </a:t>
            </a:r>
            <a:r>
              <a:rPr b="1" lang="en-GB" sz="3500"/>
              <a:t>belle</a:t>
            </a:r>
            <a:r>
              <a:rPr b="1" lang="en-GB" sz="3500"/>
              <a:t> </a:t>
            </a:r>
            <a:r>
              <a:rPr lang="en-GB" sz="3500"/>
              <a:t>ville.</a:t>
            </a:r>
            <a:endParaRPr sz="2800"/>
          </a:p>
        </p:txBody>
      </p:sp>
      <p:sp>
        <p:nvSpPr>
          <p:cNvPr id="195" name="Google Shape;195;p25"/>
          <p:cNvSpPr txBox="1"/>
          <p:nvPr>
            <p:ph idx="1" type="body"/>
          </p:nvPr>
        </p:nvSpPr>
        <p:spPr>
          <a:xfrm>
            <a:off x="9128850" y="7978450"/>
            <a:ext cx="9026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 live in a </a:t>
            </a:r>
            <a:r>
              <a:rPr i="1" lang="en-GB" sz="3500"/>
              <a:t>beautiful</a:t>
            </a:r>
            <a:r>
              <a:rPr lang="en-GB" sz="3500"/>
              <a:t> town.</a:t>
            </a:r>
            <a:endParaRPr sz="2800"/>
          </a:p>
        </p:txBody>
      </p:sp>
      <p:cxnSp>
        <p:nvCxnSpPr>
          <p:cNvPr id="196" name="Google Shape;196;p25"/>
          <p:cNvCxnSpPr/>
          <p:nvPr/>
        </p:nvCxnSpPr>
        <p:spPr>
          <a:xfrm flipH="1">
            <a:off x="8491150" y="3730125"/>
            <a:ext cx="53400" cy="502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descr="Village, House, Church, Tree, Color Printing" id="197" name="Google Shape;19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637" y="4968300"/>
            <a:ext cx="3817126" cy="254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kyscraper, Building, City, Skyline, Cityscape, Trees" id="198" name="Google Shape;19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07950" y="4834525"/>
            <a:ext cx="5089500" cy="254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 txBox="1"/>
          <p:nvPr>
            <p:ph type="title"/>
          </p:nvPr>
        </p:nvSpPr>
        <p:spPr>
          <a:xfrm>
            <a:off x="917950" y="890050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beau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0" name="Google Shape;200;p25"/>
          <p:cNvSpPr txBox="1"/>
          <p:nvPr>
            <p:ph type="title"/>
          </p:nvPr>
        </p:nvSpPr>
        <p:spPr>
          <a:xfrm>
            <a:off x="3356350" y="890050"/>
            <a:ext cx="136773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-  beautiful (irregular adjective)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800">
              <a:solidFill>
                <a:schemeClr val="accent1"/>
              </a:solidFill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788025" y="1633425"/>
            <a:ext cx="170613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Adjectives need to agree with the noun they describe</a:t>
            </a:r>
            <a:endParaRPr b="1" i="1" sz="3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7" name="Google Shape;207;p26"/>
          <p:cNvSpPr txBox="1"/>
          <p:nvPr>
            <p:ph idx="1" type="body"/>
          </p:nvPr>
        </p:nvSpPr>
        <p:spPr>
          <a:xfrm>
            <a:off x="864750" y="2718250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Here are the plural forms: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08" name="Google Shape;208;p26"/>
          <p:cNvSpPr txBox="1"/>
          <p:nvPr>
            <p:ph idx="1" type="body"/>
          </p:nvPr>
        </p:nvSpPr>
        <p:spPr>
          <a:xfrm>
            <a:off x="1385950" y="3642825"/>
            <a:ext cx="7105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Dans ma région, il y a deux</a:t>
            </a:r>
            <a:r>
              <a:rPr lang="en-GB" sz="3500"/>
              <a:t> </a:t>
            </a:r>
            <a:r>
              <a:rPr b="1" lang="en-GB" sz="3500"/>
              <a:t>beau</a:t>
            </a:r>
            <a:r>
              <a:rPr b="1" lang="en-GB" sz="3500">
                <a:solidFill>
                  <a:schemeClr val="accent3"/>
                </a:solidFill>
              </a:rPr>
              <a:t>x</a:t>
            </a:r>
            <a:r>
              <a:rPr b="1" lang="en-GB" sz="3500"/>
              <a:t> </a:t>
            </a:r>
            <a:r>
              <a:rPr lang="en-GB" sz="3500"/>
              <a:t>village</a:t>
            </a:r>
            <a:r>
              <a:rPr lang="en-GB" sz="3500">
                <a:solidFill>
                  <a:schemeClr val="accent3"/>
                </a:solidFill>
              </a:rPr>
              <a:t>s</a:t>
            </a:r>
            <a:r>
              <a:rPr lang="en-GB" sz="3500"/>
              <a:t>.</a:t>
            </a:r>
            <a:endParaRPr sz="2800"/>
          </a:p>
        </p:txBody>
      </p:sp>
      <p:sp>
        <p:nvSpPr>
          <p:cNvPr id="209" name="Google Shape;209;p26"/>
          <p:cNvSpPr txBox="1"/>
          <p:nvPr>
            <p:ph idx="1" type="body"/>
          </p:nvPr>
        </p:nvSpPr>
        <p:spPr>
          <a:xfrm>
            <a:off x="97275" y="803035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In my region there are two beautiful villages</a:t>
            </a:r>
            <a:r>
              <a:rPr lang="en-GB" sz="2800"/>
              <a:t>.</a:t>
            </a:r>
            <a:endParaRPr sz="2800"/>
          </a:p>
        </p:txBody>
      </p:sp>
      <p:sp>
        <p:nvSpPr>
          <p:cNvPr id="210" name="Google Shape;210;p26"/>
          <p:cNvSpPr txBox="1"/>
          <p:nvPr>
            <p:ph idx="1" type="body"/>
          </p:nvPr>
        </p:nvSpPr>
        <p:spPr>
          <a:xfrm>
            <a:off x="9928450" y="3581400"/>
            <a:ext cx="7105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Dans ma région, il y a deux</a:t>
            </a:r>
            <a:r>
              <a:rPr lang="en-GB" sz="3500"/>
              <a:t> </a:t>
            </a:r>
            <a:r>
              <a:rPr b="1" lang="en-GB" sz="3500"/>
              <a:t>belle</a:t>
            </a:r>
            <a:r>
              <a:rPr b="1" lang="en-GB" sz="3500">
                <a:solidFill>
                  <a:schemeClr val="accent3"/>
                </a:solidFill>
              </a:rPr>
              <a:t>s</a:t>
            </a:r>
            <a:r>
              <a:rPr b="1" lang="en-GB" sz="3500"/>
              <a:t> </a:t>
            </a:r>
            <a:r>
              <a:rPr lang="en-GB" sz="3500"/>
              <a:t>ville</a:t>
            </a:r>
            <a:r>
              <a:rPr lang="en-GB" sz="3500">
                <a:solidFill>
                  <a:schemeClr val="accent3"/>
                </a:solidFill>
              </a:rPr>
              <a:t>s</a:t>
            </a:r>
            <a:r>
              <a:rPr lang="en-GB" sz="3500"/>
              <a:t>.</a:t>
            </a:r>
            <a:endParaRPr sz="2800"/>
          </a:p>
        </p:txBody>
      </p:sp>
      <p:sp>
        <p:nvSpPr>
          <p:cNvPr id="211" name="Google Shape;211;p26"/>
          <p:cNvSpPr txBox="1"/>
          <p:nvPr>
            <p:ph idx="1" type="body"/>
          </p:nvPr>
        </p:nvSpPr>
        <p:spPr>
          <a:xfrm>
            <a:off x="9128850" y="7978450"/>
            <a:ext cx="9026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In my region there are two beautiful towns.</a:t>
            </a:r>
            <a:endParaRPr sz="3500"/>
          </a:p>
        </p:txBody>
      </p:sp>
      <p:cxnSp>
        <p:nvCxnSpPr>
          <p:cNvPr id="212" name="Google Shape;212;p26"/>
          <p:cNvCxnSpPr/>
          <p:nvPr/>
        </p:nvCxnSpPr>
        <p:spPr>
          <a:xfrm flipH="1">
            <a:off x="8491150" y="3730125"/>
            <a:ext cx="53400" cy="502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descr="Village, House, Church, Tree, Color Printing" id="213" name="Google Shape;2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272" y="5467688"/>
            <a:ext cx="2884901" cy="1923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kyscraper, Building, City, Skyline, Cityscape, Trees" id="214" name="Google Shape;21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7875" y="5467700"/>
            <a:ext cx="3342950" cy="16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6"/>
          <p:cNvSpPr txBox="1"/>
          <p:nvPr>
            <p:ph type="title"/>
          </p:nvPr>
        </p:nvSpPr>
        <p:spPr>
          <a:xfrm>
            <a:off x="917950" y="890050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beau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6" name="Google Shape;216;p26"/>
          <p:cNvSpPr txBox="1"/>
          <p:nvPr>
            <p:ph type="title"/>
          </p:nvPr>
        </p:nvSpPr>
        <p:spPr>
          <a:xfrm>
            <a:off x="3356350" y="890050"/>
            <a:ext cx="136773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-  beautiful (irregular adjective)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800">
              <a:solidFill>
                <a:schemeClr val="accent1"/>
              </a:solidFill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788025" y="1633425"/>
            <a:ext cx="170613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Adjectives need to agree with the noun they describe</a:t>
            </a:r>
            <a:endParaRPr b="1" i="1" sz="3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Village, House, Church, Tree, Color Printing" id="218" name="Google Shape;2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2697" y="5467675"/>
            <a:ext cx="2884901" cy="1923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kyscraper, Building, City, Skyline, Cityscape, Trees" id="219" name="Google Shape;2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13350" y="5467700"/>
            <a:ext cx="3342950" cy="16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5" name="Google Shape;225;p27"/>
          <p:cNvSpPr txBox="1"/>
          <p:nvPr>
            <p:ph type="title"/>
          </p:nvPr>
        </p:nvSpPr>
        <p:spPr>
          <a:xfrm>
            <a:off x="917950" y="890050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vieux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6" name="Google Shape;226;p27"/>
          <p:cNvSpPr txBox="1"/>
          <p:nvPr>
            <p:ph idx="1" type="body"/>
          </p:nvPr>
        </p:nvSpPr>
        <p:spPr>
          <a:xfrm>
            <a:off x="856475" y="72698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Refers to masculine objects</a:t>
            </a:r>
            <a:endParaRPr sz="2800"/>
          </a:p>
        </p:txBody>
      </p:sp>
      <p:sp>
        <p:nvSpPr>
          <p:cNvPr id="227" name="Google Shape;227;p27"/>
          <p:cNvSpPr txBox="1"/>
          <p:nvPr>
            <p:ph idx="1" type="body"/>
          </p:nvPr>
        </p:nvSpPr>
        <p:spPr>
          <a:xfrm>
            <a:off x="1025050" y="2928900"/>
            <a:ext cx="2244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vieux</a:t>
            </a:r>
            <a:endParaRPr b="1" sz="2800"/>
          </a:p>
        </p:txBody>
      </p:sp>
      <p:sp>
        <p:nvSpPr>
          <p:cNvPr id="228" name="Google Shape;228;p27"/>
          <p:cNvSpPr txBox="1"/>
          <p:nvPr>
            <p:ph idx="1" type="body"/>
          </p:nvPr>
        </p:nvSpPr>
        <p:spPr>
          <a:xfrm>
            <a:off x="3397800" y="2945300"/>
            <a:ext cx="442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old</a:t>
            </a:r>
            <a:endParaRPr b="1" sz="2800"/>
          </a:p>
        </p:txBody>
      </p:sp>
      <p:sp>
        <p:nvSpPr>
          <p:cNvPr id="229" name="Google Shape;229;p27"/>
          <p:cNvSpPr txBox="1"/>
          <p:nvPr>
            <p:ph idx="1" type="body"/>
          </p:nvPr>
        </p:nvSpPr>
        <p:spPr>
          <a:xfrm>
            <a:off x="8424850" y="7252275"/>
            <a:ext cx="8945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Refers to feminine objects</a:t>
            </a:r>
            <a:endParaRPr sz="2800"/>
          </a:p>
        </p:txBody>
      </p:sp>
      <p:sp>
        <p:nvSpPr>
          <p:cNvPr id="230" name="Google Shape;230;p27"/>
          <p:cNvSpPr txBox="1"/>
          <p:nvPr>
            <p:ph idx="1" type="body"/>
          </p:nvPr>
        </p:nvSpPr>
        <p:spPr>
          <a:xfrm>
            <a:off x="9486200" y="2922675"/>
            <a:ext cx="2049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vieille</a:t>
            </a:r>
            <a:endParaRPr b="1" sz="2800"/>
          </a:p>
        </p:txBody>
      </p:sp>
      <p:sp>
        <p:nvSpPr>
          <p:cNvPr id="231" name="Google Shape;231;p27"/>
          <p:cNvSpPr txBox="1"/>
          <p:nvPr>
            <p:ph idx="1" type="body"/>
          </p:nvPr>
        </p:nvSpPr>
        <p:spPr>
          <a:xfrm>
            <a:off x="11802350" y="2922675"/>
            <a:ext cx="6444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old</a:t>
            </a:r>
            <a:endParaRPr b="1" sz="2800"/>
          </a:p>
        </p:txBody>
      </p:sp>
      <p:cxnSp>
        <p:nvCxnSpPr>
          <p:cNvPr id="232" name="Google Shape;232;p27"/>
          <p:cNvCxnSpPr/>
          <p:nvPr/>
        </p:nvCxnSpPr>
        <p:spPr>
          <a:xfrm flipH="1">
            <a:off x="8794925" y="23192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33" name="Google Shape;233;p27"/>
          <p:cNvSpPr txBox="1"/>
          <p:nvPr>
            <p:ph type="title"/>
          </p:nvPr>
        </p:nvSpPr>
        <p:spPr>
          <a:xfrm>
            <a:off x="3356350" y="890050"/>
            <a:ext cx="141801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-  old (irregular adjective)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descr="Elderly, Wrinkled, Man, Old, Aged, Angry, Spectacles" id="234" name="Google Shape;2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2325" y="3991838"/>
            <a:ext cx="2244001" cy="29163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inster, Grandmother, Grandma, Stern, Spectacles" id="235" name="Google Shape;2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86125" y="3887488"/>
            <a:ext cx="2244000" cy="312509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7"/>
          <p:cNvSpPr txBox="1"/>
          <p:nvPr/>
        </p:nvSpPr>
        <p:spPr>
          <a:xfrm>
            <a:off x="788025" y="1633425"/>
            <a:ext cx="170613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Adjectives need to agree with the noun they describe</a:t>
            </a:r>
            <a:endParaRPr b="1" i="1" sz="3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2" name="Google Shape;242;p28"/>
          <p:cNvSpPr txBox="1"/>
          <p:nvPr>
            <p:ph idx="1" type="body"/>
          </p:nvPr>
        </p:nvSpPr>
        <p:spPr>
          <a:xfrm>
            <a:off x="864750" y="2718250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Use </a:t>
            </a:r>
            <a:r>
              <a:rPr b="1" lang="en-GB" sz="3500"/>
              <a:t>vieux</a:t>
            </a:r>
            <a:r>
              <a:rPr lang="en-GB" sz="3500"/>
              <a:t> before a noun when describing something: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43" name="Google Shape;243;p28"/>
          <p:cNvSpPr txBox="1"/>
          <p:nvPr>
            <p:ph idx="1" type="body"/>
          </p:nvPr>
        </p:nvSpPr>
        <p:spPr>
          <a:xfrm>
            <a:off x="1298950" y="3980600"/>
            <a:ext cx="7105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J’habite dans un </a:t>
            </a:r>
            <a:r>
              <a:rPr b="1" lang="en-GB" sz="3500"/>
              <a:t>vieux</a:t>
            </a:r>
            <a:r>
              <a:rPr lang="en-GB" sz="3500"/>
              <a:t> chalet.</a:t>
            </a:r>
            <a:endParaRPr sz="2800"/>
          </a:p>
        </p:txBody>
      </p:sp>
      <p:sp>
        <p:nvSpPr>
          <p:cNvPr id="244" name="Google Shape;244;p28"/>
          <p:cNvSpPr txBox="1"/>
          <p:nvPr>
            <p:ph idx="1" type="body"/>
          </p:nvPr>
        </p:nvSpPr>
        <p:spPr>
          <a:xfrm>
            <a:off x="97275" y="803035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 live in an </a:t>
            </a:r>
            <a:r>
              <a:rPr i="1" lang="en-GB" sz="3500"/>
              <a:t>old</a:t>
            </a:r>
            <a:r>
              <a:rPr lang="en-GB" sz="3500"/>
              <a:t> cabin/chalet.</a:t>
            </a:r>
            <a:endParaRPr sz="2800"/>
          </a:p>
        </p:txBody>
      </p:sp>
      <p:sp>
        <p:nvSpPr>
          <p:cNvPr id="245" name="Google Shape;245;p28"/>
          <p:cNvSpPr txBox="1"/>
          <p:nvPr>
            <p:ph idx="1" type="body"/>
          </p:nvPr>
        </p:nvSpPr>
        <p:spPr>
          <a:xfrm>
            <a:off x="9908375" y="3928700"/>
            <a:ext cx="7408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J’habite dans une </a:t>
            </a:r>
            <a:r>
              <a:rPr b="1" lang="en-GB" sz="3500"/>
              <a:t>vieille</a:t>
            </a:r>
            <a:r>
              <a:rPr b="1" lang="en-GB" sz="3500"/>
              <a:t> </a:t>
            </a:r>
            <a:r>
              <a:rPr lang="en-GB" sz="3500"/>
              <a:t>maison</a:t>
            </a:r>
            <a:r>
              <a:rPr lang="en-GB" sz="3500"/>
              <a:t>.</a:t>
            </a:r>
            <a:endParaRPr sz="2800"/>
          </a:p>
        </p:txBody>
      </p:sp>
      <p:sp>
        <p:nvSpPr>
          <p:cNvPr id="246" name="Google Shape;246;p28"/>
          <p:cNvSpPr txBox="1"/>
          <p:nvPr>
            <p:ph idx="1" type="body"/>
          </p:nvPr>
        </p:nvSpPr>
        <p:spPr>
          <a:xfrm>
            <a:off x="9128850" y="7978450"/>
            <a:ext cx="9026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 live in an </a:t>
            </a:r>
            <a:r>
              <a:rPr i="1" lang="en-GB" sz="3500"/>
              <a:t>old</a:t>
            </a:r>
            <a:r>
              <a:rPr lang="en-GB" sz="3500"/>
              <a:t> house.</a:t>
            </a:r>
            <a:endParaRPr sz="2800"/>
          </a:p>
        </p:txBody>
      </p:sp>
      <p:cxnSp>
        <p:nvCxnSpPr>
          <p:cNvPr id="247" name="Google Shape;247;p28"/>
          <p:cNvCxnSpPr/>
          <p:nvPr/>
        </p:nvCxnSpPr>
        <p:spPr>
          <a:xfrm flipH="1">
            <a:off x="8491150" y="3730125"/>
            <a:ext cx="53400" cy="502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48" name="Google Shape;248;p28"/>
          <p:cNvSpPr txBox="1"/>
          <p:nvPr>
            <p:ph type="title"/>
          </p:nvPr>
        </p:nvSpPr>
        <p:spPr>
          <a:xfrm>
            <a:off x="917950" y="890050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vieux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9" name="Google Shape;249;p28"/>
          <p:cNvSpPr txBox="1"/>
          <p:nvPr>
            <p:ph type="title"/>
          </p:nvPr>
        </p:nvSpPr>
        <p:spPr>
          <a:xfrm>
            <a:off x="3356350" y="890050"/>
            <a:ext cx="14257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-  old (irregular adjective)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descr="Landscape, Mountain Mountains, Chalet, Summer, Holiday" id="250" name="Google Shape;2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9837" y="4944450"/>
            <a:ext cx="3309881" cy="2341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se, Home, Line Art, Building, Historic, Architecture" id="251" name="Google Shape;25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9838" y="4609550"/>
            <a:ext cx="2304136" cy="301084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8"/>
          <p:cNvSpPr txBox="1"/>
          <p:nvPr/>
        </p:nvSpPr>
        <p:spPr>
          <a:xfrm>
            <a:off x="788025" y="1633425"/>
            <a:ext cx="170613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Adjectives need to agree with the noun they describe</a:t>
            </a:r>
            <a:endParaRPr b="1" i="1" sz="3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8" name="Google Shape;258;p29"/>
          <p:cNvSpPr txBox="1"/>
          <p:nvPr>
            <p:ph idx="1" type="body"/>
          </p:nvPr>
        </p:nvSpPr>
        <p:spPr>
          <a:xfrm>
            <a:off x="864750" y="2718250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Here are the plural forms.</a:t>
            </a:r>
            <a:endParaRPr sz="2800"/>
          </a:p>
        </p:txBody>
      </p:sp>
      <p:sp>
        <p:nvSpPr>
          <p:cNvPr id="259" name="Google Shape;259;p29"/>
          <p:cNvSpPr txBox="1"/>
          <p:nvPr>
            <p:ph idx="1" type="body"/>
          </p:nvPr>
        </p:nvSpPr>
        <p:spPr>
          <a:xfrm>
            <a:off x="1385950" y="3555775"/>
            <a:ext cx="7105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Dans mon village, Il y a deux</a:t>
            </a:r>
            <a:r>
              <a:rPr lang="en-GB" sz="3500"/>
              <a:t> </a:t>
            </a:r>
            <a:r>
              <a:rPr b="1" lang="en-GB" sz="3500"/>
              <a:t>vieu</a:t>
            </a:r>
            <a:r>
              <a:rPr b="1" lang="en-GB" sz="3500">
                <a:solidFill>
                  <a:schemeClr val="accent3"/>
                </a:solidFill>
              </a:rPr>
              <a:t>x</a:t>
            </a:r>
            <a:r>
              <a:rPr lang="en-GB" sz="3500">
                <a:solidFill>
                  <a:schemeClr val="accent3"/>
                </a:solidFill>
              </a:rPr>
              <a:t> </a:t>
            </a:r>
            <a:r>
              <a:rPr lang="en-GB" sz="3500"/>
              <a:t>chalet</a:t>
            </a:r>
            <a:r>
              <a:rPr lang="en-GB" sz="3500">
                <a:solidFill>
                  <a:schemeClr val="accent3"/>
                </a:solidFill>
              </a:rPr>
              <a:t>s</a:t>
            </a:r>
            <a:r>
              <a:rPr lang="en-GB" sz="3500"/>
              <a:t>.</a:t>
            </a:r>
            <a:endParaRPr sz="2800"/>
          </a:p>
        </p:txBody>
      </p:sp>
      <p:sp>
        <p:nvSpPr>
          <p:cNvPr id="260" name="Google Shape;260;p29"/>
          <p:cNvSpPr txBox="1"/>
          <p:nvPr>
            <p:ph idx="1" type="body"/>
          </p:nvPr>
        </p:nvSpPr>
        <p:spPr>
          <a:xfrm>
            <a:off x="97275" y="803035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In my village there are two old chalets/cabins.</a:t>
            </a:r>
            <a:endParaRPr sz="2800"/>
          </a:p>
        </p:txBody>
      </p:sp>
      <p:sp>
        <p:nvSpPr>
          <p:cNvPr id="261" name="Google Shape;261;p29"/>
          <p:cNvSpPr txBox="1"/>
          <p:nvPr>
            <p:ph idx="1" type="body"/>
          </p:nvPr>
        </p:nvSpPr>
        <p:spPr>
          <a:xfrm>
            <a:off x="9937663" y="3517400"/>
            <a:ext cx="7408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Dans mon village, il y a deux</a:t>
            </a:r>
            <a:r>
              <a:rPr lang="en-GB" sz="3500"/>
              <a:t> </a:t>
            </a:r>
            <a:r>
              <a:rPr b="1" lang="en-GB" sz="3500"/>
              <a:t>vieille</a:t>
            </a:r>
            <a:r>
              <a:rPr b="1" lang="en-GB" sz="3500">
                <a:solidFill>
                  <a:srgbClr val="1F4E79"/>
                </a:solidFill>
              </a:rPr>
              <a:t>s</a:t>
            </a:r>
            <a:r>
              <a:rPr b="1" lang="en-GB" sz="3500"/>
              <a:t> </a:t>
            </a:r>
            <a:r>
              <a:rPr lang="en-GB" sz="3500"/>
              <a:t>maison</a:t>
            </a:r>
            <a:r>
              <a:rPr lang="en-GB" sz="3500">
                <a:solidFill>
                  <a:schemeClr val="accent3"/>
                </a:solidFill>
              </a:rPr>
              <a:t>s</a:t>
            </a:r>
            <a:r>
              <a:rPr lang="en-GB" sz="3500"/>
              <a:t>.</a:t>
            </a:r>
            <a:endParaRPr sz="2800"/>
          </a:p>
        </p:txBody>
      </p:sp>
      <p:sp>
        <p:nvSpPr>
          <p:cNvPr id="262" name="Google Shape;262;p29"/>
          <p:cNvSpPr txBox="1"/>
          <p:nvPr>
            <p:ph idx="1" type="body"/>
          </p:nvPr>
        </p:nvSpPr>
        <p:spPr>
          <a:xfrm>
            <a:off x="9128850" y="7978450"/>
            <a:ext cx="9026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/>
              <a:t>In my village there are two old houses.</a:t>
            </a:r>
            <a:endParaRPr sz="2800"/>
          </a:p>
        </p:txBody>
      </p:sp>
      <p:cxnSp>
        <p:nvCxnSpPr>
          <p:cNvPr id="263" name="Google Shape;263;p29"/>
          <p:cNvCxnSpPr/>
          <p:nvPr/>
        </p:nvCxnSpPr>
        <p:spPr>
          <a:xfrm flipH="1">
            <a:off x="8648075" y="3743350"/>
            <a:ext cx="53400" cy="502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64" name="Google Shape;264;p29"/>
          <p:cNvSpPr txBox="1"/>
          <p:nvPr>
            <p:ph type="title"/>
          </p:nvPr>
        </p:nvSpPr>
        <p:spPr>
          <a:xfrm>
            <a:off x="917950" y="890050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vieux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5" name="Google Shape;265;p29"/>
          <p:cNvSpPr txBox="1"/>
          <p:nvPr>
            <p:ph type="title"/>
          </p:nvPr>
        </p:nvSpPr>
        <p:spPr>
          <a:xfrm>
            <a:off x="3356350" y="890050"/>
            <a:ext cx="14257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-  old (irregular adjective)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descr="Landscape, Mountain Mountains, Chalet, Summer, Holiday" id="266" name="Google Shape;2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9837" y="4944450"/>
            <a:ext cx="3309881" cy="2341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se, Home, Line Art, Building, Historic, Architecture" id="267" name="Google Shape;26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9838" y="4609550"/>
            <a:ext cx="2304136" cy="301084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9"/>
          <p:cNvSpPr txBox="1"/>
          <p:nvPr/>
        </p:nvSpPr>
        <p:spPr>
          <a:xfrm>
            <a:off x="788025" y="1633425"/>
            <a:ext cx="170613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Adjectives need to agree with the noun they describe</a:t>
            </a:r>
            <a:endParaRPr b="1" i="1" sz="3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4" name="Google Shape;274;p30"/>
          <p:cNvSpPr txBox="1"/>
          <p:nvPr>
            <p:ph type="title"/>
          </p:nvPr>
        </p:nvSpPr>
        <p:spPr>
          <a:xfrm>
            <a:off x="917950" y="890050"/>
            <a:ext cx="36105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Adjectives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5" name="Google Shape;275;p30"/>
          <p:cNvSpPr txBox="1"/>
          <p:nvPr>
            <p:ph type="title"/>
          </p:nvPr>
        </p:nvSpPr>
        <p:spPr>
          <a:xfrm>
            <a:off x="4766900" y="90730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-"/>
            </a:pPr>
            <a:r>
              <a:rPr lang="en-GB">
                <a:solidFill>
                  <a:schemeClr val="dk2"/>
                </a:solidFill>
              </a:rPr>
              <a:t>DESCRIBE nouns 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6" name="Google Shape;276;p30"/>
          <p:cNvSpPr txBox="1"/>
          <p:nvPr/>
        </p:nvSpPr>
        <p:spPr>
          <a:xfrm>
            <a:off x="5667750" y="2819825"/>
            <a:ext cx="3108000" cy="56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grande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petite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belle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vieille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nouvelle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p30"/>
          <p:cNvSpPr txBox="1"/>
          <p:nvPr/>
        </p:nvSpPr>
        <p:spPr>
          <a:xfrm>
            <a:off x="1557125" y="2824875"/>
            <a:ext cx="3838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grand</a:t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30"/>
          <p:cNvSpPr txBox="1"/>
          <p:nvPr/>
        </p:nvSpPr>
        <p:spPr>
          <a:xfrm>
            <a:off x="1557125" y="3815475"/>
            <a:ext cx="35436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petit</a:t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30"/>
          <p:cNvSpPr txBox="1"/>
          <p:nvPr/>
        </p:nvSpPr>
        <p:spPr>
          <a:xfrm>
            <a:off x="1557125" y="4806075"/>
            <a:ext cx="48291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beau </a:t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30"/>
          <p:cNvSpPr txBox="1"/>
          <p:nvPr/>
        </p:nvSpPr>
        <p:spPr>
          <a:xfrm>
            <a:off x="1557125" y="5796675"/>
            <a:ext cx="3838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vieux</a:t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30"/>
          <p:cNvSpPr txBox="1"/>
          <p:nvPr/>
        </p:nvSpPr>
        <p:spPr>
          <a:xfrm>
            <a:off x="1557125" y="6787275"/>
            <a:ext cx="36105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nouveau</a:t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2" name="Google Shape;28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8575" y="410118"/>
            <a:ext cx="1734250" cy="13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0"/>
          <p:cNvSpPr txBox="1"/>
          <p:nvPr/>
        </p:nvSpPr>
        <p:spPr>
          <a:xfrm>
            <a:off x="1557125" y="7691675"/>
            <a:ext cx="126993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All of these adjectives go before the noun.</a:t>
            </a:r>
            <a:endParaRPr b="1" sz="3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E.g. Dans ma ville, il y a une </a:t>
            </a:r>
            <a:r>
              <a:rPr b="1" lang="en-GB" sz="32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nouvelle</a:t>
            </a:r>
            <a:r>
              <a:rPr b="1" lang="en-GB" sz="3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boulangerie.</a:t>
            </a:r>
            <a:endParaRPr b="1" sz="3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30"/>
          <p:cNvSpPr txBox="1"/>
          <p:nvPr/>
        </p:nvSpPr>
        <p:spPr>
          <a:xfrm>
            <a:off x="13386500" y="2819825"/>
            <a:ext cx="3108000" cy="56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grandes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petites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belles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vieilles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nouvelles</a:t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30"/>
          <p:cNvSpPr txBox="1"/>
          <p:nvPr/>
        </p:nvSpPr>
        <p:spPr>
          <a:xfrm>
            <a:off x="9275875" y="2824875"/>
            <a:ext cx="3838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grands</a:t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30"/>
          <p:cNvSpPr txBox="1"/>
          <p:nvPr/>
        </p:nvSpPr>
        <p:spPr>
          <a:xfrm>
            <a:off x="9275875" y="3815475"/>
            <a:ext cx="35436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petits</a:t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30"/>
          <p:cNvSpPr txBox="1"/>
          <p:nvPr/>
        </p:nvSpPr>
        <p:spPr>
          <a:xfrm>
            <a:off x="9275875" y="4806075"/>
            <a:ext cx="48291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beaux </a:t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30"/>
          <p:cNvSpPr txBox="1"/>
          <p:nvPr/>
        </p:nvSpPr>
        <p:spPr>
          <a:xfrm>
            <a:off x="9275875" y="5796675"/>
            <a:ext cx="3838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vieux</a:t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30"/>
          <p:cNvSpPr txBox="1"/>
          <p:nvPr/>
        </p:nvSpPr>
        <p:spPr>
          <a:xfrm>
            <a:off x="9275875" y="6787275"/>
            <a:ext cx="36105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nouveaux</a:t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30"/>
          <p:cNvSpPr txBox="1"/>
          <p:nvPr/>
        </p:nvSpPr>
        <p:spPr>
          <a:xfrm>
            <a:off x="1443275" y="1730800"/>
            <a:ext cx="38382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Masculine Singular</a:t>
            </a:r>
            <a:endParaRPr sz="3200" u="sng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30"/>
          <p:cNvSpPr txBox="1"/>
          <p:nvPr/>
        </p:nvSpPr>
        <p:spPr>
          <a:xfrm>
            <a:off x="9162025" y="1758075"/>
            <a:ext cx="30225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Masculine Plural</a:t>
            </a:r>
            <a:endParaRPr sz="3200" u="sng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30"/>
          <p:cNvSpPr txBox="1"/>
          <p:nvPr/>
        </p:nvSpPr>
        <p:spPr>
          <a:xfrm>
            <a:off x="13391525" y="1748063"/>
            <a:ext cx="30225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Feminine Plural</a:t>
            </a:r>
            <a:endParaRPr sz="3200" u="sng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30"/>
          <p:cNvSpPr txBox="1"/>
          <p:nvPr/>
        </p:nvSpPr>
        <p:spPr>
          <a:xfrm>
            <a:off x="5526950" y="1758075"/>
            <a:ext cx="30225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Feminine Singular</a:t>
            </a:r>
            <a:endParaRPr sz="3200" u="sng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/>
          <p:nvPr>
            <p:ph type="title"/>
          </p:nvPr>
        </p:nvSpPr>
        <p:spPr>
          <a:xfrm>
            <a:off x="917950" y="8951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/>
              <a:t>Describing a region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Adjectives describe </a:t>
            </a:r>
            <a:endParaRPr sz="5600" u="sng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Adjectives must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Beautiful (m. and f.) =              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Old (m. and f.) = 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My town has =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My region has =              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800"/>
          </a:p>
        </p:txBody>
      </p:sp>
      <p:pic>
        <p:nvPicPr>
          <p:cNvPr id="299" name="Google Shape;2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5874" y="593600"/>
            <a:ext cx="1680175" cy="1334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0" name="Google Shape;300;p31"/>
          <p:cNvCxnSpPr/>
          <p:nvPr/>
        </p:nvCxnSpPr>
        <p:spPr>
          <a:xfrm>
            <a:off x="10316250" y="3545850"/>
            <a:ext cx="4017600" cy="13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1" name="Google Shape;301;p31"/>
          <p:cNvCxnSpPr/>
          <p:nvPr/>
        </p:nvCxnSpPr>
        <p:spPr>
          <a:xfrm flipH="1" rot="10800000">
            <a:off x="8370275" y="4536725"/>
            <a:ext cx="2744700" cy="13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" name="Google Shape;302;p31"/>
          <p:cNvCxnSpPr/>
          <p:nvPr/>
        </p:nvCxnSpPr>
        <p:spPr>
          <a:xfrm flipH="1" rot="10800000">
            <a:off x="9913650" y="5524763"/>
            <a:ext cx="2277000" cy="1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31"/>
          <p:cNvCxnSpPr/>
          <p:nvPr/>
        </p:nvCxnSpPr>
        <p:spPr>
          <a:xfrm flipH="1" rot="10800000">
            <a:off x="7681500" y="7511038"/>
            <a:ext cx="2277000" cy="1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4" name="Google Shape;304;p31"/>
          <p:cNvCxnSpPr/>
          <p:nvPr/>
        </p:nvCxnSpPr>
        <p:spPr>
          <a:xfrm flipH="1" rot="10800000">
            <a:off x="8156000" y="6517900"/>
            <a:ext cx="2277000" cy="1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5" name="Google Shape;305;p31"/>
          <p:cNvCxnSpPr/>
          <p:nvPr/>
        </p:nvCxnSpPr>
        <p:spPr>
          <a:xfrm>
            <a:off x="7786600" y="8504175"/>
            <a:ext cx="4017600" cy="13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6" name="Google Shape;306;p31"/>
          <p:cNvSpPr txBox="1"/>
          <p:nvPr/>
        </p:nvSpPr>
        <p:spPr>
          <a:xfrm>
            <a:off x="9468000" y="2706300"/>
            <a:ext cx="63210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Nouns (things, objects, people)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31"/>
          <p:cNvSpPr txBox="1"/>
          <p:nvPr/>
        </p:nvSpPr>
        <p:spPr>
          <a:xfrm>
            <a:off x="8370275" y="3697200"/>
            <a:ext cx="73113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agree and be masculine or feminine 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31"/>
          <p:cNvSpPr txBox="1"/>
          <p:nvPr/>
        </p:nvSpPr>
        <p:spPr>
          <a:xfrm>
            <a:off x="9913650" y="4725300"/>
            <a:ext cx="37632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beau (m.)/belle (f.)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31"/>
          <p:cNvSpPr txBox="1"/>
          <p:nvPr/>
        </p:nvSpPr>
        <p:spPr>
          <a:xfrm>
            <a:off x="8041000" y="5697800"/>
            <a:ext cx="41496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vieux (m.)/vieille (f.)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31"/>
          <p:cNvSpPr txBox="1"/>
          <p:nvPr/>
        </p:nvSpPr>
        <p:spPr>
          <a:xfrm>
            <a:off x="7393200" y="6672775"/>
            <a:ext cx="41496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 ville a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31"/>
          <p:cNvSpPr txBox="1"/>
          <p:nvPr/>
        </p:nvSpPr>
        <p:spPr>
          <a:xfrm>
            <a:off x="7786600" y="7702775"/>
            <a:ext cx="41496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 région a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700" y="575134"/>
            <a:ext cx="3031725" cy="304106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646575" y="8001800"/>
            <a:ext cx="11286000" cy="16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1026100" y="58860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Phonétique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94" name="Google Shape;94;p16"/>
          <p:cNvSpPr/>
          <p:nvPr/>
        </p:nvSpPr>
        <p:spPr>
          <a:xfrm>
            <a:off x="4753750" y="4222200"/>
            <a:ext cx="8639100" cy="39750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1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6826800" y="1804450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[gn]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4818993" y="5413421"/>
            <a:ext cx="84975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ny  </a:t>
            </a:r>
            <a:endParaRPr>
              <a:solidFill>
                <a:schemeClr val="accent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No hard Gs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03" name="Google Shape;103;p17"/>
          <p:cNvSpPr/>
          <p:nvPr/>
        </p:nvSpPr>
        <p:spPr>
          <a:xfrm>
            <a:off x="4791300" y="3980225"/>
            <a:ext cx="8057400" cy="44193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5550450" y="6634050"/>
            <a:ext cx="69963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9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Espa</a:t>
            </a:r>
            <a:r>
              <a:rPr lang="en-GB" sz="93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gn</a:t>
            </a:r>
            <a:r>
              <a:rPr lang="en-GB" sz="9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i="0" sz="93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6826800" y="16610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[gn</a:t>
            </a: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pain, Flag, Heraldry, Red, Yellow, Spanish Flag"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6150" y="4437550"/>
            <a:ext cx="3152100" cy="210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9700" marR="139700" rtl="0" algn="l">
              <a:lnSpc>
                <a:spcPct val="2875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-GB" sz="1200">
                <a:solidFill>
                  <a:srgbClr val="FFFFF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Spain</a:t>
            </a:r>
            <a:r>
              <a:rPr lang="en-GB" sz="1200">
                <a:solidFill>
                  <a:srgbClr val="191B26"/>
                </a:solidFill>
              </a:rPr>
              <a:t> </a:t>
            </a:r>
            <a:endParaRPr sz="1200">
              <a:solidFill>
                <a:srgbClr val="191B2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14" name="Google Shape;114;p18"/>
          <p:cNvSpPr/>
          <p:nvPr/>
        </p:nvSpPr>
        <p:spPr>
          <a:xfrm>
            <a:off x="4427000" y="3980225"/>
            <a:ext cx="8995500" cy="43383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4688400" y="6329250"/>
            <a:ext cx="85494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9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monta</a:t>
            </a:r>
            <a:r>
              <a:rPr lang="en-GB" sz="93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gn</a:t>
            </a:r>
            <a:r>
              <a:rPr lang="en-GB" sz="9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i="0" sz="93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6826800" y="16610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[gn]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9700" marR="139700" rtl="0" algn="l">
              <a:lnSpc>
                <a:spcPct val="2875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-GB" sz="1200">
                <a:solidFill>
                  <a:srgbClr val="FFFFF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Spain</a:t>
            </a:r>
            <a:r>
              <a:rPr lang="en-GB" sz="1200">
                <a:solidFill>
                  <a:srgbClr val="191B26"/>
                </a:solidFill>
              </a:rPr>
              <a:t> </a:t>
            </a:r>
            <a:endParaRPr sz="1200">
              <a:solidFill>
                <a:srgbClr val="191B26"/>
              </a:solidFill>
            </a:endParaRPr>
          </a:p>
        </p:txBody>
      </p:sp>
      <p:pic>
        <p:nvPicPr>
          <p:cNvPr descr="Logo, Mountain, Sunrise, Bird, Morning, Design" id="120" name="Google Shape;12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7188" y="3556800"/>
            <a:ext cx="5395118" cy="367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9700" marR="139700" rtl="0" algn="l">
              <a:lnSpc>
                <a:spcPct val="2875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-GB" sz="1200">
                <a:solidFill>
                  <a:srgbClr val="FFFFF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Logo</a:t>
            </a:r>
            <a:r>
              <a:rPr lang="en-GB" sz="1200">
                <a:solidFill>
                  <a:srgbClr val="191B26"/>
                </a:solidFill>
              </a:rPr>
              <a:t> </a:t>
            </a:r>
            <a:endParaRPr sz="1200">
              <a:solidFill>
                <a:srgbClr val="191B2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26" name="Google Shape;126;p19"/>
          <p:cNvSpPr/>
          <p:nvPr/>
        </p:nvSpPr>
        <p:spPr>
          <a:xfrm>
            <a:off x="4427000" y="3980225"/>
            <a:ext cx="8995500" cy="45003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4534625" y="6807200"/>
            <a:ext cx="8764800" cy="15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9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camp</a:t>
            </a:r>
            <a:r>
              <a:rPr lang="en-GB" sz="9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93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gn</a:t>
            </a:r>
            <a:r>
              <a:rPr lang="en-GB" sz="9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i="0" sz="93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6826800" y="16610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[gn]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9700" marR="139700" rtl="0" algn="l">
              <a:lnSpc>
                <a:spcPct val="2875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-GB" sz="1200">
                <a:solidFill>
                  <a:srgbClr val="FFFFF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Spain</a:t>
            </a:r>
            <a:r>
              <a:rPr lang="en-GB" sz="1200">
                <a:solidFill>
                  <a:srgbClr val="191B26"/>
                </a:solidFill>
              </a:rPr>
              <a:t> </a:t>
            </a:r>
            <a:endParaRPr sz="1200">
              <a:solidFill>
                <a:srgbClr val="191B26"/>
              </a:solidFill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9700" marR="139700" rtl="0" algn="l">
              <a:lnSpc>
                <a:spcPct val="2875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-GB" sz="1200">
                <a:solidFill>
                  <a:srgbClr val="FFFFF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Logo</a:t>
            </a:r>
            <a:r>
              <a:rPr lang="en-GB" sz="1200">
                <a:solidFill>
                  <a:srgbClr val="191B26"/>
                </a:solidFill>
              </a:rPr>
              <a:t> </a:t>
            </a:r>
            <a:endParaRPr sz="1200">
              <a:solidFill>
                <a:srgbClr val="191B26"/>
              </a:solidFill>
            </a:endParaRPr>
          </a:p>
        </p:txBody>
      </p:sp>
      <p:pic>
        <p:nvPicPr>
          <p:cNvPr descr="Landscape, Countryside, Fields, Nature, Trees" id="133" name="Google Shape;13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5475" y="4346425"/>
            <a:ext cx="4374696" cy="246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9700" marR="139700" rtl="0" algn="l">
              <a:lnSpc>
                <a:spcPct val="2875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-GB" sz="1200">
                <a:solidFill>
                  <a:srgbClr val="FFFFFF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Landscape</a:t>
            </a:r>
            <a:r>
              <a:rPr lang="en-GB" sz="1200">
                <a:solidFill>
                  <a:srgbClr val="191B26"/>
                </a:solidFill>
              </a:rPr>
              <a:t> </a:t>
            </a:r>
            <a:endParaRPr sz="1200">
              <a:solidFill>
                <a:srgbClr val="191B2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39" name="Google Shape;139;p20"/>
          <p:cNvSpPr/>
          <p:nvPr/>
        </p:nvSpPr>
        <p:spPr>
          <a:xfrm>
            <a:off x="4427000" y="3980225"/>
            <a:ext cx="89955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4534625" y="4462025"/>
            <a:ext cx="8764800" cy="43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8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More examples of the </a:t>
            </a:r>
            <a:r>
              <a:rPr lang="en-GB" sz="8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gn</a:t>
            </a:r>
            <a:r>
              <a:rPr lang="en-GB" sz="8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sound?</a:t>
            </a:r>
            <a:endParaRPr i="0" sz="89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6826800" y="16610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[gn]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9700" marR="139700" rtl="0" algn="l">
              <a:lnSpc>
                <a:spcPct val="2875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-GB" sz="1200">
                <a:solidFill>
                  <a:srgbClr val="FFFFF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Spain</a:t>
            </a:r>
            <a:r>
              <a:rPr lang="en-GB" sz="1200">
                <a:solidFill>
                  <a:srgbClr val="191B26"/>
                </a:solidFill>
              </a:rPr>
              <a:t> </a:t>
            </a:r>
            <a:endParaRPr sz="1200">
              <a:solidFill>
                <a:srgbClr val="191B26"/>
              </a:solidFill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9700" marR="139700" rtl="0" algn="l">
              <a:lnSpc>
                <a:spcPct val="2875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-GB" sz="1200">
                <a:solidFill>
                  <a:srgbClr val="FFFFF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Logo</a:t>
            </a:r>
            <a:r>
              <a:rPr lang="en-GB" sz="1200">
                <a:solidFill>
                  <a:srgbClr val="191B26"/>
                </a:solidFill>
              </a:rPr>
              <a:t> </a:t>
            </a:r>
            <a:endParaRPr sz="1200">
              <a:solidFill>
                <a:srgbClr val="191B2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Google Shape;150;p21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{F980BFA5-CC5F-4128-B35B-D25204C13D1F}</a:tableStyleId>
              </a:tblPr>
              <a:tblGrid>
                <a:gridCol w="70208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</a:t>
                      </a:r>
                      <a:r>
                        <a:rPr b="1" lang="en-GB" sz="32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gn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champa</a:t>
                      </a:r>
                      <a:r>
                        <a:rPr b="1" lang="en-GB" sz="32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gn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champi</a:t>
                      </a:r>
                      <a:r>
                        <a:rPr b="1" lang="en-GB" sz="32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gn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</a:t>
                      </a:r>
                      <a:r>
                        <a:rPr b="1" lang="en-GB" sz="32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gn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l’arai</a:t>
                      </a:r>
                      <a:r>
                        <a:rPr b="1" lang="en-GB" sz="32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gn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ée   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l’a</a:t>
                      </a:r>
                      <a:r>
                        <a:rPr b="1" lang="en-GB" sz="32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gn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eau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ga</a:t>
                      </a:r>
                      <a:r>
                        <a:rPr b="1" lang="en-GB" sz="32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gn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b="1" lang="en-GB" sz="32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gn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7750" y="2791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/>
        </p:nvSpPr>
        <p:spPr>
          <a:xfrm>
            <a:off x="15086525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15288000" y="208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9700" marR="139700" rtl="0" algn="l">
              <a:lnSpc>
                <a:spcPct val="2875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-GB" sz="1200">
                <a:solidFill>
                  <a:srgbClr val="FFFFF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Spain</a:t>
            </a:r>
            <a:r>
              <a:rPr lang="en-GB" sz="1200">
                <a:solidFill>
                  <a:srgbClr val="191B26"/>
                </a:solidFill>
              </a:rPr>
              <a:t> </a:t>
            </a:r>
            <a:endParaRPr sz="1200">
              <a:solidFill>
                <a:srgbClr val="191B26"/>
              </a:solidFill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15288000" y="208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9700" marR="139700" rtl="0" algn="l">
              <a:lnSpc>
                <a:spcPct val="2875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lang="en-GB" sz="1200">
                <a:solidFill>
                  <a:srgbClr val="FFFFF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Logo</a:t>
            </a:r>
            <a:r>
              <a:rPr lang="en-GB" sz="1200">
                <a:solidFill>
                  <a:srgbClr val="191B26"/>
                </a:solidFill>
              </a:rPr>
              <a:t> </a:t>
            </a:r>
            <a:endParaRPr sz="1200">
              <a:solidFill>
                <a:srgbClr val="191B26"/>
              </a:solidFill>
            </a:endParaRPr>
          </a:p>
        </p:txBody>
      </p:sp>
      <p:graphicFrame>
        <p:nvGraphicFramePr>
          <p:cNvPr id="155" name="Google Shape;155;p21"/>
          <p:cNvGraphicFramePr/>
          <p:nvPr/>
        </p:nvGraphicFramePr>
        <p:xfrm>
          <a:off x="785620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{F980BFA5-CC5F-4128-B35B-D25204C13D1F}</a:tableStyleId>
              </a:tblPr>
              <a:tblGrid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sign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champagne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mushroom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cute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spider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lamb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win/earn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onion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p22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{F980BFA5-CC5F-4128-B35B-D25204C13D1F}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habiter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live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vieux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old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 région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my region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musée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museum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paysage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landscape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l’église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church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beau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beautiful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la campagne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the countryside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la montagne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 the mountains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ville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town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1" name="Google Shape;16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