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A3D110-4799-43EF-BD37-138FE22F9134}">
  <a:tblStyle styleId="{0EA3D110-4799-43EF-BD37-138FE22F91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4def825db_0_1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4def825db_0_1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8eb8ed3c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8eb8ed3c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8eb8ed3c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8eb8ed3c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a57f25ae_4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ba57f25ae_4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eb8ed3c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eb8ed3c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4def825d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4def825d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6d85ef565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6d85ef565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a57f25ae_4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ba57f25ae_4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6d85ef565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6d85ef565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6d85ef565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6d85ef565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6d85ef565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6d85ef565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6d85ef565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6d85ef565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natural disasters and what we can do to protect our world (Part </a:t>
            </a:r>
            <a:r>
              <a:rPr lang="en-GB">
                <a:solidFill>
                  <a:srgbClr val="4B3241"/>
                </a:solidFill>
              </a:rPr>
              <a:t>1 /2)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comparative and superlative adjectives before nouns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Hopper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69950" y="8838500"/>
            <a:ext cx="918000" cy="144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9499" y="354552"/>
            <a:ext cx="2398000" cy="24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1064950" y="2922950"/>
            <a:ext cx="16522500" cy="60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my opinion, the bigg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 is global warming.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dangerous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 is the unhealthy air pollution.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worst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situation  for our environment is that the glaciers are melting!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find acid rain a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important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issue (Thema -n) than overpopulation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extinction of animal species is a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bigger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risk for </a:t>
            </a:r>
            <a:r>
              <a:rPr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smaller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countries.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747725" y="657100"/>
            <a:ext cx="13912500" cy="19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 schreibt man das auf Deutsch?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9499" y="354552"/>
            <a:ext cx="2398000" cy="24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1064950" y="2922950"/>
            <a:ext cx="16522500" cy="60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my opinion, the bigg</a:t>
            </a:r>
            <a:r>
              <a:rPr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 is global warming.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Meiner Meinung nach ist das größte Problem die globale Erwärmung.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dangerous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problem is the unhealthy air pollution.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gefährlicheres Problem ist die ungesunde Luftverschmutzung.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worst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situation  for our environment is that the glaciers are melting!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schlimmste Situation für unsere Umwelt ist, dass die Gletscher schmelzen.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find acid rain a </a:t>
            </a:r>
            <a:r>
              <a:rPr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important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issue (Thema -n) than overpopulation.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finde den sauren Regen ein wichtigeres Thema als die Überbevölkerung.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extinction of animal species is a </a:t>
            </a:r>
            <a:r>
              <a:rPr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bigger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risk for </a:t>
            </a:r>
            <a:r>
              <a:rPr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smaller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countries.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Aussterben von Tierarten ist ein größeres Risiko für kleinere Länder. 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47725" y="657100"/>
            <a:ext cx="13912500" cy="19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 schreibt man das auf Deutsch?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9499" y="354552"/>
            <a:ext cx="2398000" cy="24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1008750" y="2876300"/>
            <a:ext cx="16522500" cy="60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Deforestation destroys the rainforests and therefore we threaten the most beautiful animal species.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Abholzung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zerstört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 Regenwälder und deshalb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bedroht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man die schönsten Tierarten.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Global warming threatens the environment because there are longer (more prolonged) droughts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globale Erwärmung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bedroht</a:t>
            </a: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 Umwelt, denn es gibt längere Dürren</a:t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747725" y="504700"/>
            <a:ext cx="13912500" cy="19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 schreibt man das auf Deutsch?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Extension</a:t>
            </a:r>
            <a:endParaRPr i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11423450" y="1224375"/>
            <a:ext cx="6571800" cy="3172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Add 1-2 more sentences of your own,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use the verbs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zerstören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bedrohen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include a comparative or superlative adjective before the noun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244400" y="549800"/>
            <a:ext cx="17547900" cy="79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Discussing natural disasters - comparative and 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superlative adjectives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To make adjectives comparative, add ______</a:t>
            </a:r>
            <a:endParaRPr sz="4000" u="sng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To make adjectives</a:t>
            </a:r>
            <a:r>
              <a:rPr lang="en-GB" sz="4000">
                <a:solidFill>
                  <a:schemeClr val="dk2"/>
                </a:solidFill>
              </a:rPr>
              <a:t> superlative, add ______ and sometimes _____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Adjective agreements are required when the adjective comes _______ the noun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 The following expressions translate in German as: the biggest problem _____________________, the most serious situation ________________, a bigger risk _________________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244400" y="549800"/>
            <a:ext cx="17547900" cy="79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Discussing natural disasters - comparative and 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</a:rPr>
              <a:t>superlative adjectives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To make adjectives comparative, add ______</a:t>
            </a:r>
            <a:endParaRPr sz="4000" u="sng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To make adjectives superlative, add ______ and sometimes _____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Adjective agreements are required when the adjective comes _______ the noun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 The following expressions translate in German as: the biggest problem _____________________, the most dangerous situation _______________________, a bigger risk _________________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11012075" y="2877650"/>
            <a:ext cx="2039400" cy="6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Char char="-"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10672200" y="3602725"/>
            <a:ext cx="1314300" cy="58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-(e)st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16549450" y="3466575"/>
            <a:ext cx="1641000" cy="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 umlaut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634450" y="4916925"/>
            <a:ext cx="2424600" cy="6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3353475" y="6412375"/>
            <a:ext cx="5642100" cy="6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 größte Problem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98500" y="7092150"/>
            <a:ext cx="6729600" cy="8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gefährlichste Situation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10672200" y="7160125"/>
            <a:ext cx="5642100" cy="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größeres Risiko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7" name="Google Shape;87;p15"/>
          <p:cNvSpPr/>
          <p:nvPr/>
        </p:nvSpPr>
        <p:spPr>
          <a:xfrm>
            <a:off x="5359826" y="3980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7053563" y="1387700"/>
            <a:ext cx="373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[sch</a:t>
            </a: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5923250" y="7128875"/>
            <a:ext cx="5428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schreiben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00400" y="5143500"/>
            <a:ext cx="40701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zwischen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04550" y="2454125"/>
            <a:ext cx="42933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Mensch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1653225" y="1002350"/>
            <a:ext cx="58365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Luftverschmutzung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3152900" y="4615200"/>
            <a:ext cx="37320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schützen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5213" y="4243388"/>
            <a:ext cx="17049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8688" y="3624600"/>
            <a:ext cx="17811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225" y="6610075"/>
            <a:ext cx="1690938" cy="1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2077025" y="2401800"/>
            <a:ext cx="52929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air pollution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3323250" y="6004525"/>
            <a:ext cx="38973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o protect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4" name="Google Shape;104;p16"/>
          <p:cNvSpPr/>
          <p:nvPr/>
        </p:nvSpPr>
        <p:spPr>
          <a:xfrm>
            <a:off x="5359826" y="3980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7353550" y="1387700"/>
            <a:ext cx="31719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[st]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5965525" y="63489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stark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808475" y="5213200"/>
            <a:ext cx="40701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Straße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96875" y="2199450"/>
            <a:ext cx="42933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Stadt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3102750" y="1851350"/>
            <a:ext cx="4267200" cy="14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zerstören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destroy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3209950" y="5305800"/>
            <a:ext cx="47583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Aussterben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4065925" y="6539475"/>
            <a:ext cx="27918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extinction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3551" y="4357688"/>
            <a:ext cx="13335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126" y="3294638"/>
            <a:ext cx="20955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1001" y="6612125"/>
            <a:ext cx="195262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17"/>
          <p:cNvGraphicFramePr/>
          <p:nvPr/>
        </p:nvGraphicFramePr>
        <p:xfrm>
          <a:off x="917950" y="32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{0EA3D110-4799-43EF-BD37-138FE22F9134}</a:tableStyleId>
              </a:tblPr>
              <a:tblGrid>
                <a:gridCol w="7446925"/>
                <a:gridCol w="6447025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Dürre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drought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Luftverschmutzung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air pollution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Lärmbelastung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noise pollution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saure Regen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acid rain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Abholzung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deforestation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globale Erwärmung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global warming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Aussterben von Tierarten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extinction of animal species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Überbevölkerung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overpopulation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bedrohen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threaten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zerstören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destroy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28" name="Google Shape;128;p18"/>
          <p:cNvSpPr txBox="1"/>
          <p:nvPr>
            <p:ph type="title"/>
          </p:nvPr>
        </p:nvSpPr>
        <p:spPr>
          <a:xfrm>
            <a:off x="778575" y="454575"/>
            <a:ext cx="158646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Comparative and superlative adjectives before a noun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896400" y="1249638"/>
            <a:ext cx="171432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 </a:t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)to make an adjective comparative, we simply add ’er’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2) we sometimes have to add an umlaut to ‘a’, ‘o’ or ‘u’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3) to make an adjective superlative we add ‘st’. 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4) sometimes we add an ‘e’ before the ‘st’ to make the word more pronounceable!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809175" y="4342550"/>
            <a:ext cx="43524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lt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unges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gefährlich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schädlich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6410" y="732900"/>
            <a:ext cx="1827077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778575" y="4342550"/>
            <a:ext cx="5715000" cy="43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groß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alt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ungesund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schlimm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gefährlich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schädlich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0161575" y="4481950"/>
            <a:ext cx="43524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t..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lt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est..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unges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est..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st..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gefährlich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st..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schädlich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st..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3548725" y="4783425"/>
            <a:ext cx="4352400" cy="2827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does this compare to English?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big - bigger - biggest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healthy - healthier - healthiest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246975" y="8224025"/>
            <a:ext cx="17143200" cy="10170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Even when English uses more and most e.g more/most dangerous, you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still use -er/-st in German</a:t>
            </a:r>
            <a:r>
              <a:rPr b="1" lang="en-GB">
                <a:solidFill>
                  <a:schemeClr val="dk2"/>
                </a:solidFill>
              </a:rPr>
              <a:t>. 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778575" y="454575"/>
            <a:ext cx="163386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Comparative and superlative adjectives </a:t>
            </a:r>
            <a:r>
              <a:rPr lang="en-GB">
                <a:solidFill>
                  <a:schemeClr val="dk2"/>
                </a:solidFill>
              </a:rPr>
              <a:t>before a noun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896400" y="1249638"/>
            <a:ext cx="171432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 </a:t>
            </a:r>
            <a:endParaRPr sz="34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)to make an adjective comparative, we simply add ’er’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2) we sometimes have to add an umlaut to ‘a’, ‘o’ or ‘u’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3) to make an adjective superlative we add ‘st’. 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4) sometimes we add an ‘e’ before the ‘st’ to make the word more pronounceable!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5809175" y="4342550"/>
            <a:ext cx="43524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lt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unges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gefährlich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schädlich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4548" y="760750"/>
            <a:ext cx="1827077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778575" y="4342550"/>
            <a:ext cx="5715000" cy="43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groß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alt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ungesund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gefährlich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schädlich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0161575" y="4481950"/>
            <a:ext cx="43524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ö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lt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unges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gefährlich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schädlich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3130550" y="4481950"/>
            <a:ext cx="4770600" cy="3128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irregular comparatives and superlatives.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gut - besser - best - just like English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246975" y="8224025"/>
            <a:ext cx="17143200" cy="10170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bad/worse/worst in English is REGULAR in German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schlimm/schlimmer/schlimmst..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2294225" y="1432300"/>
            <a:ext cx="4352400" cy="22755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Adjectives before a noun need endings!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917950" y="890050"/>
            <a:ext cx="132012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Comparative adjectives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990600" y="1589050"/>
            <a:ext cx="16306800" cy="1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 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AutoNum type="arabicParenR"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After the verb ‘sein’ adjectives do </a:t>
            </a:r>
            <a:r>
              <a:rPr b="1"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not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need any endings</a:t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648" y="342600"/>
            <a:ext cx="1827077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723850" y="3282213"/>
            <a:ext cx="168663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Die Luftverschmutzung ist </a:t>
            </a:r>
            <a:r>
              <a:rPr b="1" i="1" lang="en-GB" sz="3200">
                <a:latin typeface="Montserrat"/>
                <a:ea typeface="Montserrat"/>
                <a:cs typeface="Montserrat"/>
                <a:sym typeface="Montserrat"/>
              </a:rPr>
              <a:t>gefährlicher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als die Lärmbelastung, wenn man Asthma hat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80600" y="5658013"/>
            <a:ext cx="167268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Überbevölkerung ist 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schlimmer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für Länder, die arm sind.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799400" y="4500700"/>
            <a:ext cx="163068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pollution is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dangerous</a:t>
            </a:r>
            <a:r>
              <a:rPr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than noise pollution if you have asthma</a:t>
            </a:r>
            <a:endParaRPr i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710850" y="6535813"/>
            <a:ext cx="16866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Overpopulation is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worse </a:t>
            </a:r>
            <a:r>
              <a:rPr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countries that are poor</a:t>
            </a:r>
            <a:endParaRPr i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917950" y="890050"/>
            <a:ext cx="132012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Comparative adjectives  before a noun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990600" y="1589050"/>
            <a:ext cx="16306800" cy="1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Remember: adjectives take the following endings with the </a:t>
            </a:r>
            <a:r>
              <a:rPr b="1"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definite article.</a:t>
            </a:r>
            <a:endParaRPr b="1"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648" y="342600"/>
            <a:ext cx="1827077" cy="1828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21"/>
          <p:cNvGraphicFramePr/>
          <p:nvPr/>
        </p:nvGraphicFramePr>
        <p:xfrm>
          <a:off x="541825" y="326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{0EA3D110-4799-43EF-BD37-138FE22F9134}</a:tableStyleId>
              </a:tblPr>
              <a:tblGrid>
                <a:gridCol w="2486550"/>
                <a:gridCol w="3669425"/>
                <a:gridCol w="3599525"/>
                <a:gridCol w="3961925"/>
                <a:gridCol w="3738925"/>
              </a:tblGrid>
              <a:tr h="126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Neuter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33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saur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letzt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Chance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größt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größt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Probleme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33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ccusative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 saur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Regen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letzt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Chance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größt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Problem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größt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Probleme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936800" y="1766875"/>
            <a:ext cx="16452000" cy="22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0A099"/>
                </a:solidFill>
              </a:rPr>
              <a:t> 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0" name="Google Shape;180;p22"/>
          <p:cNvSpPr txBox="1"/>
          <p:nvPr>
            <p:ph type="title"/>
          </p:nvPr>
        </p:nvSpPr>
        <p:spPr>
          <a:xfrm>
            <a:off x="917950" y="890050"/>
            <a:ext cx="132012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Comparative adjectives  before a noun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990600" y="1589050"/>
            <a:ext cx="16306800" cy="1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With the </a:t>
            </a:r>
            <a:r>
              <a:rPr b="1"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</a:t>
            </a:r>
            <a:r>
              <a:rPr b="1"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definite article,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4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endings are:</a:t>
            </a:r>
            <a:endParaRPr b="1"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648" y="342600"/>
            <a:ext cx="1827077" cy="18288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22"/>
          <p:cNvGraphicFramePr/>
          <p:nvPr/>
        </p:nvGraphicFramePr>
        <p:xfrm>
          <a:off x="541825" y="326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{0EA3D110-4799-43EF-BD37-138FE22F9134}</a:tableStyleId>
              </a:tblPr>
              <a:tblGrid>
                <a:gridCol w="2486550"/>
                <a:gridCol w="3669425"/>
                <a:gridCol w="3599525"/>
                <a:gridCol w="3961925"/>
                <a:gridCol w="3738925"/>
              </a:tblGrid>
              <a:tr h="126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Neuter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33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kleiner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Gletscher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letzt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Chance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Ein größer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Risiko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schlimmer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Konsequenzen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33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accusative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kleiner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Gletscher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letzt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Chance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größer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Risiko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schlimmer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Konsequenzen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