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Montserrat Medium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MontserratMedium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ea10556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ea10556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ca7fadb8b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ca7fadb8b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ca7fadb8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ca7fadb8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ca7fadb8b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ca7fadb8b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ca7fadb8b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8ca7fadb8b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ca7fadb8b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ca7fadb8b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ca7fadb8b_0_3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8ca7fadb8b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ca7fadb8b_0_3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8ca7fadb8b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ca7fadb8b_0_3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8ca7fadb8b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ca7fadb8b_0_3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8ca7fadb8b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a7fadb8b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a7fadb8b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a7fadb8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ca7fadb8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a7fadb8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ca7fadb8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ca7fadb8b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ca7fadb8b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ca7fadb8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ca7fadb8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ca7fadb8b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ca7fadb8b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ca7fadb8b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ca7fadb8b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ca7fadb8b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ca7fadb8b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Reversible Reactions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The Rate and Extent of Chemical Change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Dr Deng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</a:t>
            </a:r>
            <a:endParaRPr sz="1800"/>
          </a:p>
        </p:txBody>
      </p:sp>
      <p:sp>
        <p:nvSpPr>
          <p:cNvPr id="234" name="Google Shape;234;p3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</a:t>
            </a:r>
            <a:endParaRPr sz="1800"/>
          </a:p>
        </p:txBody>
      </p:sp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p3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happens to the temperature of the surrounding during an exothermic reaction?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idx="4294967295" type="subTitle"/>
          </p:nvPr>
        </p:nvSpPr>
        <p:spPr>
          <a:xfrm>
            <a:off x="458963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Option 3</a:t>
            </a:r>
            <a:endParaRPr sz="1800"/>
          </a:p>
        </p:txBody>
      </p:sp>
      <p:sp>
        <p:nvSpPr>
          <p:cNvPr id="242" name="Google Shape;242;p36"/>
          <p:cNvSpPr txBox="1"/>
          <p:nvPr>
            <p:ph idx="5" type="subTitle"/>
          </p:nvPr>
        </p:nvSpPr>
        <p:spPr>
          <a:xfrm>
            <a:off x="458963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C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43" name="Google Shape;243;p36"/>
          <p:cNvSpPr txBox="1"/>
          <p:nvPr>
            <p:ph idx="6" type="body"/>
          </p:nvPr>
        </p:nvSpPr>
        <p:spPr>
          <a:xfrm>
            <a:off x="458963" y="34056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A reaction where products can react to produce the original reactants</a:t>
            </a:r>
            <a:endParaRPr sz="1800"/>
          </a:p>
        </p:txBody>
      </p:sp>
      <p:sp>
        <p:nvSpPr>
          <p:cNvPr id="244" name="Google Shape;244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5" name="Google Shape;245;p3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 reversible reaction?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>
            <p:ph idx="1" type="subTitle"/>
          </p:nvPr>
        </p:nvSpPr>
        <p:spPr>
          <a:xfrm>
            <a:off x="458963" y="125952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</a:t>
            </a:r>
            <a:endParaRPr sz="1800"/>
          </a:p>
        </p:txBody>
      </p:sp>
      <p:sp>
        <p:nvSpPr>
          <p:cNvPr id="251" name="Google Shape;251;p37"/>
          <p:cNvSpPr txBox="1"/>
          <p:nvPr>
            <p:ph idx="2" type="body"/>
          </p:nvPr>
        </p:nvSpPr>
        <p:spPr>
          <a:xfrm>
            <a:off x="458963" y="189145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Endothermic</a:t>
            </a:r>
            <a:endParaRPr sz="1800"/>
          </a:p>
        </p:txBody>
      </p:sp>
      <p:sp>
        <p:nvSpPr>
          <p:cNvPr id="252" name="Google Shape;252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3" name="Google Shape;253;p3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If the forward reaction is exothermic, the reverse reaction is...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idx="3" type="subTitle"/>
          </p:nvPr>
        </p:nvSpPr>
        <p:spPr>
          <a:xfrm>
            <a:off x="4733988" y="125952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endParaRPr sz="1800"/>
          </a:p>
        </p:txBody>
      </p:sp>
      <p:sp>
        <p:nvSpPr>
          <p:cNvPr id="259" name="Google Shape;259;p38"/>
          <p:cNvSpPr txBox="1"/>
          <p:nvPr>
            <p:ph idx="4" type="body"/>
          </p:nvPr>
        </p:nvSpPr>
        <p:spPr>
          <a:xfrm>
            <a:off x="4733988" y="1763713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point where forward and reverse reactions happen at the same rate in a closed system</a:t>
            </a:r>
            <a:endParaRPr sz="1800"/>
          </a:p>
        </p:txBody>
      </p:sp>
      <p:sp>
        <p:nvSpPr>
          <p:cNvPr id="260" name="Google Shape;260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1" name="Google Shape;261;p3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‘dynamic equilibrium’?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/>
        </p:nvSpPr>
        <p:spPr>
          <a:xfrm>
            <a:off x="457200" y="1431700"/>
            <a:ext cx="72489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Exam style questions</a:t>
            </a:r>
            <a:endParaRPr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7" name="Google Shape;267;p3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8" name="Google Shape;268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/>
          <p:nvPr>
            <p:ph type="title"/>
          </p:nvPr>
        </p:nvSpPr>
        <p:spPr>
          <a:xfrm>
            <a:off x="458975" y="2926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Exam style question 1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4" name="Google Shape;274;p40"/>
          <p:cNvSpPr txBox="1"/>
          <p:nvPr>
            <p:ph idx="1" type="body"/>
          </p:nvPr>
        </p:nvSpPr>
        <p:spPr>
          <a:xfrm>
            <a:off x="479750" y="1099725"/>
            <a:ext cx="8184300" cy="3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Ethanol is manufactured from ethene and water as shown below:</a:t>
            </a:r>
            <a:endParaRPr sz="1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</a:t>
            </a:r>
            <a:r>
              <a:rPr baseline="-25000" lang="en-GB" sz="1800"/>
              <a:t>2</a:t>
            </a:r>
            <a:r>
              <a:rPr lang="en-GB" sz="1800"/>
              <a:t>H</a:t>
            </a:r>
            <a:r>
              <a:rPr baseline="-25000" lang="en-GB" sz="1800"/>
              <a:t>4</a:t>
            </a:r>
            <a:r>
              <a:rPr lang="en-GB" sz="1500"/>
              <a:t>(g)</a:t>
            </a:r>
            <a:r>
              <a:rPr lang="en-GB" sz="1800"/>
              <a:t> + H</a:t>
            </a:r>
            <a:r>
              <a:rPr baseline="-25000" lang="en-GB" sz="1800"/>
              <a:t>2</a:t>
            </a:r>
            <a:r>
              <a:rPr lang="en-GB" sz="1800"/>
              <a:t>O</a:t>
            </a:r>
            <a:r>
              <a:rPr lang="en-GB" sz="1500"/>
              <a:t>(g)</a:t>
            </a:r>
            <a:r>
              <a:rPr lang="en-GB" sz="1800"/>
              <a:t>                  C</a:t>
            </a:r>
            <a:r>
              <a:rPr baseline="-25000" lang="en-GB" sz="1800"/>
              <a:t>2</a:t>
            </a:r>
            <a:r>
              <a:rPr lang="en-GB" sz="1800"/>
              <a:t>H</a:t>
            </a:r>
            <a:r>
              <a:rPr baseline="-25000" lang="en-GB" sz="1800"/>
              <a:t>5</a:t>
            </a:r>
            <a:r>
              <a:rPr lang="en-GB" sz="1800"/>
              <a:t>OH</a:t>
            </a:r>
            <a:r>
              <a:rPr lang="en-GB" sz="1500"/>
              <a:t>(g)</a:t>
            </a:r>
            <a:endParaRPr sz="15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28600" lvl="0" marL="228600" marR="1905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arenR"/>
            </a:pPr>
            <a:r>
              <a:rPr lang="en-GB" sz="1800">
                <a:solidFill>
                  <a:srgbClr val="222222"/>
                </a:solidFill>
                <a:highlight>
                  <a:schemeClr val="lt1"/>
                </a:highlight>
              </a:rPr>
              <a:t>Write the correct symbol in the equation above to show that it is a reversible reaction.</a:t>
            </a: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228600" lvl="0" marL="228600" marR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arenR"/>
            </a:pPr>
            <a:r>
              <a:rPr lang="en-GB" sz="1800">
                <a:solidFill>
                  <a:srgbClr val="222222"/>
                </a:solidFill>
                <a:highlight>
                  <a:schemeClr val="lt1"/>
                </a:highlight>
              </a:rPr>
              <a:t>The temperature of the reaction can be changed to increase the formation of ethanol at equilibrium. Explain what equilibrium means.</a:t>
            </a: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228600" lvl="0" marL="228600" marR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arenR"/>
            </a:pPr>
            <a:r>
              <a:rPr lang="en-GB" sz="1800">
                <a:solidFill>
                  <a:srgbClr val="222222"/>
                </a:solidFill>
                <a:highlight>
                  <a:schemeClr val="lt1"/>
                </a:highlight>
              </a:rPr>
              <a:t>A catalyst can be added to increase the rate of reaction. Explain how the presence of catalysts increases the rate reaction.</a:t>
            </a: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4564400" y="1395575"/>
            <a:ext cx="621600" cy="297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>
            <p:ph type="title"/>
          </p:nvPr>
        </p:nvSpPr>
        <p:spPr>
          <a:xfrm>
            <a:off x="458975" y="2926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Exam style question 2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2" name="Google Shape;282;p41"/>
          <p:cNvSpPr txBox="1"/>
          <p:nvPr>
            <p:ph idx="1" type="body"/>
          </p:nvPr>
        </p:nvSpPr>
        <p:spPr>
          <a:xfrm>
            <a:off x="479750" y="1099725"/>
            <a:ext cx="8184300" cy="3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Cobalt chloride paper contains anhydrous cobalt chloride, this is used to test for the presence of water. The following equation shows the reaction between anhydrous cobalt chloride and water:</a:t>
            </a:r>
            <a:endParaRPr sz="1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CoCl</a:t>
            </a:r>
            <a:r>
              <a:rPr baseline="-25000" lang="en-GB" sz="1800"/>
              <a:t>2  </a:t>
            </a:r>
            <a:r>
              <a:rPr lang="en-GB" sz="1800"/>
              <a:t>  +   6H</a:t>
            </a:r>
            <a:r>
              <a:rPr baseline="-25000" lang="en-GB" sz="1800"/>
              <a:t>2</a:t>
            </a:r>
            <a:r>
              <a:rPr lang="en-GB" sz="1800"/>
              <a:t>O      </a:t>
            </a:r>
            <a:r>
              <a:rPr lang="en-GB" sz="2200"/>
              <a:t>⇌ </a:t>
            </a:r>
            <a:r>
              <a:rPr lang="en-GB" sz="2200">
                <a:solidFill>
                  <a:schemeClr val="accent5"/>
                </a:solidFill>
              </a:rPr>
              <a:t>    </a:t>
            </a:r>
            <a:r>
              <a:rPr lang="en-GB" sz="1800"/>
              <a:t>CoCl</a:t>
            </a:r>
            <a:r>
              <a:rPr baseline="-25000" lang="en-GB" sz="1800"/>
              <a:t>2</a:t>
            </a:r>
            <a:r>
              <a:rPr lang="en-GB" sz="1800"/>
              <a:t>.6H</a:t>
            </a:r>
            <a:r>
              <a:rPr baseline="-25000" lang="en-GB" sz="1800"/>
              <a:t>2</a:t>
            </a:r>
            <a:r>
              <a:rPr lang="en-GB" sz="1800"/>
              <a:t>O</a:t>
            </a:r>
            <a:endParaRPr sz="1800"/>
          </a:p>
          <a:p>
            <a:pPr indent="228600" lvl="0" marL="1600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     (blue)                                         (pink)</a:t>
            </a:r>
            <a:endParaRPr sz="1800"/>
          </a:p>
          <a:p>
            <a:pPr indent="228600" lvl="0" marL="1600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28600" lvl="0" marL="228600" marR="1905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arenR"/>
            </a:pPr>
            <a:r>
              <a:rPr lang="en-GB" sz="1800">
                <a:solidFill>
                  <a:srgbClr val="222222"/>
                </a:solidFill>
                <a:highlight>
                  <a:schemeClr val="lt1"/>
                </a:highlight>
              </a:rPr>
              <a:t>What does the </a:t>
            </a:r>
            <a:r>
              <a:rPr lang="en-GB" sz="1800"/>
              <a:t>⇌ symbol mean in this reaction?</a:t>
            </a: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228600" lvl="0" marL="228600" marR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arenR"/>
            </a:pPr>
            <a:r>
              <a:rPr lang="en-GB" sz="1800">
                <a:solidFill>
                  <a:srgbClr val="222222"/>
                </a:solidFill>
                <a:highlight>
                  <a:schemeClr val="lt1"/>
                </a:highlight>
              </a:rPr>
              <a:t>Describe the colour change for cobalt chloride when water is added.</a:t>
            </a: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228600" lvl="0" marL="228600" marR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arenR"/>
            </a:pPr>
            <a:r>
              <a:rPr lang="en-GB" sz="1800">
                <a:solidFill>
                  <a:srgbClr val="222222"/>
                </a:solidFill>
                <a:highlight>
                  <a:schemeClr val="lt1"/>
                </a:highlight>
              </a:rPr>
              <a:t>Unused cobalt chloride paper is kept in a closed jar. What does a ‘closed system’ mean?</a:t>
            </a: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sp>
        <p:nvSpPr>
          <p:cNvPr id="283" name="Google Shape;283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>
            <p:ph type="title"/>
          </p:nvPr>
        </p:nvSpPr>
        <p:spPr>
          <a:xfrm>
            <a:off x="458975" y="2926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Exam style question 1 answer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9" name="Google Shape;289;p42"/>
          <p:cNvSpPr txBox="1"/>
          <p:nvPr>
            <p:ph idx="1" type="body"/>
          </p:nvPr>
        </p:nvSpPr>
        <p:spPr>
          <a:xfrm>
            <a:off x="479750" y="1099725"/>
            <a:ext cx="8184300" cy="3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Ethanol is manufactured from ethene and water as shown below:</a:t>
            </a:r>
            <a:endParaRPr sz="1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</a:t>
            </a:r>
            <a:r>
              <a:rPr baseline="-25000" lang="en-GB" sz="1800"/>
              <a:t>2</a:t>
            </a:r>
            <a:r>
              <a:rPr lang="en-GB" sz="1800"/>
              <a:t>H</a:t>
            </a:r>
            <a:r>
              <a:rPr baseline="-25000" lang="en-GB" sz="1800"/>
              <a:t>4</a:t>
            </a:r>
            <a:r>
              <a:rPr lang="en-GB" sz="1500"/>
              <a:t>(g)</a:t>
            </a:r>
            <a:r>
              <a:rPr lang="en-GB" sz="1800"/>
              <a:t> + H</a:t>
            </a:r>
            <a:r>
              <a:rPr baseline="-25000" lang="en-GB" sz="1800"/>
              <a:t>2</a:t>
            </a:r>
            <a:r>
              <a:rPr lang="en-GB" sz="1800"/>
              <a:t>O</a:t>
            </a:r>
            <a:r>
              <a:rPr lang="en-GB" sz="1500"/>
              <a:t>(g)</a:t>
            </a:r>
            <a:r>
              <a:rPr lang="en-GB" sz="1800"/>
              <a:t>                  C</a:t>
            </a:r>
            <a:r>
              <a:rPr baseline="-25000" lang="en-GB" sz="1800"/>
              <a:t>2</a:t>
            </a:r>
            <a:r>
              <a:rPr lang="en-GB" sz="1800"/>
              <a:t>H</a:t>
            </a:r>
            <a:r>
              <a:rPr baseline="-25000" lang="en-GB" sz="1800"/>
              <a:t>5</a:t>
            </a:r>
            <a:r>
              <a:rPr lang="en-GB" sz="1800"/>
              <a:t>OH</a:t>
            </a:r>
            <a:r>
              <a:rPr lang="en-GB" sz="1500"/>
              <a:t>(g)</a:t>
            </a:r>
            <a:endParaRPr sz="15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28600" lvl="0" marL="228600" marR="1905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arenR"/>
            </a:pPr>
            <a:r>
              <a:rPr lang="en-GB" sz="1800">
                <a:solidFill>
                  <a:srgbClr val="222222"/>
                </a:solidFill>
                <a:highlight>
                  <a:schemeClr val="lt1"/>
                </a:highlight>
              </a:rPr>
              <a:t>Write the correct symbol in the equation above to show that it is a reversible reaction.</a:t>
            </a:r>
            <a:endParaRPr sz="18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228600" lvl="0" marL="228600" marR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i="1" lang="en-GB" sz="1800">
                <a:highlight>
                  <a:schemeClr val="lt1"/>
                </a:highlight>
              </a:rPr>
              <a:t>Equilibrium is reached when the </a:t>
            </a:r>
            <a:r>
              <a:rPr i="1" lang="en-GB" sz="1800" u="sng">
                <a:highlight>
                  <a:schemeClr val="lt1"/>
                </a:highlight>
              </a:rPr>
              <a:t>forward and reverse</a:t>
            </a:r>
            <a:r>
              <a:rPr i="1" lang="en-GB" sz="1800">
                <a:highlight>
                  <a:schemeClr val="lt1"/>
                </a:highlight>
              </a:rPr>
              <a:t> reactions occur at exactly the </a:t>
            </a:r>
            <a:r>
              <a:rPr i="1" lang="en-GB" sz="1800" u="sng">
                <a:highlight>
                  <a:schemeClr val="lt1"/>
                </a:highlight>
              </a:rPr>
              <a:t>same rate</a:t>
            </a:r>
            <a:r>
              <a:rPr i="1" lang="en-GB" sz="1800">
                <a:highlight>
                  <a:schemeClr val="lt1"/>
                </a:highlight>
              </a:rPr>
              <a:t> in a </a:t>
            </a:r>
            <a:r>
              <a:rPr i="1" lang="en-GB" sz="1800" u="sng">
                <a:highlight>
                  <a:schemeClr val="lt1"/>
                </a:highlight>
              </a:rPr>
              <a:t>closed system</a:t>
            </a:r>
            <a:r>
              <a:rPr i="1" lang="en-GB" sz="1800">
                <a:highlight>
                  <a:schemeClr val="lt1"/>
                </a:highlight>
              </a:rPr>
              <a:t>.</a:t>
            </a:r>
            <a:endParaRPr i="1" sz="1800">
              <a:highlight>
                <a:schemeClr val="lt1"/>
              </a:highlight>
            </a:endParaRPr>
          </a:p>
          <a:p>
            <a:pPr indent="-228600" lvl="0" marL="228600" marR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i="1" lang="en-GB" sz="1800">
                <a:highlight>
                  <a:schemeClr val="lt1"/>
                </a:highlight>
              </a:rPr>
              <a:t>A catalyst </a:t>
            </a:r>
            <a:r>
              <a:rPr i="1" lang="en-GB" sz="1800" u="sng">
                <a:highlight>
                  <a:schemeClr val="lt1"/>
                </a:highlight>
              </a:rPr>
              <a:t>lowers the activation energy</a:t>
            </a:r>
            <a:r>
              <a:rPr i="1" lang="en-GB" sz="1800">
                <a:highlight>
                  <a:schemeClr val="lt1"/>
                </a:highlight>
              </a:rPr>
              <a:t> and </a:t>
            </a:r>
            <a:r>
              <a:rPr i="1" lang="en-GB" sz="1800" u="sng">
                <a:highlight>
                  <a:schemeClr val="lt1"/>
                </a:highlight>
              </a:rPr>
              <a:t>provides an alternative pathway</a:t>
            </a:r>
            <a:r>
              <a:rPr i="1" lang="en-GB" sz="1800">
                <a:highlight>
                  <a:schemeClr val="lt1"/>
                </a:highlight>
              </a:rPr>
              <a:t> so less energy is needed for particles to react.</a:t>
            </a:r>
            <a:endParaRPr i="1" sz="1800">
              <a:highlight>
                <a:schemeClr val="lt1"/>
              </a:highlight>
            </a:endParaRPr>
          </a:p>
        </p:txBody>
      </p:sp>
      <p:sp>
        <p:nvSpPr>
          <p:cNvPr id="290" name="Google Shape;290;p42"/>
          <p:cNvSpPr/>
          <p:nvPr/>
        </p:nvSpPr>
        <p:spPr>
          <a:xfrm>
            <a:off x="4564400" y="1395575"/>
            <a:ext cx="621600" cy="297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2"/>
          <p:cNvSpPr txBox="1"/>
          <p:nvPr/>
        </p:nvSpPr>
        <p:spPr>
          <a:xfrm>
            <a:off x="4564400" y="1322075"/>
            <a:ext cx="6216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⇌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92" name="Google Shape;292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>
            <p:ph type="title"/>
          </p:nvPr>
        </p:nvSpPr>
        <p:spPr>
          <a:xfrm>
            <a:off x="458975" y="2926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Exam style question 2 answer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8" name="Google Shape;298;p43"/>
          <p:cNvSpPr txBox="1"/>
          <p:nvPr>
            <p:ph idx="1" type="body"/>
          </p:nvPr>
        </p:nvSpPr>
        <p:spPr>
          <a:xfrm>
            <a:off x="479750" y="1099725"/>
            <a:ext cx="8184300" cy="3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Cobalt chloride paper contains anhydrous cobalt chloride, this is used to test for the presence of water. The following equation shows the reaction between anhydrous cobalt chloride and water:</a:t>
            </a:r>
            <a:endParaRPr sz="1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CoCl</a:t>
            </a:r>
            <a:r>
              <a:rPr baseline="-25000" lang="en-GB" sz="1800"/>
              <a:t>2  </a:t>
            </a:r>
            <a:r>
              <a:rPr lang="en-GB" sz="1800"/>
              <a:t>  +   6H</a:t>
            </a:r>
            <a:r>
              <a:rPr baseline="-25000" lang="en-GB" sz="1800"/>
              <a:t>2</a:t>
            </a:r>
            <a:r>
              <a:rPr lang="en-GB" sz="1800"/>
              <a:t>O      </a:t>
            </a:r>
            <a:r>
              <a:rPr lang="en-GB" sz="2200"/>
              <a:t>⇌ </a:t>
            </a:r>
            <a:r>
              <a:rPr lang="en-GB" sz="2200">
                <a:solidFill>
                  <a:schemeClr val="accent5"/>
                </a:solidFill>
              </a:rPr>
              <a:t>    </a:t>
            </a:r>
            <a:r>
              <a:rPr lang="en-GB" sz="1800"/>
              <a:t>CoCl</a:t>
            </a:r>
            <a:r>
              <a:rPr baseline="-25000" lang="en-GB" sz="1800"/>
              <a:t>2</a:t>
            </a:r>
            <a:r>
              <a:rPr lang="en-GB" sz="1800"/>
              <a:t>.6H</a:t>
            </a:r>
            <a:r>
              <a:rPr baseline="-25000" lang="en-GB" sz="1800"/>
              <a:t>2</a:t>
            </a:r>
            <a:r>
              <a:rPr lang="en-GB" sz="1800"/>
              <a:t>O</a:t>
            </a:r>
            <a:endParaRPr sz="1800"/>
          </a:p>
          <a:p>
            <a:pPr indent="228600" lvl="0" marL="1600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     (blue)                                         (pink)</a:t>
            </a:r>
            <a:endParaRPr sz="1800"/>
          </a:p>
          <a:p>
            <a:pPr indent="228600" lvl="0" marL="1600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28600" lvl="0" marL="228600" marR="1905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arenR"/>
            </a:pPr>
            <a:r>
              <a:rPr i="1" lang="en-GB" sz="1800">
                <a:highlight>
                  <a:schemeClr val="lt1"/>
                </a:highlight>
              </a:rPr>
              <a:t>The </a:t>
            </a:r>
            <a:r>
              <a:rPr i="1" lang="en-GB" sz="1800"/>
              <a:t>⇌ symbol means the reaction is reversible.</a:t>
            </a:r>
            <a:endParaRPr i="1" sz="1800">
              <a:highlight>
                <a:schemeClr val="lt1"/>
              </a:highlight>
            </a:endParaRPr>
          </a:p>
          <a:p>
            <a:pPr indent="-228600" lvl="0" marL="228600" marR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i="1" lang="en-GB" sz="1800">
                <a:highlight>
                  <a:schemeClr val="lt1"/>
                </a:highlight>
              </a:rPr>
              <a:t>Blue to pink.</a:t>
            </a:r>
            <a:endParaRPr i="1" sz="1800">
              <a:highlight>
                <a:schemeClr val="lt1"/>
              </a:highlight>
            </a:endParaRPr>
          </a:p>
          <a:p>
            <a:pPr indent="-228600" lvl="0" marL="228600" marR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i="1" lang="en-GB" sz="1800">
                <a:highlight>
                  <a:schemeClr val="lt1"/>
                </a:highlight>
              </a:rPr>
              <a:t>A closed system is where none of the reacta</a:t>
            </a:r>
            <a:r>
              <a:rPr i="1" lang="en-GB" sz="1800">
                <a:highlight>
                  <a:schemeClr val="lt1"/>
                </a:highlight>
              </a:rPr>
              <a:t>nts or products </a:t>
            </a:r>
            <a:r>
              <a:rPr i="1" lang="en-GB" sz="1800">
                <a:highlight>
                  <a:schemeClr val="lt1"/>
                </a:highlight>
              </a:rPr>
              <a:t>can enter or escape.</a:t>
            </a:r>
            <a:endParaRPr i="1" sz="1800">
              <a:highlight>
                <a:schemeClr val="lt1"/>
              </a:highlight>
            </a:endParaRPr>
          </a:p>
        </p:txBody>
      </p:sp>
      <p:sp>
        <p:nvSpPr>
          <p:cNvPr id="299" name="Google Shape;299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/>
        </p:nvSpPr>
        <p:spPr>
          <a:xfrm>
            <a:off x="457200" y="1431700"/>
            <a:ext cx="72489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Multiple choice quiz</a:t>
            </a:r>
            <a:endParaRPr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</a:t>
            </a:r>
            <a:endParaRPr sz="1800"/>
          </a:p>
        </p:txBody>
      </p:sp>
      <p:sp>
        <p:nvSpPr>
          <p:cNvPr id="139" name="Google Shape;139;p2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Given out to the surroundings </a:t>
            </a:r>
            <a:endParaRPr sz="1800"/>
          </a:p>
        </p:txBody>
      </p:sp>
      <p:sp>
        <p:nvSpPr>
          <p:cNvPr id="140" name="Google Shape;140;p2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endParaRPr sz="1800"/>
          </a:p>
        </p:txBody>
      </p:sp>
      <p:sp>
        <p:nvSpPr>
          <p:cNvPr id="141" name="Google Shape;141;p2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Taken in from the surroundings</a:t>
            </a:r>
            <a:endParaRPr sz="1800"/>
          </a:p>
        </p:txBody>
      </p:sp>
      <p:sp>
        <p:nvSpPr>
          <p:cNvPr id="142" name="Google Shape;142;p28"/>
          <p:cNvSpPr txBox="1"/>
          <p:nvPr>
            <p:ph idx="429496729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Option 3</a:t>
            </a:r>
            <a:endParaRPr sz="1800"/>
          </a:p>
        </p:txBody>
      </p:sp>
      <p:sp>
        <p:nvSpPr>
          <p:cNvPr id="143" name="Google Shape;143;p28"/>
          <p:cNvSpPr txBox="1"/>
          <p:nvPr>
            <p:ph idx="4294967295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Option 4</a:t>
            </a:r>
            <a:endParaRPr sz="1800"/>
          </a:p>
        </p:txBody>
      </p:sp>
      <p:sp>
        <p:nvSpPr>
          <p:cNvPr id="144" name="Google Shape;144;p2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C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45" name="Google Shape;145;p2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same</a:t>
            </a:r>
            <a:endParaRPr sz="1800"/>
          </a:p>
        </p:txBody>
      </p:sp>
      <p:sp>
        <p:nvSpPr>
          <p:cNvPr id="146" name="Google Shape;146;p2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</a:t>
            </a:r>
            <a:endParaRPr sz="1800"/>
          </a:p>
        </p:txBody>
      </p:sp>
      <p:sp>
        <p:nvSpPr>
          <p:cNvPr id="147" name="Google Shape;147;p2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Measured in °C</a:t>
            </a:r>
            <a:endParaRPr sz="1800"/>
          </a:p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 an endothermic reaction, energy is...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</a:t>
            </a:r>
            <a:endParaRPr sz="1800"/>
          </a:p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Increases </a:t>
            </a:r>
            <a:endParaRPr sz="1800"/>
          </a:p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endParaRPr sz="1800"/>
          </a:p>
        </p:txBody>
      </p:sp>
      <p:sp>
        <p:nvSpPr>
          <p:cNvPr id="157" name="Google Shape;157;p2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Decreases</a:t>
            </a:r>
            <a:endParaRPr sz="1800"/>
          </a:p>
        </p:txBody>
      </p:sp>
      <p:sp>
        <p:nvSpPr>
          <p:cNvPr id="158" name="Google Shape;158;p29"/>
          <p:cNvSpPr txBox="1"/>
          <p:nvPr>
            <p:ph idx="429496729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Option 3</a:t>
            </a:r>
            <a:endParaRPr sz="1800"/>
          </a:p>
        </p:txBody>
      </p:sp>
      <p:sp>
        <p:nvSpPr>
          <p:cNvPr id="159" name="Google Shape;159;p29"/>
          <p:cNvSpPr txBox="1"/>
          <p:nvPr>
            <p:ph idx="4294967295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Option 4</a:t>
            </a:r>
            <a:endParaRPr sz="1800"/>
          </a:p>
        </p:txBody>
      </p:sp>
      <p:sp>
        <p:nvSpPr>
          <p:cNvPr id="160" name="Google Shape;160;p2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C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61" name="Google Shape;161;p2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Stays the same</a:t>
            </a:r>
            <a:endParaRPr sz="1800"/>
          </a:p>
        </p:txBody>
      </p:sp>
      <p:sp>
        <p:nvSpPr>
          <p:cNvPr id="162" name="Google Shape;162;p2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</a:t>
            </a:r>
            <a:endParaRPr sz="1800"/>
          </a:p>
        </p:txBody>
      </p:sp>
      <p:sp>
        <p:nvSpPr>
          <p:cNvPr id="163" name="Google Shape;163;p2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None of the above</a:t>
            </a:r>
            <a:endParaRPr sz="1800"/>
          </a:p>
        </p:txBody>
      </p:sp>
      <p:sp>
        <p:nvSpPr>
          <p:cNvPr id="164" name="Google Shape;164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happens to the temperature of the surrounding during an exothermic reaction?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idx="1" type="subTitle"/>
          </p:nvPr>
        </p:nvSpPr>
        <p:spPr>
          <a:xfrm>
            <a:off x="458963" y="125952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</a:t>
            </a:r>
            <a:endParaRPr sz="1800"/>
          </a:p>
        </p:txBody>
      </p:sp>
      <p:sp>
        <p:nvSpPr>
          <p:cNvPr id="171" name="Google Shape;171;p30"/>
          <p:cNvSpPr txBox="1"/>
          <p:nvPr>
            <p:ph idx="2" type="body"/>
          </p:nvPr>
        </p:nvSpPr>
        <p:spPr>
          <a:xfrm>
            <a:off x="458963" y="189145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A reaction where energy is given out to the surroundings </a:t>
            </a:r>
            <a:endParaRPr sz="1800"/>
          </a:p>
        </p:txBody>
      </p:sp>
      <p:sp>
        <p:nvSpPr>
          <p:cNvPr id="172" name="Google Shape;172;p30"/>
          <p:cNvSpPr txBox="1"/>
          <p:nvPr>
            <p:ph idx="3" type="subTitle"/>
          </p:nvPr>
        </p:nvSpPr>
        <p:spPr>
          <a:xfrm>
            <a:off x="4733988" y="125952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endParaRPr sz="1800"/>
          </a:p>
        </p:txBody>
      </p:sp>
      <p:sp>
        <p:nvSpPr>
          <p:cNvPr id="173" name="Google Shape;173;p30"/>
          <p:cNvSpPr txBox="1"/>
          <p:nvPr>
            <p:ph idx="4" type="body"/>
          </p:nvPr>
        </p:nvSpPr>
        <p:spPr>
          <a:xfrm>
            <a:off x="4733988" y="189145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A reaction where energy is taken in from the surroundings</a:t>
            </a:r>
            <a:endParaRPr sz="1800"/>
          </a:p>
        </p:txBody>
      </p:sp>
      <p:sp>
        <p:nvSpPr>
          <p:cNvPr id="174" name="Google Shape;174;p30"/>
          <p:cNvSpPr txBox="1"/>
          <p:nvPr>
            <p:ph idx="4294967295" type="subTitle"/>
          </p:nvPr>
        </p:nvSpPr>
        <p:spPr>
          <a:xfrm>
            <a:off x="458963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Option 3</a:t>
            </a:r>
            <a:endParaRPr sz="1800"/>
          </a:p>
        </p:txBody>
      </p:sp>
      <p:sp>
        <p:nvSpPr>
          <p:cNvPr id="175" name="Google Shape;175;p30"/>
          <p:cNvSpPr txBox="1"/>
          <p:nvPr>
            <p:ph idx="4294967295" type="subTitle"/>
          </p:nvPr>
        </p:nvSpPr>
        <p:spPr>
          <a:xfrm>
            <a:off x="4733988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Option 4</a:t>
            </a:r>
            <a:endParaRPr sz="1800"/>
          </a:p>
        </p:txBody>
      </p:sp>
      <p:sp>
        <p:nvSpPr>
          <p:cNvPr id="176" name="Google Shape;176;p30"/>
          <p:cNvSpPr txBox="1"/>
          <p:nvPr>
            <p:ph idx="5" type="subTitle"/>
          </p:nvPr>
        </p:nvSpPr>
        <p:spPr>
          <a:xfrm>
            <a:off x="458963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C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77" name="Google Shape;177;p30"/>
          <p:cNvSpPr txBox="1"/>
          <p:nvPr>
            <p:ph idx="6" type="body"/>
          </p:nvPr>
        </p:nvSpPr>
        <p:spPr>
          <a:xfrm>
            <a:off x="458963" y="34056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A reaction where products can react to produce the original reactants</a:t>
            </a:r>
            <a:endParaRPr sz="1800"/>
          </a:p>
        </p:txBody>
      </p:sp>
      <p:sp>
        <p:nvSpPr>
          <p:cNvPr id="178" name="Google Shape;178;p30"/>
          <p:cNvSpPr txBox="1"/>
          <p:nvPr>
            <p:ph idx="7" type="subTitle"/>
          </p:nvPr>
        </p:nvSpPr>
        <p:spPr>
          <a:xfrm>
            <a:off x="4733988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</a:t>
            </a:r>
            <a:endParaRPr sz="1800"/>
          </a:p>
        </p:txBody>
      </p:sp>
      <p:sp>
        <p:nvSpPr>
          <p:cNvPr id="179" name="Google Shape;179;p30"/>
          <p:cNvSpPr txBox="1"/>
          <p:nvPr>
            <p:ph idx="8" type="body"/>
          </p:nvPr>
        </p:nvSpPr>
        <p:spPr>
          <a:xfrm>
            <a:off x="4733988" y="34056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A reaction where both forward and reverse reactions happen at the same rate</a:t>
            </a:r>
            <a:endParaRPr sz="1800"/>
          </a:p>
        </p:txBody>
      </p:sp>
      <p:sp>
        <p:nvSpPr>
          <p:cNvPr id="180" name="Google Shape;180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3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 reversible reaction?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idx="1" type="subTitle"/>
          </p:nvPr>
        </p:nvSpPr>
        <p:spPr>
          <a:xfrm>
            <a:off x="458963" y="125952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</a:t>
            </a:r>
            <a:endParaRPr sz="1800"/>
          </a:p>
        </p:txBody>
      </p:sp>
      <p:sp>
        <p:nvSpPr>
          <p:cNvPr id="187" name="Google Shape;187;p31"/>
          <p:cNvSpPr txBox="1"/>
          <p:nvPr>
            <p:ph idx="2" type="body"/>
          </p:nvPr>
        </p:nvSpPr>
        <p:spPr>
          <a:xfrm>
            <a:off x="458963" y="189145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Endothermic</a:t>
            </a:r>
            <a:endParaRPr sz="1800"/>
          </a:p>
        </p:txBody>
      </p:sp>
      <p:sp>
        <p:nvSpPr>
          <p:cNvPr id="188" name="Google Shape;188;p31"/>
          <p:cNvSpPr txBox="1"/>
          <p:nvPr>
            <p:ph idx="3" type="subTitle"/>
          </p:nvPr>
        </p:nvSpPr>
        <p:spPr>
          <a:xfrm>
            <a:off x="4733988" y="125952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endParaRPr sz="1800"/>
          </a:p>
        </p:txBody>
      </p:sp>
      <p:sp>
        <p:nvSpPr>
          <p:cNvPr id="189" name="Google Shape;189;p31"/>
          <p:cNvSpPr txBox="1"/>
          <p:nvPr>
            <p:ph idx="4" type="body"/>
          </p:nvPr>
        </p:nvSpPr>
        <p:spPr>
          <a:xfrm>
            <a:off x="4733988" y="189145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Exothermic</a:t>
            </a:r>
            <a:endParaRPr sz="1800"/>
          </a:p>
        </p:txBody>
      </p:sp>
      <p:sp>
        <p:nvSpPr>
          <p:cNvPr id="190" name="Google Shape;190;p31"/>
          <p:cNvSpPr txBox="1"/>
          <p:nvPr>
            <p:ph idx="4294967295" type="subTitle"/>
          </p:nvPr>
        </p:nvSpPr>
        <p:spPr>
          <a:xfrm>
            <a:off x="458963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Option 3</a:t>
            </a:r>
            <a:endParaRPr sz="1800"/>
          </a:p>
        </p:txBody>
      </p:sp>
      <p:sp>
        <p:nvSpPr>
          <p:cNvPr id="191" name="Google Shape;191;p31"/>
          <p:cNvSpPr txBox="1"/>
          <p:nvPr>
            <p:ph idx="4294967295" type="subTitle"/>
          </p:nvPr>
        </p:nvSpPr>
        <p:spPr>
          <a:xfrm>
            <a:off x="4733988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Option 4</a:t>
            </a:r>
            <a:endParaRPr sz="1800"/>
          </a:p>
        </p:txBody>
      </p:sp>
      <p:sp>
        <p:nvSpPr>
          <p:cNvPr id="192" name="Google Shape;192;p31"/>
          <p:cNvSpPr txBox="1"/>
          <p:nvPr>
            <p:ph idx="5" type="subTitle"/>
          </p:nvPr>
        </p:nvSpPr>
        <p:spPr>
          <a:xfrm>
            <a:off x="458963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C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93" name="Google Shape;193;p31"/>
          <p:cNvSpPr txBox="1"/>
          <p:nvPr>
            <p:ph idx="6" type="body"/>
          </p:nvPr>
        </p:nvSpPr>
        <p:spPr>
          <a:xfrm>
            <a:off x="458963" y="34056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Neither endothermic or exothermic</a:t>
            </a:r>
            <a:endParaRPr sz="1800"/>
          </a:p>
        </p:txBody>
      </p:sp>
      <p:sp>
        <p:nvSpPr>
          <p:cNvPr id="194" name="Google Shape;194;p31"/>
          <p:cNvSpPr txBox="1"/>
          <p:nvPr>
            <p:ph idx="7" type="subTitle"/>
          </p:nvPr>
        </p:nvSpPr>
        <p:spPr>
          <a:xfrm>
            <a:off x="4733988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</a:t>
            </a:r>
            <a:endParaRPr sz="1800"/>
          </a:p>
        </p:txBody>
      </p:sp>
      <p:sp>
        <p:nvSpPr>
          <p:cNvPr id="195" name="Google Shape;195;p31"/>
          <p:cNvSpPr txBox="1"/>
          <p:nvPr>
            <p:ph idx="8" type="body"/>
          </p:nvPr>
        </p:nvSpPr>
        <p:spPr>
          <a:xfrm>
            <a:off x="4733988" y="34056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Hard to tell</a:t>
            </a:r>
            <a:endParaRPr sz="1800"/>
          </a:p>
        </p:txBody>
      </p:sp>
      <p:sp>
        <p:nvSpPr>
          <p:cNvPr id="196" name="Google Shape;196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7" name="Google Shape;197;p3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If the forward reaction is exothermic, the reverse reaction is...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idx="1" type="subTitle"/>
          </p:nvPr>
        </p:nvSpPr>
        <p:spPr>
          <a:xfrm>
            <a:off x="458963" y="125952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</a:t>
            </a:r>
            <a:endParaRPr sz="1800"/>
          </a:p>
        </p:txBody>
      </p:sp>
      <p:sp>
        <p:nvSpPr>
          <p:cNvPr id="203" name="Google Shape;203;p32"/>
          <p:cNvSpPr txBox="1"/>
          <p:nvPr>
            <p:ph idx="2" type="body"/>
          </p:nvPr>
        </p:nvSpPr>
        <p:spPr>
          <a:xfrm>
            <a:off x="458963" y="1763713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point where forward and reverse reactions happen at the same time in a closed system</a:t>
            </a:r>
            <a:endParaRPr sz="1800"/>
          </a:p>
        </p:txBody>
      </p:sp>
      <p:sp>
        <p:nvSpPr>
          <p:cNvPr id="204" name="Google Shape;204;p32"/>
          <p:cNvSpPr txBox="1"/>
          <p:nvPr>
            <p:ph idx="3" type="subTitle"/>
          </p:nvPr>
        </p:nvSpPr>
        <p:spPr>
          <a:xfrm>
            <a:off x="4733988" y="125952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endParaRPr sz="1800"/>
          </a:p>
        </p:txBody>
      </p:sp>
      <p:sp>
        <p:nvSpPr>
          <p:cNvPr id="205" name="Google Shape;205;p32"/>
          <p:cNvSpPr txBox="1"/>
          <p:nvPr>
            <p:ph idx="4" type="body"/>
          </p:nvPr>
        </p:nvSpPr>
        <p:spPr>
          <a:xfrm>
            <a:off x="4733988" y="1763713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point where forward and reverse reactions happen at the same rate in a closed system</a:t>
            </a:r>
            <a:endParaRPr sz="1800"/>
          </a:p>
        </p:txBody>
      </p:sp>
      <p:sp>
        <p:nvSpPr>
          <p:cNvPr id="206" name="Google Shape;206;p32"/>
          <p:cNvSpPr txBox="1"/>
          <p:nvPr>
            <p:ph idx="4294967295" type="subTitle"/>
          </p:nvPr>
        </p:nvSpPr>
        <p:spPr>
          <a:xfrm>
            <a:off x="458963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Option 3</a:t>
            </a:r>
            <a:endParaRPr sz="1800"/>
          </a:p>
        </p:txBody>
      </p:sp>
      <p:sp>
        <p:nvSpPr>
          <p:cNvPr id="207" name="Google Shape;207;p32"/>
          <p:cNvSpPr txBox="1"/>
          <p:nvPr>
            <p:ph idx="4294967295" type="subTitle"/>
          </p:nvPr>
        </p:nvSpPr>
        <p:spPr>
          <a:xfrm>
            <a:off x="4733988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Option 4</a:t>
            </a:r>
            <a:endParaRPr sz="1800"/>
          </a:p>
        </p:txBody>
      </p:sp>
      <p:sp>
        <p:nvSpPr>
          <p:cNvPr id="208" name="Google Shape;208;p32"/>
          <p:cNvSpPr txBox="1"/>
          <p:nvPr>
            <p:ph idx="5" type="subTitle"/>
          </p:nvPr>
        </p:nvSpPr>
        <p:spPr>
          <a:xfrm>
            <a:off x="458963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C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09" name="Google Shape;209;p32"/>
          <p:cNvSpPr txBox="1"/>
          <p:nvPr>
            <p:ph idx="6" type="body"/>
          </p:nvPr>
        </p:nvSpPr>
        <p:spPr>
          <a:xfrm>
            <a:off x="458963" y="3278529"/>
            <a:ext cx="3951000" cy="103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point where forward and reverse reactions happen at the same temperature</a:t>
            </a:r>
            <a:endParaRPr sz="1800"/>
          </a:p>
        </p:txBody>
      </p:sp>
      <p:sp>
        <p:nvSpPr>
          <p:cNvPr id="210" name="Google Shape;210;p32"/>
          <p:cNvSpPr txBox="1"/>
          <p:nvPr>
            <p:ph idx="7" type="subTitle"/>
          </p:nvPr>
        </p:nvSpPr>
        <p:spPr>
          <a:xfrm>
            <a:off x="4733988" y="2773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</a:t>
            </a:r>
            <a:endParaRPr sz="1800"/>
          </a:p>
        </p:txBody>
      </p:sp>
      <p:sp>
        <p:nvSpPr>
          <p:cNvPr id="211" name="Google Shape;211;p32"/>
          <p:cNvSpPr txBox="1"/>
          <p:nvPr>
            <p:ph idx="8" type="body"/>
          </p:nvPr>
        </p:nvSpPr>
        <p:spPr>
          <a:xfrm>
            <a:off x="4733988" y="3278525"/>
            <a:ext cx="3951000" cy="97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point where forward and reverse reactions happen at the same rate in an open system</a:t>
            </a:r>
            <a:endParaRPr sz="1800"/>
          </a:p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3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‘dynamic equilibrium’?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/>
        </p:nvSpPr>
        <p:spPr>
          <a:xfrm>
            <a:off x="457200" y="1431700"/>
            <a:ext cx="72489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Multiple choice quiz answers</a:t>
            </a:r>
            <a:endParaRPr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0" name="Google Shape;220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endParaRPr sz="1800"/>
          </a:p>
        </p:txBody>
      </p:sp>
      <p:sp>
        <p:nvSpPr>
          <p:cNvPr id="226" name="Google Shape;226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Taken in from the surroundings</a:t>
            </a:r>
            <a:endParaRPr sz="1800"/>
          </a:p>
        </p:txBody>
      </p:sp>
      <p:sp>
        <p:nvSpPr>
          <p:cNvPr id="227" name="Google Shape;22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8" name="Google Shape;228;p3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 an endothermic reaction, energy is...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