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73340"/>
                </a:solidFill>
              </a:rPr>
              <a:t>Solve Inequalities with Unknowns on Both Sides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73340"/>
                </a:solidFill>
              </a:rPr>
              <a:t>Mr Lund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3" name="Google Shape;33;p6"/>
          <p:cNvSpPr txBox="1"/>
          <p:nvPr/>
        </p:nvSpPr>
        <p:spPr>
          <a:xfrm>
            <a:off x="357739" y="47024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7334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7334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78767" y="222653"/>
            <a:ext cx="82998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>
                <a:solidFill>
                  <a:srgbClr val="434343"/>
                </a:solidFill>
              </a:rPr>
              <a:t>Solve Inequalities with Unknowns on Both Sides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801026" y="837274"/>
            <a:ext cx="4342974" cy="4306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3.  Solve.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2a &lt; a + 5</a:t>
            </a:r>
            <a:endParaRPr/>
          </a:p>
          <a:p>
            <a:pPr indent="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3a ≤ 2a + 5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4a &gt; 2a + 10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4. </a:t>
            </a: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Simplify and solve.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 + 3t  ≥ 20 + 2t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4t &lt;  – 20 + t + t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-4190083" y="480733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1" name="Google Shape;41;p7"/>
          <p:cNvSpPr/>
          <p:nvPr/>
        </p:nvSpPr>
        <p:spPr>
          <a:xfrm>
            <a:off x="711434" y="2626517"/>
            <a:ext cx="472200" cy="511800"/>
          </a:xfrm>
          <a:prstGeom prst="rect">
            <a:avLst/>
          </a:prstGeom>
          <a:solidFill>
            <a:srgbClr val="FCD6E3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endParaRPr/>
          </a:p>
        </p:txBody>
      </p:sp>
      <p:sp>
        <p:nvSpPr>
          <p:cNvPr id="42" name="Google Shape;42;p7"/>
          <p:cNvSpPr/>
          <p:nvPr/>
        </p:nvSpPr>
        <p:spPr>
          <a:xfrm>
            <a:off x="1180809" y="2626517"/>
            <a:ext cx="472200" cy="511800"/>
          </a:xfrm>
          <a:prstGeom prst="rect">
            <a:avLst/>
          </a:prstGeom>
          <a:solidFill>
            <a:srgbClr val="FCD6E3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endParaRPr/>
          </a:p>
        </p:txBody>
      </p:sp>
      <p:sp>
        <p:nvSpPr>
          <p:cNvPr id="43" name="Google Shape;43;p7"/>
          <p:cNvSpPr txBox="1"/>
          <p:nvPr/>
        </p:nvSpPr>
        <p:spPr>
          <a:xfrm>
            <a:off x="554967" y="791536"/>
            <a:ext cx="3916800" cy="435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True or false?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2a – a + 5 = a + 5  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3a – 3 + 2a + 4 = 5a + 6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Here is a bar model,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inequality does the bar model represent?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2551728" y="2629891"/>
            <a:ext cx="472200" cy="511800"/>
          </a:xfrm>
          <a:prstGeom prst="rect">
            <a:avLst/>
          </a:prstGeom>
          <a:solidFill>
            <a:srgbClr val="FCD6E3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endParaRPr/>
          </a:p>
        </p:txBody>
      </p:sp>
      <p:sp>
        <p:nvSpPr>
          <p:cNvPr id="45" name="Google Shape;45;p7"/>
          <p:cNvSpPr/>
          <p:nvPr/>
        </p:nvSpPr>
        <p:spPr>
          <a:xfrm>
            <a:off x="3017468" y="2629891"/>
            <a:ext cx="779400" cy="511800"/>
          </a:xfrm>
          <a:prstGeom prst="rect">
            <a:avLst/>
          </a:prstGeom>
          <a:solidFill>
            <a:srgbClr val="C0E4B6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+ 5</a:t>
            </a:r>
            <a:endParaRPr/>
          </a:p>
        </p:txBody>
      </p:sp>
      <p:sp>
        <p:nvSpPr>
          <p:cNvPr id="46" name="Google Shape;46;p7"/>
          <p:cNvSpPr/>
          <p:nvPr/>
        </p:nvSpPr>
        <p:spPr>
          <a:xfrm>
            <a:off x="1417944" y="2590088"/>
            <a:ext cx="13692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‘is less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than’</a:t>
            </a:r>
            <a:endParaRPr b="0" i="0" sz="16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2787064" y="3878608"/>
            <a:ext cx="980100" cy="374400"/>
          </a:xfrm>
          <a:prstGeom prst="roundRect">
            <a:avLst>
              <a:gd fmla="val 16667" name="adj"/>
            </a:avLst>
          </a:prstGeom>
          <a:solidFill>
            <a:srgbClr val="C2E4B6"/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2t &lt; t + 5</a:t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1697855" y="3878608"/>
            <a:ext cx="980100" cy="374400"/>
          </a:xfrm>
          <a:prstGeom prst="roundRect">
            <a:avLst>
              <a:gd fmla="val 16667" name="adj"/>
            </a:avLst>
          </a:prstGeom>
          <a:solidFill>
            <a:srgbClr val="C2E4B6"/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2t &gt; t + 5</a:t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7"/>
          <p:cNvSpPr/>
          <p:nvPr/>
        </p:nvSpPr>
        <p:spPr>
          <a:xfrm>
            <a:off x="839860" y="3869885"/>
            <a:ext cx="748800" cy="374400"/>
          </a:xfrm>
          <a:prstGeom prst="roundRect">
            <a:avLst>
              <a:gd fmla="val 16667" name="adj"/>
            </a:avLst>
          </a:prstGeom>
          <a:solidFill>
            <a:srgbClr val="C2E4B6"/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3t &lt; 5</a:t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7"/>
          <p:cNvSpPr txBox="1"/>
          <p:nvPr/>
        </p:nvSpPr>
        <p:spPr>
          <a:xfrm>
            <a:off x="510139" y="47024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7334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7334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" type="body"/>
          </p:nvPr>
        </p:nvSpPr>
        <p:spPr>
          <a:xfrm>
            <a:off x="458791" y="659621"/>
            <a:ext cx="3916800" cy="42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-2540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540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-4190083" y="480733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7" name="Google Shape;57;p8"/>
          <p:cNvSpPr txBox="1"/>
          <p:nvPr/>
        </p:nvSpPr>
        <p:spPr>
          <a:xfrm>
            <a:off x="662539" y="47024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7334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7334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8" name="Google Shape;58;p8"/>
          <p:cNvSpPr txBox="1"/>
          <p:nvPr/>
        </p:nvSpPr>
        <p:spPr>
          <a:xfrm>
            <a:off x="4451636" y="892319"/>
            <a:ext cx="4325751" cy="43468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7. Spot the mistake.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8. Represent the inequality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3y + 9  ≥  2y + 8 on the number line.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   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9" name="Google Shape;5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7165" y="1292759"/>
            <a:ext cx="3015964" cy="1271571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8"/>
          <p:cNvSpPr txBox="1"/>
          <p:nvPr/>
        </p:nvSpPr>
        <p:spPr>
          <a:xfrm>
            <a:off x="646057" y="873832"/>
            <a:ext cx="3916800" cy="42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  Solve. 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3y + 2 &lt;  2y + 10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4a – 2 &lt;  2a + 10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5t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2 </a:t>
            </a:r>
            <a:r>
              <a:rPr b="0" i="0" lang="en-GB" sz="16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≥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 –  10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  Simplify and solve.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  5a + 2 &gt; 2a + 10 + a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3(t + 2) ≤  2t + 10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1" name="Google Shape;61;p8"/>
          <p:cNvPicPr preferRelativeResize="0"/>
          <p:nvPr/>
        </p:nvPicPr>
        <p:blipFill rotWithShape="1">
          <a:blip r:embed="rId4">
            <a:alphaModFix amt="70000"/>
          </a:blip>
          <a:srcRect b="0" l="0" r="0" t="0"/>
          <a:stretch/>
        </p:blipFill>
        <p:spPr>
          <a:xfrm>
            <a:off x="4604577" y="3737471"/>
            <a:ext cx="3352117" cy="640356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8"/>
          <p:cNvSpPr txBox="1"/>
          <p:nvPr/>
        </p:nvSpPr>
        <p:spPr>
          <a:xfrm>
            <a:off x="646042" y="325128"/>
            <a:ext cx="82998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Solve Inequalities with Unknowns on Both Sides</a:t>
            </a:r>
            <a:endParaRPr b="1" sz="2200">
              <a:solidFill>
                <a:srgbClr val="47334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t/>
            </a:r>
            <a:endParaRPr b="1" sz="2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7334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7334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8" name="Google Shape;68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9" name="Google Shape;69;p9"/>
          <p:cNvSpPr txBox="1"/>
          <p:nvPr/>
        </p:nvSpPr>
        <p:spPr>
          <a:xfrm>
            <a:off x="357739" y="47024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7334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7334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type="title"/>
          </p:nvPr>
        </p:nvSpPr>
        <p:spPr>
          <a:xfrm>
            <a:off x="532392" y="229328"/>
            <a:ext cx="82998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Solve Inequalities with Unknowns on Both Sides</a:t>
            </a:r>
            <a:endParaRPr>
              <a:solidFill>
                <a:srgbClr val="4733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4801026" y="837274"/>
            <a:ext cx="4342974" cy="43062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3.  Solve.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2a &lt; a + 5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3a ≤ 2a + 5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4a &gt; 2a + 10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4. </a:t>
            </a: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Simplify and solve.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 + 3t  ≥ 20 + 2t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4t &lt;  – 20 + t + t</a:t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6" name="Google Shape;76;p10"/>
          <p:cNvSpPr txBox="1"/>
          <p:nvPr>
            <p:ph idx="12" type="sldNum"/>
          </p:nvPr>
        </p:nvSpPr>
        <p:spPr>
          <a:xfrm>
            <a:off x="-4190083" y="480733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7" name="Google Shape;77;p10"/>
          <p:cNvSpPr/>
          <p:nvPr/>
        </p:nvSpPr>
        <p:spPr>
          <a:xfrm>
            <a:off x="711434" y="2627392"/>
            <a:ext cx="472200" cy="511800"/>
          </a:xfrm>
          <a:prstGeom prst="rect">
            <a:avLst/>
          </a:prstGeom>
          <a:solidFill>
            <a:srgbClr val="FCD6E3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endParaRPr/>
          </a:p>
        </p:txBody>
      </p:sp>
      <p:sp>
        <p:nvSpPr>
          <p:cNvPr id="78" name="Google Shape;78;p10"/>
          <p:cNvSpPr/>
          <p:nvPr/>
        </p:nvSpPr>
        <p:spPr>
          <a:xfrm>
            <a:off x="1180809" y="2627392"/>
            <a:ext cx="472200" cy="511800"/>
          </a:xfrm>
          <a:prstGeom prst="rect">
            <a:avLst/>
          </a:prstGeom>
          <a:solidFill>
            <a:srgbClr val="FCD6E3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endParaRPr/>
          </a:p>
        </p:txBody>
      </p:sp>
      <p:sp>
        <p:nvSpPr>
          <p:cNvPr id="79" name="Google Shape;79;p10"/>
          <p:cNvSpPr txBox="1"/>
          <p:nvPr/>
        </p:nvSpPr>
        <p:spPr>
          <a:xfrm>
            <a:off x="532392" y="782698"/>
            <a:ext cx="3916800" cy="435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True or false?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2a – a + 5 = a + 5  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3a – 3 + 2a + 4 = 5a + 6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Here is a bar model,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inequality does the bar model represent?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0"/>
          <p:cNvSpPr/>
          <p:nvPr/>
        </p:nvSpPr>
        <p:spPr>
          <a:xfrm>
            <a:off x="2551728" y="2630766"/>
            <a:ext cx="472200" cy="511800"/>
          </a:xfrm>
          <a:prstGeom prst="rect">
            <a:avLst/>
          </a:prstGeom>
          <a:solidFill>
            <a:srgbClr val="FCD6E3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endParaRPr/>
          </a:p>
        </p:txBody>
      </p:sp>
      <p:sp>
        <p:nvSpPr>
          <p:cNvPr id="81" name="Google Shape;81;p10"/>
          <p:cNvSpPr/>
          <p:nvPr/>
        </p:nvSpPr>
        <p:spPr>
          <a:xfrm>
            <a:off x="3017468" y="2630766"/>
            <a:ext cx="779400" cy="511800"/>
          </a:xfrm>
          <a:prstGeom prst="rect">
            <a:avLst/>
          </a:prstGeom>
          <a:solidFill>
            <a:srgbClr val="C0E4B6"/>
          </a:solidFill>
          <a:ln cap="flat" cmpd="sng" w="12700">
            <a:solidFill>
              <a:srgbClr val="13131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+ 5</a:t>
            </a:r>
            <a:endParaRPr/>
          </a:p>
        </p:txBody>
      </p:sp>
      <p:sp>
        <p:nvSpPr>
          <p:cNvPr id="82" name="Google Shape;82;p10"/>
          <p:cNvSpPr/>
          <p:nvPr/>
        </p:nvSpPr>
        <p:spPr>
          <a:xfrm>
            <a:off x="1417944" y="2590963"/>
            <a:ext cx="13692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‘is less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than’</a:t>
            </a:r>
            <a:endParaRPr b="0" i="0" sz="16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2658639" y="3844945"/>
            <a:ext cx="980100" cy="374400"/>
          </a:xfrm>
          <a:prstGeom prst="roundRect">
            <a:avLst>
              <a:gd fmla="val 16667" name="adj"/>
            </a:avLst>
          </a:prstGeom>
          <a:solidFill>
            <a:srgbClr val="C2E4B6"/>
          </a:solidFill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2t &lt; t + 5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0"/>
          <p:cNvSpPr/>
          <p:nvPr/>
        </p:nvSpPr>
        <p:spPr>
          <a:xfrm>
            <a:off x="1569430" y="3844945"/>
            <a:ext cx="980100" cy="374400"/>
          </a:xfrm>
          <a:prstGeom prst="roundRect">
            <a:avLst>
              <a:gd fmla="val 16667" name="adj"/>
            </a:avLst>
          </a:prstGeom>
          <a:solidFill>
            <a:srgbClr val="C2E4B6"/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2t &gt; t + 5</a:t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711435" y="3836223"/>
            <a:ext cx="748800" cy="374400"/>
          </a:xfrm>
          <a:prstGeom prst="roundRect">
            <a:avLst>
              <a:gd fmla="val 16667" name="adj"/>
            </a:avLst>
          </a:prstGeom>
          <a:solidFill>
            <a:srgbClr val="C2E4B6"/>
          </a:solidFill>
          <a:ln cap="flat" cmpd="sng" w="127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3t &lt; 5</a:t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0"/>
          <p:cNvSpPr txBox="1"/>
          <p:nvPr/>
        </p:nvSpPr>
        <p:spPr>
          <a:xfrm>
            <a:off x="357739" y="47024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7334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7334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7" name="Google Shape;87;p10"/>
          <p:cNvSpPr txBox="1"/>
          <p:nvPr/>
        </p:nvSpPr>
        <p:spPr>
          <a:xfrm>
            <a:off x="2658651" y="1150642"/>
            <a:ext cx="129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True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0"/>
          <p:cNvSpPr txBox="1"/>
          <p:nvPr/>
        </p:nvSpPr>
        <p:spPr>
          <a:xfrm>
            <a:off x="2498893" y="1901254"/>
            <a:ext cx="129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False, 5a + 1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0"/>
          <p:cNvSpPr txBox="1"/>
          <p:nvPr/>
        </p:nvSpPr>
        <p:spPr>
          <a:xfrm>
            <a:off x="6172200" y="1335548"/>
            <a:ext cx="12115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&lt; 5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0"/>
          <p:cNvSpPr txBox="1"/>
          <p:nvPr/>
        </p:nvSpPr>
        <p:spPr>
          <a:xfrm>
            <a:off x="6263640" y="1774350"/>
            <a:ext cx="12115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≤ 5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0"/>
          <p:cNvSpPr txBox="1"/>
          <p:nvPr/>
        </p:nvSpPr>
        <p:spPr>
          <a:xfrm>
            <a:off x="6366723" y="2271150"/>
            <a:ext cx="12115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&gt; 5</a:t>
            </a:r>
            <a:endParaRPr/>
          </a:p>
        </p:txBody>
      </p:sp>
      <p:sp>
        <p:nvSpPr>
          <p:cNvPr id="92" name="Google Shape;92;p10"/>
          <p:cNvSpPr txBox="1"/>
          <p:nvPr/>
        </p:nvSpPr>
        <p:spPr>
          <a:xfrm>
            <a:off x="6777990" y="3218009"/>
            <a:ext cx="12115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 ≥ 10</a:t>
            </a:r>
            <a:endParaRPr/>
          </a:p>
        </p:txBody>
      </p:sp>
      <p:sp>
        <p:nvSpPr>
          <p:cNvPr id="93" name="Google Shape;93;p10"/>
          <p:cNvSpPr txBox="1"/>
          <p:nvPr/>
        </p:nvSpPr>
        <p:spPr>
          <a:xfrm>
            <a:off x="6852683" y="3911552"/>
            <a:ext cx="1211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 &lt; – 10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1"/>
          <p:cNvSpPr txBox="1"/>
          <p:nvPr>
            <p:ph idx="1" type="body"/>
          </p:nvPr>
        </p:nvSpPr>
        <p:spPr>
          <a:xfrm>
            <a:off x="264516" y="631871"/>
            <a:ext cx="3916846" cy="42228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-2540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5400" lvl="0" marL="1270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99" name="Google Shape;99;p11"/>
          <p:cNvSpPr txBox="1"/>
          <p:nvPr>
            <p:ph idx="12" type="sldNum"/>
          </p:nvPr>
        </p:nvSpPr>
        <p:spPr>
          <a:xfrm>
            <a:off x="-4190083" y="480733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11"/>
          <p:cNvSpPr txBox="1"/>
          <p:nvPr/>
        </p:nvSpPr>
        <p:spPr>
          <a:xfrm>
            <a:off x="357739" y="47024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7334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7334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1" name="Google Shape;101;p11"/>
          <p:cNvSpPr txBox="1"/>
          <p:nvPr/>
        </p:nvSpPr>
        <p:spPr>
          <a:xfrm>
            <a:off x="4451636" y="902952"/>
            <a:ext cx="4325751" cy="43468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7. Spot the mistake.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8. Represent the inequality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3y + 9  ≥  2y + 8 on the number line.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   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2" name="Google Shape;10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7165" y="1303392"/>
            <a:ext cx="3015964" cy="127157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1"/>
          <p:cNvSpPr txBox="1"/>
          <p:nvPr/>
        </p:nvSpPr>
        <p:spPr>
          <a:xfrm>
            <a:off x="417457" y="873832"/>
            <a:ext cx="3916846" cy="42696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  Solve. 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3y + 2 &lt;  2y + 10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4a – 2 &lt;  2a + 10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5t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2 </a:t>
            </a:r>
            <a:r>
              <a:rPr b="0" i="0" lang="en-GB" sz="16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≥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 –  10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  Simplify and solve.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  5a + 2 &gt; 2a + 10 + a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3(t + 2) ≤  2t + 10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27000" lvl="0" marL="2286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4" name="Google Shape;104;p11"/>
          <p:cNvPicPr preferRelativeResize="0"/>
          <p:nvPr/>
        </p:nvPicPr>
        <p:blipFill rotWithShape="1">
          <a:blip r:embed="rId4">
            <a:alphaModFix amt="70000"/>
          </a:blip>
          <a:srcRect b="0" l="0" r="0" t="0"/>
          <a:stretch/>
        </p:blipFill>
        <p:spPr>
          <a:xfrm>
            <a:off x="4604577" y="3748104"/>
            <a:ext cx="3352117" cy="640356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1"/>
          <p:cNvSpPr txBox="1"/>
          <p:nvPr/>
        </p:nvSpPr>
        <p:spPr>
          <a:xfrm>
            <a:off x="422092" y="325103"/>
            <a:ext cx="82998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Solve Inequalities with Unknowns on Both Sides</a:t>
            </a:r>
            <a:endParaRPr b="1" sz="2200">
              <a:solidFill>
                <a:srgbClr val="47334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t/>
            </a:r>
            <a:endParaRPr b="1" sz="2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1"/>
          <p:cNvSpPr txBox="1"/>
          <p:nvPr/>
        </p:nvSpPr>
        <p:spPr>
          <a:xfrm>
            <a:off x="2378560" y="1346786"/>
            <a:ext cx="7924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 &lt; 8 </a:t>
            </a:r>
            <a:endParaRPr/>
          </a:p>
        </p:txBody>
      </p:sp>
      <p:sp>
        <p:nvSpPr>
          <p:cNvPr id="107" name="Google Shape;107;p11"/>
          <p:cNvSpPr txBox="1"/>
          <p:nvPr/>
        </p:nvSpPr>
        <p:spPr>
          <a:xfrm>
            <a:off x="2378560" y="1819343"/>
            <a:ext cx="7924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&lt; 6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1"/>
          <p:cNvSpPr txBox="1"/>
          <p:nvPr/>
        </p:nvSpPr>
        <p:spPr>
          <a:xfrm>
            <a:off x="2361020" y="2291900"/>
            <a:ext cx="7924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 ≥ – 4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1"/>
          <p:cNvSpPr txBox="1"/>
          <p:nvPr/>
        </p:nvSpPr>
        <p:spPr>
          <a:xfrm>
            <a:off x="2677300" y="3419400"/>
            <a:ext cx="7924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&gt; 4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1"/>
          <p:cNvSpPr txBox="1"/>
          <p:nvPr/>
        </p:nvSpPr>
        <p:spPr>
          <a:xfrm>
            <a:off x="2479180" y="4046242"/>
            <a:ext cx="7924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 ≤ 4</a:t>
            </a:r>
            <a:endParaRPr b="0" i="0" sz="14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1"/>
          <p:cNvSpPr/>
          <p:nvPr/>
        </p:nvSpPr>
        <p:spPr>
          <a:xfrm>
            <a:off x="5471171" y="2173307"/>
            <a:ext cx="1307507" cy="532700"/>
          </a:xfrm>
          <a:prstGeom prst="ellipse">
            <a:avLst/>
          </a:prstGeom>
          <a:noFill/>
          <a:ln cap="flat" cmpd="sng" w="1270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1"/>
          <p:cNvSpPr/>
          <p:nvPr/>
        </p:nvSpPr>
        <p:spPr>
          <a:xfrm>
            <a:off x="6076424" y="3617735"/>
            <a:ext cx="135000" cy="123600"/>
          </a:xfrm>
          <a:prstGeom prst="ellipse">
            <a:avLst/>
          </a:prstGeom>
          <a:solidFill>
            <a:srgbClr val="FF0000"/>
          </a:solidFill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3" name="Google Shape;113;p11"/>
          <p:cNvCxnSpPr/>
          <p:nvPr/>
        </p:nvCxnSpPr>
        <p:spPr>
          <a:xfrm flipH="1" rot="10800000">
            <a:off x="6129849" y="3679524"/>
            <a:ext cx="1671847" cy="1"/>
          </a:xfrm>
          <a:prstGeom prst="straightConnector1">
            <a:avLst/>
          </a:prstGeom>
          <a:solidFill>
            <a:srgbClr val="FF0000"/>
          </a:solidFill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4" name="Google Shape;114;p11"/>
          <p:cNvSpPr txBox="1"/>
          <p:nvPr/>
        </p:nvSpPr>
        <p:spPr>
          <a:xfrm>
            <a:off x="6778678" y="2511414"/>
            <a:ext cx="206502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It should be a &gt; - 10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