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 showSpecialPlsOnTitleSld="0">
  <p:sldMasterIdLst>
    <p:sldMasterId id="2147483664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</p:sldIdLst>
  <p:sldSz cy="5143500" cx="9144000"/>
  <p:notesSz cx="6858000" cy="9144000"/>
  <p:embeddedFontLst>
    <p:embeddedFont>
      <p:font typeface="Montserrat SemiBold"/>
      <p:regular r:id="rId10"/>
      <p:bold r:id="rId11"/>
      <p:italic r:id="rId12"/>
      <p:boldItalic r:id="rId13"/>
    </p:embeddedFont>
    <p:embeddedFont>
      <p:font typeface="Montserrat"/>
      <p:regular r:id="rId14"/>
      <p:bold r:id="rId15"/>
      <p:italic r:id="rId16"/>
      <p:boldItalic r:id="rId17"/>
    </p:embeddedFont>
    <p:embeddedFont>
      <p:font typeface="Montserrat Medium"/>
      <p:regular r:id="rId18"/>
      <p:bold r:id="rId19"/>
      <p:italic r:id="rId20"/>
      <p:boldItalic r:id="rId2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Medium-italic.fntdata"/><Relationship Id="rId11" Type="http://schemas.openxmlformats.org/officeDocument/2006/relationships/font" Target="fonts/MontserratSemiBold-bold.fntdata"/><Relationship Id="rId10" Type="http://schemas.openxmlformats.org/officeDocument/2006/relationships/font" Target="fonts/MontserratSemiBold-regular.fntdata"/><Relationship Id="rId21" Type="http://schemas.openxmlformats.org/officeDocument/2006/relationships/font" Target="fonts/MontserratMedium-boldItalic.fntdata"/><Relationship Id="rId13" Type="http://schemas.openxmlformats.org/officeDocument/2006/relationships/font" Target="fonts/MontserratSemiBold-boldItalic.fntdata"/><Relationship Id="rId12" Type="http://schemas.openxmlformats.org/officeDocument/2006/relationships/font" Target="fonts/MontserratSemiBold-italic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Montserrat-bold.fntdata"/><Relationship Id="rId14" Type="http://schemas.openxmlformats.org/officeDocument/2006/relationships/font" Target="fonts/Montserrat-regular.fntdata"/><Relationship Id="rId17" Type="http://schemas.openxmlformats.org/officeDocument/2006/relationships/font" Target="fonts/Montserrat-boldItalic.fntdata"/><Relationship Id="rId16" Type="http://schemas.openxmlformats.org/officeDocument/2006/relationships/font" Target="fonts/Montserrat-italic.fntdata"/><Relationship Id="rId5" Type="http://schemas.openxmlformats.org/officeDocument/2006/relationships/slide" Target="slides/slide1.xml"/><Relationship Id="rId19" Type="http://schemas.openxmlformats.org/officeDocument/2006/relationships/font" Target="fonts/MontserratMedium-bold.fntdata"/><Relationship Id="rId6" Type="http://schemas.openxmlformats.org/officeDocument/2006/relationships/slide" Target="slides/slide2.xml"/><Relationship Id="rId18" Type="http://schemas.openxmlformats.org/officeDocument/2006/relationships/font" Target="fonts/MontserratMedium-regular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8bf78d38a9_0_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01" name="Google Shape;101;g8bf78d38a9_0_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8f35d34c04_0_67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8f35d34c04_0_67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3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g8f35d34c04_0_58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Google Shape;125;g8f35d34c04_0_58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3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g8f35d34c04_0_7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5" name="Google Shape;135;g8f35d34c04_0_7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2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8f35d480c5_0_9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4" name="Google Shape;154;g8f35d480c5_0_9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2" name="Google Shape;12;p2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4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11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69" name="Google Shape;69;p11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70" name="Google Shape;70;p11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2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showMasterSp="0" type="obj">
  <p:cSld name="OBJEC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4"/>
          <p:cNvSpPr txBox="1"/>
          <p:nvPr>
            <p:ph type="title"/>
          </p:nvPr>
        </p:nvSpPr>
        <p:spPr>
          <a:xfrm>
            <a:off x="628650" y="332305"/>
            <a:ext cx="7886700" cy="994200"/>
          </a:xfrm>
          <a:prstGeom prst="rect">
            <a:avLst/>
          </a:prstGeom>
          <a:noFill/>
          <a:ln>
            <a:noFill/>
          </a:ln>
        </p:spPr>
        <p:txBody>
          <a:bodyPr anchorCtr="0" anchor="ctr" bIns="34275" lIns="68575" spcFirstLastPara="1" rIns="68575" wrap="square" tIns="34275">
            <a:noAutofit/>
          </a:bodyPr>
          <a:lstStyle>
            <a:lvl1pPr lv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1F3864"/>
              </a:buClr>
              <a:buSzPts val="1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7" name="Google Shape;77;p14"/>
          <p:cNvSpPr txBox="1"/>
          <p:nvPr>
            <p:ph idx="1" type="body"/>
          </p:nvPr>
        </p:nvSpPr>
        <p:spPr>
          <a:xfrm>
            <a:off x="628650" y="1369219"/>
            <a:ext cx="7886700" cy="3263400"/>
          </a:xfrm>
          <a:prstGeom prst="rect">
            <a:avLst/>
          </a:prstGeom>
          <a:noFill/>
          <a:ln>
            <a:noFill/>
          </a:ln>
        </p:spPr>
        <p:txBody>
          <a:bodyPr anchorCtr="0" anchor="t" bIns="34275" lIns="68575" spcFirstLastPara="1" rIns="68575" wrap="square" tIns="34275">
            <a:noAutofit/>
          </a:bodyPr>
          <a:lstStyle>
            <a:lvl1pPr indent="-317500" lvl="0" marL="457200" rtl="0" algn="l">
              <a:lnSpc>
                <a:spcPct val="90000"/>
              </a:lnSpc>
              <a:spcBef>
                <a:spcPts val="800"/>
              </a:spcBef>
              <a:spcAft>
                <a:spcPts val="0"/>
              </a:spcAft>
              <a:buClr>
                <a:srgbClr val="1F3864"/>
              </a:buClr>
              <a:buSzPts val="1400"/>
              <a:buChar char="●"/>
              <a:defRPr/>
            </a:lvl1pPr>
            <a:lvl2pPr indent="-323850" lvl="1" marL="914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500"/>
              <a:buChar char="–"/>
              <a:defRPr sz="1500"/>
            </a:lvl2pPr>
            <a:lvl3pPr indent="-317500" lvl="2" marL="1371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400"/>
              <a:buChar char="–"/>
              <a:defRPr sz="1400"/>
            </a:lvl3pPr>
            <a:lvl4pPr indent="-304800" lvl="3" marL="18288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200"/>
              <a:buChar char="–"/>
              <a:defRPr sz="1200"/>
            </a:lvl4pPr>
            <a:lvl5pPr indent="-304800" lvl="4" marL="22860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rgbClr val="1F3864"/>
              </a:buClr>
              <a:buSzPts val="1200"/>
              <a:buChar char="–"/>
              <a:defRPr sz="1200"/>
            </a:lvl5pPr>
            <a:lvl6pPr indent="-317500" lvl="5" marL="27432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6pPr>
            <a:lvl7pPr indent="-317500" lvl="6" marL="32004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7pPr>
            <a:lvl8pPr indent="-317500" lvl="7" marL="3657600" rtl="0" algn="l">
              <a:lnSpc>
                <a:spcPct val="9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400"/>
              <a:buChar char="–"/>
              <a:defRPr/>
            </a:lvl8pPr>
            <a:lvl9pPr indent="-317500" lvl="8" marL="4114800" rtl="0" algn="l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dk1"/>
              </a:buClr>
              <a:buSzPts val="1400"/>
              <a:buChar char="–"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5"/>
          <p:cNvSpPr txBox="1"/>
          <p:nvPr>
            <p:ph type="ctrTitle"/>
          </p:nvPr>
        </p:nvSpPr>
        <p:spPr>
          <a:xfrm>
            <a:off x="685800" y="841772"/>
            <a:ext cx="7772400" cy="17907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 sz="6000"/>
            </a:lvl1pPr>
            <a:lvl2pPr lvl="1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0" name="Google Shape;80;p15"/>
          <p:cNvSpPr txBox="1"/>
          <p:nvPr>
            <p:ph idx="1" type="subTitle"/>
          </p:nvPr>
        </p:nvSpPr>
        <p:spPr>
          <a:xfrm>
            <a:off x="1143000" y="2701528"/>
            <a:ext cx="6858000" cy="12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rt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rtl="0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rtl="0" algn="ctr">
              <a:lnSpc>
                <a:spcPct val="90000"/>
              </a:lnSpc>
              <a:spcBef>
                <a:spcPts val="500"/>
              </a:spcBef>
              <a:spcAft>
                <a:spcPts val="20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81" name="Google Shape;81;p15"/>
          <p:cNvSpPr txBox="1"/>
          <p:nvPr>
            <p:ph idx="10" type="dt"/>
          </p:nvPr>
        </p:nvSpPr>
        <p:spPr>
          <a:xfrm>
            <a:off x="6286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5"/>
          <p:cNvSpPr txBox="1"/>
          <p:nvPr>
            <p:ph idx="11" type="ftr"/>
          </p:nvPr>
        </p:nvSpPr>
        <p:spPr>
          <a:xfrm>
            <a:off x="3028950" y="4767263"/>
            <a:ext cx="30861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5"/>
          <p:cNvSpPr txBox="1"/>
          <p:nvPr>
            <p:ph idx="12" type="sldNum"/>
          </p:nvPr>
        </p:nvSpPr>
        <p:spPr>
          <a:xfrm>
            <a:off x="6457950" y="4767263"/>
            <a:ext cx="2057400" cy="273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spcAft>
                <a:spcPts val="0"/>
              </a:spcAft>
              <a:buNone/>
              <a:defRPr sz="12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 1">
  <p:cSld name="One column text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6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86" name="Google Shape;86;p1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7" name="Google Shape;87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 1">
  <p:cSld name="TITLE_ONLY_1_1_1_1"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0" name="Google Shape;90;p17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1" name="Google Shape;91;p17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2" name="Google Shape;92;p17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3" name="Google Shape;93;p17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4" name="Google Shape;94;p17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5" name="Google Shape;95;p17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6" name="Google Shape;96;p17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7" name="Google Shape;97;p17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8" name="Google Shape;98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16" name="Google Shape;16;p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5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Montserrat SemiBold"/>
              <a:buNone/>
              <a:defRPr b="0" sz="30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5200"/>
              <a:buNone/>
              <a:defRPr sz="52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3" name="Google Shape;23;p5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 sz="1800">
                <a:solidFill>
                  <a:srgbClr val="000000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None/>
              <a:defRPr sz="2800">
                <a:solidFill>
                  <a:srgbClr val="000000"/>
                </a:solidFill>
              </a:defRPr>
            </a:lvl9pPr>
          </a:lstStyle>
          <a:p/>
        </p:txBody>
      </p:sp>
      <p:sp>
        <p:nvSpPr>
          <p:cNvPr id="24" name="Google Shape;24;p5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rgbClr val="000000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rgbClr val="000000"/>
                </a:solidFill>
              </a:defRPr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>
                <a:solidFill>
                  <a:srgbClr val="000000"/>
                </a:solidFill>
              </a:defRPr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000000"/>
                </a:solidFill>
              </a:defRPr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>
                <a:solidFill>
                  <a:srgbClr val="000000"/>
                </a:solidFill>
              </a:defRPr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>
                <a:solidFill>
                  <a:srgbClr val="000000"/>
                </a:solidFill>
              </a:defRPr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>
                <a:solidFill>
                  <a:srgbClr val="000000"/>
                </a:solidFill>
              </a:defRPr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>
                <a:solidFill>
                  <a:srgbClr val="000000"/>
                </a:solidFill>
              </a:defRPr>
            </a:lvl9pPr>
          </a:lstStyle>
          <a:p/>
        </p:txBody>
      </p:sp>
      <p:pic>
        <p:nvPicPr>
          <p:cNvPr id="25" name="Google Shape;25;p5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5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6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6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0" name="Google Shape;30;p6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2" name="Google Shape;32;p6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7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39" name="Google Shape;39;p8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40" name="Google Shape;40;p8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1" name="Google Shape;41;p8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2" name="Google Shape;42;p8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3" name="Google Shape;43;p8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44" name="Google Shape;44;p8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5" name="Google Shape;45;p8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9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48" name="Google Shape;48;p9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49" name="Google Shape;49;p9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0" name="Google Shape;50;p9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1" name="Google Shape;51;p9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4" name="Google Shape;54;p9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5" name="Google Shape;55;p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0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58" name="Google Shape;58;p10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1" name="Google Shape;61;p10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2" name="Google Shape;62;p10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3" name="Google Shape;63;p10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4" name="Google Shape;64;p10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5" name="Google Shape;65;p10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6" name="Google Shape;66;p1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0.xml"/><Relationship Id="rId10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2.xml"/><Relationship Id="rId12" Type="http://schemas.openxmlformats.org/officeDocument/2006/relationships/slideLayout" Target="../slideLayouts/slideLayout11.xml"/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9" Type="http://schemas.openxmlformats.org/officeDocument/2006/relationships/slideLayout" Target="../slideLayouts/slideLayout8.xml"/><Relationship Id="rId15" Type="http://schemas.openxmlformats.org/officeDocument/2006/relationships/slideLayout" Target="../slideLayouts/slideLayout14.xml"/><Relationship Id="rId14" Type="http://schemas.openxmlformats.org/officeDocument/2006/relationships/slideLayout" Target="../slideLayouts/slideLayout13.xml"/><Relationship Id="rId17" Type="http://schemas.openxmlformats.org/officeDocument/2006/relationships/slideLayout" Target="../slideLayouts/slideLayout16.xml"/><Relationship Id="rId16" Type="http://schemas.openxmlformats.org/officeDocument/2006/relationships/slideLayout" Target="../slideLayouts/slideLayout15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18" Type="http://schemas.openxmlformats.org/officeDocument/2006/relationships/theme" Target="../theme/theme1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58975" y="445025"/>
            <a:ext cx="66006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Montserrat"/>
              <a:buNone/>
              <a:defRPr b="1" i="0" sz="2200" u="none" cap="none" strike="noStrike">
                <a:solidFill>
                  <a:srgbClr val="000000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rgbClr val="000000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9" name="Google Shape;9;p1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3" r:id="rId17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8"/>
          <p:cNvSpPr txBox="1"/>
          <p:nvPr>
            <p:ph type="ctrTitle"/>
          </p:nvPr>
        </p:nvSpPr>
        <p:spPr>
          <a:xfrm>
            <a:off x="408775" y="1542425"/>
            <a:ext cx="7414800" cy="1089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 sz="2900">
                <a:solidFill>
                  <a:schemeClr val="dk2"/>
                </a:solidFill>
              </a:rPr>
              <a:t>Talking about activities and achievements [3</a:t>
            </a:r>
            <a:r>
              <a:rPr lang="en-GB" sz="2900">
                <a:solidFill>
                  <a:schemeClr val="dk2"/>
                </a:solidFill>
              </a:rPr>
              <a:t>/3</a:t>
            </a:r>
            <a:r>
              <a:rPr lang="en-GB" sz="2900">
                <a:solidFill>
                  <a:schemeClr val="dk2"/>
                </a:solidFill>
              </a:rPr>
              <a:t>]</a:t>
            </a:r>
            <a:endParaRPr sz="29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600">
              <a:solidFill>
                <a:schemeClr val="dk2"/>
              </a:solidFill>
            </a:endParaRPr>
          </a:p>
          <a:p>
            <a:pPr indent="-3937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600"/>
              <a:buChar char="-"/>
            </a:pPr>
            <a:r>
              <a:rPr lang="en-GB" sz="2600">
                <a:solidFill>
                  <a:schemeClr val="dk2"/>
                </a:solidFill>
              </a:rPr>
              <a:t>Using the preterite &amp; present together (=I)</a:t>
            </a:r>
            <a:endParaRPr sz="2600"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 sz="2800"/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800"/>
              <a:t> </a:t>
            </a:r>
            <a:endParaRPr i="1" sz="2500"/>
          </a:p>
        </p:txBody>
      </p:sp>
      <p:sp>
        <p:nvSpPr>
          <p:cNvPr id="104" name="Google Shape;104;p18"/>
          <p:cNvSpPr txBox="1"/>
          <p:nvPr>
            <p:ph idx="1" type="subTitle"/>
          </p:nvPr>
        </p:nvSpPr>
        <p:spPr>
          <a:xfrm>
            <a:off x="455850" y="411900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Spanish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05" name="Google Shape;105;p18"/>
          <p:cNvSpPr txBox="1"/>
          <p:nvPr>
            <p:ph idx="2" type="subTitle"/>
          </p:nvPr>
        </p:nvSpPr>
        <p:spPr>
          <a:xfrm>
            <a:off x="319275" y="4012312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 sz="2000">
                <a:solidFill>
                  <a:schemeClr val="dk2"/>
                </a:solidFill>
              </a:rPr>
              <a:t>Señorita Vázquez</a:t>
            </a:r>
            <a:endParaRPr sz="2000">
              <a:solidFill>
                <a:schemeClr val="dk2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/>
          <p:nvPr/>
        </p:nvSpPr>
        <p:spPr>
          <a:xfrm>
            <a:off x="468400" y="4793325"/>
            <a:ext cx="33054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solidFill>
                <a:srgbClr val="00A099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111" name="Google Shape;111;p19"/>
          <p:cNvSpPr txBox="1"/>
          <p:nvPr>
            <p:ph idx="1" type="body"/>
          </p:nvPr>
        </p:nvSpPr>
        <p:spPr>
          <a:xfrm>
            <a:off x="131850" y="1365125"/>
            <a:ext cx="4023300" cy="9969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73763"/>
                </a:solidFill>
              </a:rPr>
              <a:t>Use </a:t>
            </a:r>
            <a:r>
              <a:rPr b="1" lang="en-GB" sz="2200">
                <a:solidFill>
                  <a:schemeClr val="accent6"/>
                </a:solidFill>
              </a:rPr>
              <a:t>present</a:t>
            </a:r>
            <a:r>
              <a:rPr lang="en-GB" sz="2200">
                <a:solidFill>
                  <a:schemeClr val="accent6"/>
                </a:solidFill>
              </a:rPr>
              <a:t> </a:t>
            </a:r>
            <a:r>
              <a:rPr lang="en-GB" sz="1800">
                <a:solidFill>
                  <a:srgbClr val="073763"/>
                </a:solidFill>
              </a:rPr>
              <a:t>tense to talk about something that is happening </a:t>
            </a:r>
            <a:r>
              <a:rPr b="1" lang="en-GB" sz="1800">
                <a:solidFill>
                  <a:srgbClr val="073763"/>
                </a:solidFill>
              </a:rPr>
              <a:t>now </a:t>
            </a:r>
            <a:r>
              <a:rPr lang="en-GB" sz="1800">
                <a:solidFill>
                  <a:srgbClr val="073763"/>
                </a:solidFill>
              </a:rPr>
              <a:t>or happens </a:t>
            </a:r>
            <a:r>
              <a:rPr b="1" lang="en-GB" sz="1800">
                <a:solidFill>
                  <a:srgbClr val="073763"/>
                </a:solidFill>
              </a:rPr>
              <a:t>regularly. </a:t>
            </a:r>
            <a:endParaRPr b="1" sz="1400">
              <a:solidFill>
                <a:srgbClr val="073763"/>
              </a:solidFill>
            </a:endParaRPr>
          </a:p>
        </p:txBody>
      </p:sp>
      <p:sp>
        <p:nvSpPr>
          <p:cNvPr id="112" name="Google Shape;112;p19"/>
          <p:cNvSpPr txBox="1"/>
          <p:nvPr>
            <p:ph idx="1" type="body"/>
          </p:nvPr>
        </p:nvSpPr>
        <p:spPr>
          <a:xfrm>
            <a:off x="4562400" y="1399850"/>
            <a:ext cx="4444200" cy="673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>
                <a:solidFill>
                  <a:srgbClr val="073763"/>
                </a:solidFill>
              </a:rPr>
              <a:t>Use </a:t>
            </a:r>
            <a:r>
              <a:rPr b="1" lang="en-GB" sz="2200">
                <a:solidFill>
                  <a:schemeClr val="accent6"/>
                </a:solidFill>
              </a:rPr>
              <a:t>preterite</a:t>
            </a:r>
            <a:r>
              <a:rPr lang="en-GB" sz="2200">
                <a:solidFill>
                  <a:schemeClr val="accent6"/>
                </a:solidFill>
              </a:rPr>
              <a:t> </a:t>
            </a:r>
            <a:r>
              <a:rPr lang="en-GB" sz="1800">
                <a:solidFill>
                  <a:srgbClr val="073763"/>
                </a:solidFill>
              </a:rPr>
              <a:t>tense  for completed actions in the </a:t>
            </a:r>
            <a:r>
              <a:rPr b="1" lang="en-GB" sz="1800">
                <a:solidFill>
                  <a:srgbClr val="073763"/>
                </a:solidFill>
              </a:rPr>
              <a:t>past</a:t>
            </a:r>
            <a:r>
              <a:rPr lang="en-GB" sz="1800">
                <a:solidFill>
                  <a:srgbClr val="073763"/>
                </a:solidFill>
              </a:rPr>
              <a:t>, to say what you did or what happened. </a:t>
            </a:r>
            <a:endParaRPr b="1" sz="1400">
              <a:solidFill>
                <a:srgbClr val="073763"/>
              </a:solidFill>
            </a:endParaRPr>
          </a:p>
        </p:txBody>
      </p:sp>
      <p:cxnSp>
        <p:nvCxnSpPr>
          <p:cNvPr id="113" name="Google Shape;113;p19"/>
          <p:cNvCxnSpPr/>
          <p:nvPr/>
        </p:nvCxnSpPr>
        <p:spPr>
          <a:xfrm>
            <a:off x="4259713" y="1210175"/>
            <a:ext cx="300" cy="24270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  <p:sp>
        <p:nvSpPr>
          <p:cNvPr id="114" name="Google Shape;114;p19"/>
          <p:cNvSpPr txBox="1"/>
          <p:nvPr/>
        </p:nvSpPr>
        <p:spPr>
          <a:xfrm>
            <a:off x="157938" y="2571650"/>
            <a:ext cx="36186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Toco</a:t>
            </a:r>
            <a:r>
              <a:rPr lang="en-GB" sz="25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5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 violín.</a:t>
            </a:r>
            <a:endParaRPr sz="25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5" name="Google Shape;115;p19"/>
          <p:cNvSpPr txBox="1"/>
          <p:nvPr/>
        </p:nvSpPr>
        <p:spPr>
          <a:xfrm>
            <a:off x="4585575" y="2627975"/>
            <a:ext cx="47490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El año pasado </a:t>
            </a:r>
            <a:r>
              <a:rPr b="1" lang="en-GB" sz="22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gané</a:t>
            </a:r>
            <a:r>
              <a:rPr lang="en-GB" sz="22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-GB" sz="22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un premio.</a:t>
            </a:r>
            <a:endParaRPr sz="22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6" name="Google Shape;116;p19"/>
          <p:cNvSpPr txBox="1"/>
          <p:nvPr>
            <p:ph type="title"/>
          </p:nvPr>
        </p:nvSpPr>
        <p:spPr>
          <a:xfrm>
            <a:off x="131850" y="177050"/>
            <a:ext cx="8014500" cy="453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rgbClr val="1F4E79"/>
                </a:solidFill>
              </a:rPr>
              <a:t>Using the present &amp; preterite tense together (=I)</a:t>
            </a:r>
            <a:endParaRPr>
              <a:solidFill>
                <a:srgbClr val="1F4E79"/>
              </a:solidFill>
            </a:endParaRPr>
          </a:p>
        </p:txBody>
      </p:sp>
      <p:sp>
        <p:nvSpPr>
          <p:cNvPr id="117" name="Google Shape;117;p19"/>
          <p:cNvSpPr txBox="1"/>
          <p:nvPr/>
        </p:nvSpPr>
        <p:spPr>
          <a:xfrm>
            <a:off x="468388" y="3020600"/>
            <a:ext cx="36186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000">
                <a:solidFill>
                  <a:srgbClr val="1C4587"/>
                </a:solidFill>
                <a:latin typeface="Montserrat"/>
                <a:ea typeface="Montserrat"/>
                <a:cs typeface="Montserrat"/>
                <a:sym typeface="Montserrat"/>
              </a:rPr>
              <a:t>I play the violin.</a:t>
            </a:r>
            <a:endParaRPr i="1" sz="2000">
              <a:solidFill>
                <a:srgbClr val="1C458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8" name="Google Shape;118;p19"/>
          <p:cNvSpPr txBox="1"/>
          <p:nvPr/>
        </p:nvSpPr>
        <p:spPr>
          <a:xfrm>
            <a:off x="5652375" y="3047075"/>
            <a:ext cx="4023300" cy="282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000">
                <a:solidFill>
                  <a:srgbClr val="1C4587"/>
                </a:solidFill>
                <a:latin typeface="Montserrat"/>
                <a:ea typeface="Montserrat"/>
                <a:cs typeface="Montserrat"/>
                <a:sym typeface="Montserrat"/>
              </a:rPr>
              <a:t>Last year I won an award. </a:t>
            </a:r>
            <a:endParaRPr i="1" sz="2000">
              <a:solidFill>
                <a:srgbClr val="1C458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19" name="Google Shape;119;p19"/>
          <p:cNvSpPr txBox="1"/>
          <p:nvPr/>
        </p:nvSpPr>
        <p:spPr>
          <a:xfrm>
            <a:off x="4585575" y="3483875"/>
            <a:ext cx="4497300" cy="150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Conseguí </a:t>
            </a:r>
            <a:r>
              <a:rPr lang="en-GB" sz="2100">
                <a:solidFill>
                  <a:srgbClr val="073763"/>
                </a:solidFill>
                <a:latin typeface="Montserrat"/>
                <a:ea typeface="Montserrat"/>
                <a:cs typeface="Montserrat"/>
                <a:sym typeface="Montserrat"/>
              </a:rPr>
              <a:t>entradas para el espectáculo.</a:t>
            </a:r>
            <a:endParaRPr b="1" sz="2100">
              <a:solidFill>
                <a:srgbClr val="07376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0" name="Google Shape;120;p19"/>
          <p:cNvSpPr txBox="1"/>
          <p:nvPr/>
        </p:nvSpPr>
        <p:spPr>
          <a:xfrm>
            <a:off x="5652363" y="4113875"/>
            <a:ext cx="4444200" cy="875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i="1" lang="en-GB" sz="2100">
                <a:solidFill>
                  <a:srgbClr val="1C4587"/>
                </a:solidFill>
                <a:latin typeface="Montserrat"/>
                <a:ea typeface="Montserrat"/>
                <a:cs typeface="Montserrat"/>
                <a:sym typeface="Montserrat"/>
              </a:rPr>
              <a:t>I got tickets for the show.</a:t>
            </a:r>
            <a:endParaRPr i="1" sz="2100">
              <a:solidFill>
                <a:srgbClr val="1C4587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1" name="Google Shape;121;p19"/>
          <p:cNvSpPr txBox="1"/>
          <p:nvPr/>
        </p:nvSpPr>
        <p:spPr>
          <a:xfrm>
            <a:off x="969895" y="676701"/>
            <a:ext cx="1819500" cy="4386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D2D2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Present </a:t>
            </a:r>
            <a:endParaRPr sz="6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2" name="Google Shape;122;p19"/>
          <p:cNvSpPr txBox="1"/>
          <p:nvPr/>
        </p:nvSpPr>
        <p:spPr>
          <a:xfrm>
            <a:off x="5750970" y="642514"/>
            <a:ext cx="1819500" cy="438600"/>
          </a:xfrm>
          <a:prstGeom prst="rect">
            <a:avLst/>
          </a:prstGeom>
          <a:solidFill>
            <a:srgbClr val="FFFFFF"/>
          </a:solidFill>
          <a:ln cap="flat" cmpd="sng" w="28575">
            <a:solidFill>
              <a:srgbClr val="D2D2D7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34275" lIns="68575" spcFirstLastPara="1" rIns="68575" wrap="square" tIns="34275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Preterite </a:t>
            </a:r>
            <a:endParaRPr sz="9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6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20"/>
          <p:cNvSpPr txBox="1"/>
          <p:nvPr/>
        </p:nvSpPr>
        <p:spPr>
          <a:xfrm>
            <a:off x="518800" y="1285638"/>
            <a:ext cx="25854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b="1" sz="1800">
              <a:solidFill>
                <a:srgbClr val="F03C7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8" name="Google Shape;128;p20"/>
          <p:cNvSpPr txBox="1"/>
          <p:nvPr/>
        </p:nvSpPr>
        <p:spPr>
          <a:xfrm>
            <a:off x="290200" y="2505204"/>
            <a:ext cx="4451400" cy="116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1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Particip</a:t>
            </a:r>
            <a:r>
              <a:rPr b="1" lang="en-GB" sz="2100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o</a:t>
            </a:r>
            <a:r>
              <a:rPr lang="en-GB" sz="21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en torneos.</a:t>
            </a:r>
            <a:endParaRPr b="1" sz="2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29" name="Google Shape;129;p20"/>
          <p:cNvSpPr txBox="1"/>
          <p:nvPr/>
        </p:nvSpPr>
        <p:spPr>
          <a:xfrm>
            <a:off x="305650" y="1072825"/>
            <a:ext cx="2340900" cy="45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Present tense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0" name="Google Shape;130;p20"/>
          <p:cNvSpPr txBox="1"/>
          <p:nvPr/>
        </p:nvSpPr>
        <p:spPr>
          <a:xfrm>
            <a:off x="382000" y="2900948"/>
            <a:ext cx="42678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i="1" lang="en-GB" sz="18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 participate in tournaments.</a:t>
            </a:r>
            <a:endParaRPr i="1" sz="700"/>
          </a:p>
        </p:txBody>
      </p:sp>
      <p:sp>
        <p:nvSpPr>
          <p:cNvPr id="131" name="Google Shape;131;p20"/>
          <p:cNvSpPr txBox="1"/>
          <p:nvPr/>
        </p:nvSpPr>
        <p:spPr>
          <a:xfrm>
            <a:off x="208050" y="100850"/>
            <a:ext cx="84039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1F4E79"/>
                </a:solidFill>
                <a:latin typeface="Montserrat"/>
                <a:ea typeface="Montserrat"/>
                <a:cs typeface="Montserrat"/>
                <a:sym typeface="Montserrat"/>
              </a:rPr>
              <a:t>Present VS. Preterite tense: 1</a:t>
            </a:r>
            <a:r>
              <a:rPr b="1" baseline="30000" lang="en-GB" sz="2200">
                <a:solidFill>
                  <a:srgbClr val="1F4E79"/>
                </a:solidFill>
                <a:latin typeface="Montserrat"/>
                <a:ea typeface="Montserrat"/>
                <a:cs typeface="Montserrat"/>
                <a:sym typeface="Montserrat"/>
              </a:rPr>
              <a:t>st</a:t>
            </a:r>
            <a:r>
              <a:rPr b="1" lang="en-GB" sz="2200">
                <a:solidFill>
                  <a:srgbClr val="1F4E79"/>
                </a:solidFill>
                <a:latin typeface="Montserrat"/>
                <a:ea typeface="Montserrat"/>
                <a:cs typeface="Montserrat"/>
                <a:sym typeface="Montserrat"/>
              </a:rPr>
              <a:t> person singular (Yo = </a:t>
            </a:r>
            <a:r>
              <a:rPr b="1" i="1" lang="en-GB" sz="2200">
                <a:solidFill>
                  <a:srgbClr val="1F4E79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b="1" lang="en-GB" sz="2200">
                <a:solidFill>
                  <a:srgbClr val="1F4E79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b="1" sz="2200">
              <a:solidFill>
                <a:srgbClr val="1F4E7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2" name="Google Shape;132;p20"/>
          <p:cNvSpPr txBox="1"/>
          <p:nvPr/>
        </p:nvSpPr>
        <p:spPr>
          <a:xfrm>
            <a:off x="256600" y="1683600"/>
            <a:ext cx="8589600" cy="6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To mean ‘I’ with –</a:t>
            </a:r>
            <a:r>
              <a:rPr b="1"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ar, -er, -ir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verbs, remove 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–</a:t>
            </a:r>
            <a:r>
              <a:rPr b="1"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ar, -er, -ir 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and add </a:t>
            </a:r>
            <a:r>
              <a:rPr b="1" lang="en-GB" sz="23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– o</a:t>
            </a:r>
            <a:r>
              <a:rPr lang="en-GB" sz="23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3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1"/>
          <p:cNvSpPr txBox="1"/>
          <p:nvPr/>
        </p:nvSpPr>
        <p:spPr>
          <a:xfrm>
            <a:off x="518800" y="1285638"/>
            <a:ext cx="25854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	</a:t>
            </a:r>
            <a:endParaRPr b="1" sz="1800">
              <a:solidFill>
                <a:srgbClr val="F03C78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1"/>
          <p:cNvSpPr txBox="1"/>
          <p:nvPr/>
        </p:nvSpPr>
        <p:spPr>
          <a:xfrm>
            <a:off x="214000" y="3114791"/>
            <a:ext cx="44514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Particip</a:t>
            </a:r>
            <a:r>
              <a:rPr b="1" lang="en-GB" sz="2200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é</a:t>
            </a:r>
            <a:r>
              <a:rPr lang="en-GB" sz="2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en torneos.</a:t>
            </a:r>
            <a:endParaRPr b="1" sz="2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1"/>
          <p:cNvSpPr txBox="1"/>
          <p:nvPr/>
        </p:nvSpPr>
        <p:spPr>
          <a:xfrm>
            <a:off x="3002100" y="768700"/>
            <a:ext cx="2340900" cy="453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ctr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b="1"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Preterite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1"/>
          <p:cNvSpPr txBox="1"/>
          <p:nvPr/>
        </p:nvSpPr>
        <p:spPr>
          <a:xfrm>
            <a:off x="382000" y="3510548"/>
            <a:ext cx="42678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i="1" lang="en-GB" sz="18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 participated in tournaments.</a:t>
            </a:r>
            <a:endParaRPr i="1" sz="700"/>
          </a:p>
        </p:txBody>
      </p:sp>
      <p:sp>
        <p:nvSpPr>
          <p:cNvPr id="141" name="Google Shape;141;p21"/>
          <p:cNvSpPr txBox="1"/>
          <p:nvPr/>
        </p:nvSpPr>
        <p:spPr>
          <a:xfrm>
            <a:off x="208050" y="100850"/>
            <a:ext cx="8403900" cy="453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200">
                <a:solidFill>
                  <a:srgbClr val="1F4E79"/>
                </a:solidFill>
                <a:latin typeface="Montserrat"/>
                <a:ea typeface="Montserrat"/>
                <a:cs typeface="Montserrat"/>
                <a:sym typeface="Montserrat"/>
              </a:rPr>
              <a:t>Present VS. Preterite tense: 1</a:t>
            </a:r>
            <a:r>
              <a:rPr b="1" baseline="30000" lang="en-GB" sz="2200">
                <a:solidFill>
                  <a:srgbClr val="1F4E79"/>
                </a:solidFill>
                <a:latin typeface="Montserrat"/>
                <a:ea typeface="Montserrat"/>
                <a:cs typeface="Montserrat"/>
                <a:sym typeface="Montserrat"/>
              </a:rPr>
              <a:t>st</a:t>
            </a:r>
            <a:r>
              <a:rPr b="1" lang="en-GB" sz="2200">
                <a:solidFill>
                  <a:srgbClr val="1F4E79"/>
                </a:solidFill>
                <a:latin typeface="Montserrat"/>
                <a:ea typeface="Montserrat"/>
                <a:cs typeface="Montserrat"/>
                <a:sym typeface="Montserrat"/>
              </a:rPr>
              <a:t> person singular (Yo = </a:t>
            </a:r>
            <a:r>
              <a:rPr b="1" i="1" lang="en-GB" sz="2200">
                <a:solidFill>
                  <a:srgbClr val="1F4E79"/>
                </a:solidFill>
                <a:latin typeface="Montserrat"/>
                <a:ea typeface="Montserrat"/>
                <a:cs typeface="Montserrat"/>
                <a:sym typeface="Montserrat"/>
              </a:rPr>
              <a:t>I</a:t>
            </a:r>
            <a:r>
              <a:rPr b="1" lang="en-GB" sz="2200">
                <a:solidFill>
                  <a:srgbClr val="1F4E79"/>
                </a:solidFill>
                <a:latin typeface="Montserrat"/>
                <a:ea typeface="Montserrat"/>
                <a:cs typeface="Montserrat"/>
                <a:sym typeface="Montserrat"/>
              </a:rPr>
              <a:t>)</a:t>
            </a:r>
            <a:endParaRPr b="1" sz="2200">
              <a:solidFill>
                <a:srgbClr val="1F4E79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1"/>
          <p:cNvSpPr txBox="1"/>
          <p:nvPr/>
        </p:nvSpPr>
        <p:spPr>
          <a:xfrm>
            <a:off x="180400" y="1836000"/>
            <a:ext cx="3872100" cy="6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 the preterite, t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o mean ‘I’ with –</a:t>
            </a:r>
            <a:r>
              <a:rPr b="1"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ar 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verbs, remove  –</a:t>
            </a:r>
            <a:r>
              <a:rPr b="1"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ar 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nd add </a:t>
            </a:r>
            <a:r>
              <a:rPr b="1" lang="en-GB" sz="23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– é</a:t>
            </a:r>
            <a:r>
              <a:rPr lang="en-GB" sz="23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3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3" name="Google Shape;143;p21"/>
          <p:cNvSpPr txBox="1"/>
          <p:nvPr/>
        </p:nvSpPr>
        <p:spPr>
          <a:xfrm>
            <a:off x="4831775" y="1836000"/>
            <a:ext cx="4177200" cy="66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In the preterite, to mean ‘I’ with –</a:t>
            </a:r>
            <a:r>
              <a:rPr b="1"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b="1"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 &amp; -ir 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verbs, remove  –</a:t>
            </a:r>
            <a:r>
              <a:rPr b="1"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e</a:t>
            </a:r>
            <a:r>
              <a:rPr b="1"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r &amp; -ir </a:t>
            </a:r>
            <a:r>
              <a:rPr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and add </a:t>
            </a:r>
            <a:r>
              <a:rPr b="1" lang="en-GB" sz="23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– í</a:t>
            </a:r>
            <a:r>
              <a:rPr lang="en-GB" sz="2300">
                <a:solidFill>
                  <a:schemeClr val="accent5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2300">
              <a:solidFill>
                <a:schemeClr val="accent5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4" name="Google Shape;144;p21"/>
          <p:cNvGrpSpPr/>
          <p:nvPr/>
        </p:nvGrpSpPr>
        <p:grpSpPr>
          <a:xfrm>
            <a:off x="753350" y="1209675"/>
            <a:ext cx="6977450" cy="474000"/>
            <a:chOff x="753350" y="1209675"/>
            <a:chExt cx="6977450" cy="474000"/>
          </a:xfrm>
        </p:grpSpPr>
        <p:sp>
          <p:nvSpPr>
            <p:cNvPr id="145" name="Google Shape;145;p21"/>
            <p:cNvSpPr txBox="1"/>
            <p:nvPr/>
          </p:nvSpPr>
          <p:spPr>
            <a:xfrm>
              <a:off x="753350" y="1209675"/>
              <a:ext cx="1402800" cy="47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t" bIns="0" lIns="0" spcFirstLastPara="1" rIns="0" wrap="square" tIns="0">
              <a:no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rPr b="1" lang="en-GB" sz="18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-ar verbs</a:t>
              </a:r>
              <a:endParaRPr b="1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6" name="Google Shape;146;p21"/>
            <p:cNvSpPr txBox="1"/>
            <p:nvPr/>
          </p:nvSpPr>
          <p:spPr>
            <a:xfrm>
              <a:off x="5986900" y="1209675"/>
              <a:ext cx="1743900" cy="474000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lnSpc>
                  <a:spcPct val="130000"/>
                </a:lnSpc>
                <a:spcBef>
                  <a:spcPts val="0"/>
                </a:spcBef>
                <a:spcAft>
                  <a:spcPts val="1000"/>
                </a:spcAft>
                <a:buNone/>
              </a:pPr>
              <a:r>
                <a:rPr b="1" lang="en-GB" sz="18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-er &amp; -ir </a:t>
              </a:r>
              <a:r>
                <a:rPr b="1" lang="en-GB" sz="1800">
                  <a:solidFill>
                    <a:srgbClr val="434343"/>
                  </a:solidFill>
                  <a:latin typeface="Montserrat"/>
                  <a:ea typeface="Montserrat"/>
                  <a:cs typeface="Montserrat"/>
                  <a:sym typeface="Montserrat"/>
                </a:rPr>
                <a:t>verbs</a:t>
              </a:r>
              <a:endParaRPr b="1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sp>
        <p:nvSpPr>
          <p:cNvPr id="147" name="Google Shape;147;p21"/>
          <p:cNvSpPr txBox="1"/>
          <p:nvPr/>
        </p:nvSpPr>
        <p:spPr>
          <a:xfrm>
            <a:off x="4938400" y="3114791"/>
            <a:ext cx="44514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1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Aprend</a:t>
            </a:r>
            <a:r>
              <a:rPr b="1" lang="en-GB" sz="2100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í</a:t>
            </a:r>
            <a:r>
              <a:rPr lang="en-GB" sz="21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mucho.</a:t>
            </a:r>
            <a:endParaRPr b="1" sz="21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8" name="Google Shape;148;p21"/>
          <p:cNvSpPr txBox="1"/>
          <p:nvPr/>
        </p:nvSpPr>
        <p:spPr>
          <a:xfrm>
            <a:off x="7210575" y="3967748"/>
            <a:ext cx="42678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i="1" lang="en-GB" sz="19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 got an award.</a:t>
            </a:r>
            <a:endParaRPr i="1" sz="800"/>
          </a:p>
        </p:txBody>
      </p:sp>
      <p:sp>
        <p:nvSpPr>
          <p:cNvPr id="149" name="Google Shape;149;p21"/>
          <p:cNvSpPr txBox="1"/>
          <p:nvPr/>
        </p:nvSpPr>
        <p:spPr>
          <a:xfrm>
            <a:off x="4923275" y="3637453"/>
            <a:ext cx="4451400" cy="31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GB" sz="2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Consegu</a:t>
            </a:r>
            <a:r>
              <a:rPr b="1" lang="en-GB" sz="2200">
                <a:solidFill>
                  <a:srgbClr val="F03C78"/>
                </a:solidFill>
                <a:latin typeface="Montserrat"/>
                <a:ea typeface="Montserrat"/>
                <a:cs typeface="Montserrat"/>
                <a:sym typeface="Montserrat"/>
              </a:rPr>
              <a:t>í</a:t>
            </a:r>
            <a:r>
              <a:rPr lang="en-GB" sz="22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 un premio.</a:t>
            </a:r>
            <a:endParaRPr b="1" sz="22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0" name="Google Shape;150;p21"/>
          <p:cNvSpPr txBox="1"/>
          <p:nvPr/>
        </p:nvSpPr>
        <p:spPr>
          <a:xfrm>
            <a:off x="7210575" y="3073473"/>
            <a:ext cx="4267800" cy="4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i="1" lang="en-GB" sz="2000">
                <a:solidFill>
                  <a:srgbClr val="002060"/>
                </a:solidFill>
                <a:latin typeface="Montserrat"/>
                <a:ea typeface="Montserrat"/>
                <a:cs typeface="Montserrat"/>
                <a:sym typeface="Montserrat"/>
              </a:rPr>
              <a:t>I learned a lot.</a:t>
            </a:r>
            <a:endParaRPr i="1" sz="9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151" name="Google Shape;151;p21"/>
          <p:cNvCxnSpPr/>
          <p:nvPr/>
        </p:nvCxnSpPr>
        <p:spPr>
          <a:xfrm>
            <a:off x="4259713" y="1514975"/>
            <a:ext cx="300" cy="2427000"/>
          </a:xfrm>
          <a:prstGeom prst="straightConnector1">
            <a:avLst/>
          </a:prstGeom>
          <a:noFill/>
          <a:ln cap="flat" cmpd="sng" w="76200">
            <a:solidFill>
              <a:schemeClr val="dk2"/>
            </a:solidFill>
            <a:prstDash val="dot"/>
            <a:round/>
            <a:headEnd len="med" w="med" type="none"/>
            <a:tailEnd len="med" w="med" type="none"/>
          </a:ln>
        </p:spPr>
      </p:cxn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5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22"/>
          <p:cNvSpPr txBox="1"/>
          <p:nvPr/>
        </p:nvSpPr>
        <p:spPr>
          <a:xfrm>
            <a:off x="191585" y="713200"/>
            <a:ext cx="6112500" cy="55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3655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700"/>
              <a:buFont typeface="Montserrat"/>
              <a:buAutoNum type="arabicPeriod"/>
            </a:pPr>
            <a:r>
              <a:rPr b="1" lang="en-GB" sz="1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‘Este trimestre’ </a:t>
            </a:r>
            <a:r>
              <a:rPr b="1" lang="en-GB" sz="17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_________ al club de golf.</a:t>
            </a:r>
            <a:endParaRPr b="1" sz="1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7" name="Google Shape;157;p22"/>
          <p:cNvSpPr txBox="1"/>
          <p:nvPr/>
        </p:nvSpPr>
        <p:spPr>
          <a:xfrm>
            <a:off x="189775" y="1467225"/>
            <a:ext cx="6112500" cy="55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2. ‘El trimestre pasado  ___________  karate’.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8" name="Google Shape;158;p22"/>
          <p:cNvSpPr txBox="1"/>
          <p:nvPr/>
        </p:nvSpPr>
        <p:spPr>
          <a:xfrm>
            <a:off x="187975" y="2220925"/>
            <a:ext cx="6112500" cy="708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3. In the preterite, to mean “I”,  ______________ have the same ending.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59" name="Google Shape;159;p22"/>
          <p:cNvSpPr txBox="1"/>
          <p:nvPr/>
        </p:nvSpPr>
        <p:spPr>
          <a:xfrm>
            <a:off x="189775" y="3043450"/>
            <a:ext cx="6112500" cy="55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4. En estos momentos  ___________     japonés.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0" name="Google Shape;160;p22"/>
          <p:cNvSpPr txBox="1"/>
          <p:nvPr/>
        </p:nvSpPr>
        <p:spPr>
          <a:xfrm>
            <a:off x="6660375" y="713200"/>
            <a:ext cx="2355900" cy="55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a) </a:t>
            </a:r>
            <a:r>
              <a:rPr b="1"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-er &amp; -ir verbs</a:t>
            </a:r>
            <a:endParaRPr b="1"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1" name="Google Shape;161;p22"/>
          <p:cNvSpPr txBox="1"/>
          <p:nvPr/>
        </p:nvSpPr>
        <p:spPr>
          <a:xfrm>
            <a:off x="6660375" y="2144800"/>
            <a:ext cx="1955100" cy="7083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c) hice</a:t>
            </a:r>
            <a:endParaRPr b="1" sz="18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2" name="Google Shape;162;p22"/>
          <p:cNvSpPr txBox="1"/>
          <p:nvPr/>
        </p:nvSpPr>
        <p:spPr>
          <a:xfrm>
            <a:off x="6642825" y="3043450"/>
            <a:ext cx="1955100" cy="55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d) voy</a:t>
            </a:r>
            <a:endParaRPr b="1"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3" name="Google Shape;163;p22"/>
          <p:cNvSpPr txBox="1"/>
          <p:nvPr/>
        </p:nvSpPr>
        <p:spPr>
          <a:xfrm>
            <a:off x="8754102" y="2348468"/>
            <a:ext cx="129300" cy="1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4" name="Google Shape;164;p22"/>
          <p:cNvSpPr txBox="1"/>
          <p:nvPr/>
        </p:nvSpPr>
        <p:spPr>
          <a:xfrm>
            <a:off x="8754102" y="2683833"/>
            <a:ext cx="129300" cy="1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5" name="Google Shape;165;p22"/>
          <p:cNvSpPr txBox="1"/>
          <p:nvPr/>
        </p:nvSpPr>
        <p:spPr>
          <a:xfrm>
            <a:off x="8766950" y="3002602"/>
            <a:ext cx="129300" cy="1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5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6" name="Google Shape;166;p22"/>
          <p:cNvSpPr txBox="1"/>
          <p:nvPr/>
        </p:nvSpPr>
        <p:spPr>
          <a:xfrm>
            <a:off x="8754102" y="1662640"/>
            <a:ext cx="206700" cy="1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7" name="Google Shape;167;p22"/>
          <p:cNvSpPr txBox="1"/>
          <p:nvPr/>
        </p:nvSpPr>
        <p:spPr>
          <a:xfrm>
            <a:off x="8741253" y="1989707"/>
            <a:ext cx="129300" cy="15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2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68" name="Google Shape;168;p22"/>
          <p:cNvSpPr txBox="1"/>
          <p:nvPr>
            <p:ph type="title"/>
          </p:nvPr>
        </p:nvSpPr>
        <p:spPr>
          <a:xfrm>
            <a:off x="382600" y="222675"/>
            <a:ext cx="7706400" cy="585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</a:pPr>
            <a:r>
              <a:rPr lang="en-GB">
                <a:solidFill>
                  <a:schemeClr val="accent3"/>
                </a:solidFill>
              </a:rPr>
              <a:t>Empareja los números con las letras</a:t>
            </a:r>
            <a:endParaRPr>
              <a:solidFill>
                <a:schemeClr val="accent3"/>
              </a:solidFill>
            </a:endParaRPr>
          </a:p>
        </p:txBody>
      </p:sp>
      <p:sp>
        <p:nvSpPr>
          <p:cNvPr id="169" name="Google Shape;169;p22"/>
          <p:cNvSpPr txBox="1"/>
          <p:nvPr/>
        </p:nvSpPr>
        <p:spPr>
          <a:xfrm>
            <a:off x="189775" y="3789475"/>
            <a:ext cx="6112500" cy="55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5. El año pasado ___________ japonés. </a:t>
            </a:r>
            <a:endParaRPr b="1" sz="18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0" name="Google Shape;170;p22"/>
          <p:cNvSpPr txBox="1"/>
          <p:nvPr/>
        </p:nvSpPr>
        <p:spPr>
          <a:xfrm>
            <a:off x="6642825" y="3789475"/>
            <a:ext cx="1955100" cy="55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e) aprendo </a:t>
            </a:r>
            <a:endParaRPr b="1"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1" name="Google Shape;171;p22"/>
          <p:cNvSpPr txBox="1"/>
          <p:nvPr/>
        </p:nvSpPr>
        <p:spPr>
          <a:xfrm>
            <a:off x="6667189" y="1462400"/>
            <a:ext cx="1955100" cy="555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9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b) aprendí</a:t>
            </a:r>
            <a:endParaRPr b="1" sz="1900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2" name="Google Shape;172;p22"/>
          <p:cNvSpPr txBox="1"/>
          <p:nvPr/>
        </p:nvSpPr>
        <p:spPr>
          <a:xfrm>
            <a:off x="5824850" y="315213"/>
            <a:ext cx="18018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endParaRPr/>
          </a:p>
        </p:txBody>
      </p:sp>
      <p:sp>
        <p:nvSpPr>
          <p:cNvPr id="173" name="Google Shape;173;p22"/>
          <p:cNvSpPr txBox="1"/>
          <p:nvPr/>
        </p:nvSpPr>
        <p:spPr>
          <a:xfrm>
            <a:off x="2632050" y="612825"/>
            <a:ext cx="9960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1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voy</a:t>
            </a:r>
            <a:endParaRPr sz="1700">
              <a:solidFill>
                <a:srgbClr val="43434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74" name="Google Shape;174;p22"/>
          <p:cNvSpPr txBox="1"/>
          <p:nvPr/>
        </p:nvSpPr>
        <p:spPr>
          <a:xfrm>
            <a:off x="4181482" y="2104125"/>
            <a:ext cx="24726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-er &amp; -ir verbs</a:t>
            </a:r>
            <a:r>
              <a:rPr b="1"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.</a:t>
            </a:r>
            <a:endParaRPr sz="1600">
              <a:solidFill>
                <a:srgbClr val="434343"/>
              </a:solidFill>
            </a:endParaRPr>
          </a:p>
        </p:txBody>
      </p:sp>
      <p:sp>
        <p:nvSpPr>
          <p:cNvPr id="175" name="Google Shape;175;p22"/>
          <p:cNvSpPr txBox="1"/>
          <p:nvPr/>
        </p:nvSpPr>
        <p:spPr>
          <a:xfrm>
            <a:off x="3354400" y="1409875"/>
            <a:ext cx="23559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20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hice</a:t>
            </a:r>
            <a:endParaRPr sz="1600">
              <a:solidFill>
                <a:srgbClr val="434343"/>
              </a:solidFill>
            </a:endParaRPr>
          </a:p>
        </p:txBody>
      </p:sp>
      <p:sp>
        <p:nvSpPr>
          <p:cNvPr id="176" name="Google Shape;176;p22"/>
          <p:cNvSpPr txBox="1"/>
          <p:nvPr/>
        </p:nvSpPr>
        <p:spPr>
          <a:xfrm>
            <a:off x="3210250" y="3025000"/>
            <a:ext cx="11997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aprendo</a:t>
            </a:r>
            <a:endParaRPr>
              <a:solidFill>
                <a:srgbClr val="434343"/>
              </a:solidFill>
            </a:endParaRPr>
          </a:p>
        </p:txBody>
      </p:sp>
      <p:sp>
        <p:nvSpPr>
          <p:cNvPr id="177" name="Google Shape;177;p22"/>
          <p:cNvSpPr txBox="1"/>
          <p:nvPr/>
        </p:nvSpPr>
        <p:spPr>
          <a:xfrm>
            <a:off x="2419825" y="3713275"/>
            <a:ext cx="1443000" cy="4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800">
                <a:solidFill>
                  <a:srgbClr val="434343"/>
                </a:solidFill>
                <a:latin typeface="Montserrat"/>
                <a:ea typeface="Montserrat"/>
                <a:cs typeface="Montserrat"/>
                <a:sym typeface="Montserrat"/>
              </a:rPr>
              <a:t>aprendí</a:t>
            </a:r>
            <a:endParaRPr>
              <a:solidFill>
                <a:srgbClr val="434343"/>
              </a:solidFill>
            </a:endParaRPr>
          </a:p>
        </p:txBody>
      </p:sp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1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2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3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fill="hold">
                            <p:stCondLst>
                              <p:cond delay="4000"/>
                            </p:stCondLst>
                            <p:childTnLst>
                              <p:par>
                                <p:cTn fill="hold" nodeType="after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008237"/>
      </a:accent1>
      <a:accent2>
        <a:srgbClr val="46C7E1"/>
      </a:accent2>
      <a:accent3>
        <a:srgbClr val="00468C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