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805E40-57D8-440A-A510-4A03BD4DE71B}">
  <a:tblStyle styleId="{B6805E40-57D8-440A-A510-4A03BD4DE71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d31da932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8d31da93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g8d31da9324_0_0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31da9324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d31da932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d31da9324_0_2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69c3c22bb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g869c3c22b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2" name="Google Shape;32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13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9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Relationship Id="rId8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4294967295" type="ctrTitle"/>
          </p:nvPr>
        </p:nvSpPr>
        <p:spPr>
          <a:xfrm>
            <a:off x="917950" y="2876300"/>
            <a:ext cx="13316209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A weekend with family and friends [3/3]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- 'in' and 'auf' with the accusative or dative case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936000" y="870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-GB" sz="3700">
                <a:solidFill>
                  <a:srgbClr val="4B3241"/>
                </a:solidFill>
              </a:rPr>
              <a:t>German</a:t>
            </a:r>
            <a:endParaRPr b="1" sz="3700">
              <a:solidFill>
                <a:srgbClr val="4B3241"/>
              </a:solidFill>
            </a:endParaRPr>
          </a:p>
        </p:txBody>
      </p:sp>
      <p:sp>
        <p:nvSpPr>
          <p:cNvPr id="52" name="Google Shape;52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Frau Driver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>
            <p:ph type="title"/>
          </p:nvPr>
        </p:nvSpPr>
        <p:spPr>
          <a:xfrm>
            <a:off x="917950" y="647912"/>
            <a:ext cx="16556399" cy="1507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>
                <a:solidFill>
                  <a:schemeClr val="dk2"/>
                </a:solidFill>
              </a:rPr>
              <a:t>A weekend with family and friends</a:t>
            </a:r>
            <a:endParaRPr sz="4000">
              <a:solidFill>
                <a:schemeClr val="dk2"/>
              </a:solidFill>
            </a:endParaRP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1454242" y="2155373"/>
            <a:ext cx="16452001" cy="7697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71500" lvl="0" marL="774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</a:pPr>
            <a:r>
              <a:rPr lang="en-GB" sz="4000"/>
              <a:t>Phonics focus – [sch], [</a:t>
            </a:r>
            <a:r>
              <a:rPr lang="en-GB" sz="4000">
                <a:solidFill>
                  <a:schemeClr val="dk2"/>
                </a:solidFill>
              </a:rPr>
              <a:t>ß</a:t>
            </a:r>
            <a:r>
              <a:rPr lang="en-GB" sz="4000"/>
              <a:t>]</a:t>
            </a:r>
            <a:endParaRPr sz="4000"/>
          </a:p>
          <a:p>
            <a:pPr indent="-571500" lvl="0" marL="7747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Char char="●"/>
            </a:pPr>
            <a:r>
              <a:rPr lang="en-GB" sz="4000"/>
              <a:t>Introducing new vocabulary</a:t>
            </a:r>
            <a:endParaRPr sz="4000"/>
          </a:p>
          <a:p>
            <a:pPr indent="-571500" lvl="0" marL="800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</a:pPr>
            <a:r>
              <a:rPr lang="en-GB" sz="4000"/>
              <a:t>Grammar: </a:t>
            </a:r>
            <a:r>
              <a:rPr lang="en-GB" sz="4000">
                <a:solidFill>
                  <a:srgbClr val="4B3241"/>
                </a:solidFill>
              </a:rPr>
              <a:t>the future with werden  </a:t>
            </a:r>
            <a:endParaRPr/>
          </a:p>
          <a:p>
            <a:pPr indent="-571500" lvl="0" marL="800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</a:pPr>
            <a:r>
              <a:rPr lang="en-GB" sz="4000"/>
              <a:t>Revision vocabulary</a:t>
            </a:r>
            <a:endParaRPr/>
          </a:p>
          <a:p>
            <a:pPr indent="-571500" lvl="0" marL="800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</a:pPr>
            <a:r>
              <a:rPr lang="en-GB" sz="4000"/>
              <a:t>Consolidating learning:  Listening</a:t>
            </a:r>
            <a:endParaRPr/>
          </a:p>
          <a:p>
            <a:pPr indent="-571500" lvl="0" marL="800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</a:pPr>
            <a:r>
              <a:rPr lang="en-GB" sz="4000"/>
              <a:t>Writing activity:  Translation</a:t>
            </a:r>
            <a:endParaRPr/>
          </a:p>
          <a:p>
            <a:pPr indent="-571500" lvl="0" marL="8001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</a:pPr>
            <a:r>
              <a:rPr lang="en-GB" sz="4000"/>
              <a:t>Summarising learning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1250654" y="-75292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5000">
                <a:solidFill>
                  <a:schemeClr val="accent5"/>
                </a:solidFill>
              </a:rPr>
              <a:t>sch</a:t>
            </a:r>
            <a:endParaRPr sz="15000">
              <a:solidFill>
                <a:schemeClr val="accent5"/>
              </a:solidFill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5744880" y="2305694"/>
            <a:ext cx="6798300" cy="4061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9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i="0" lang="en-GB" sz="99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reiben</a:t>
            </a:r>
            <a:endParaRPr i="0" sz="99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2"/>
          <p:cNvSpPr/>
          <p:nvPr/>
        </p:nvSpPr>
        <p:spPr>
          <a:xfrm>
            <a:off x="1663827" y="294475"/>
            <a:ext cx="3951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fal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endParaRPr i="0" sz="8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2"/>
          <p:cNvSpPr/>
          <p:nvPr/>
        </p:nvSpPr>
        <p:spPr>
          <a:xfrm>
            <a:off x="520001" y="5297300"/>
            <a:ext cx="55068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zwi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2"/>
          <p:cNvSpPr/>
          <p:nvPr/>
        </p:nvSpPr>
        <p:spPr>
          <a:xfrm>
            <a:off x="12901625" y="4918600"/>
            <a:ext cx="44973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warz</a:t>
            </a:r>
            <a:endParaRPr i="1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2"/>
          <p:cNvSpPr/>
          <p:nvPr/>
        </p:nvSpPr>
        <p:spPr>
          <a:xfrm>
            <a:off x="7163949" y="6303600"/>
            <a:ext cx="46446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Men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13362001" y="369200"/>
            <a:ext cx="40368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sch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nell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0724" y="2371999"/>
            <a:ext cx="2301925" cy="2440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37577" y="6419651"/>
            <a:ext cx="2301932" cy="217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11319" y="1780663"/>
            <a:ext cx="2332488" cy="24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43143" y="7509232"/>
            <a:ext cx="2666778" cy="1480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2"/>
          <p:cNvGrpSpPr/>
          <p:nvPr/>
        </p:nvGrpSpPr>
        <p:grpSpPr>
          <a:xfrm>
            <a:off x="2148200" y="6893311"/>
            <a:ext cx="1983702" cy="1355952"/>
            <a:chOff x="1432133" y="4828622"/>
            <a:chExt cx="1322468" cy="903968"/>
          </a:xfrm>
        </p:grpSpPr>
        <p:sp>
          <p:nvSpPr>
            <p:cNvPr id="76" name="Google Shape;76;p12"/>
            <p:cNvSpPr/>
            <p:nvPr/>
          </p:nvSpPr>
          <p:spPr>
            <a:xfrm>
              <a:off x="1432133" y="4828622"/>
              <a:ext cx="494243" cy="903968"/>
            </a:xfrm>
            <a:prstGeom prst="flowChartProcess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2260358" y="4828622"/>
              <a:ext cx="494243" cy="903968"/>
            </a:xfrm>
            <a:prstGeom prst="flowChartProcess">
              <a:avLst/>
            </a:prstGeom>
            <a:solidFill>
              <a:srgbClr val="FF0000"/>
            </a:solidFill>
            <a:ln cap="flat" cmpd="sng" w="254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1967092" y="5140078"/>
              <a:ext cx="252600" cy="281100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79" name="Google Shape;79;p12"/>
          <p:cNvSpPr txBox="1"/>
          <p:nvPr/>
        </p:nvSpPr>
        <p:spPr>
          <a:xfrm>
            <a:off x="14145702" y="1458225"/>
            <a:ext cx="2050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0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[fast]</a:t>
            </a:r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158433" y="2305693"/>
            <a:ext cx="2540516" cy="17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12140679" y="9361993"/>
            <a:ext cx="517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247087" y="-4278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14400">
                <a:solidFill>
                  <a:schemeClr val="accent5"/>
                </a:solidFill>
              </a:rPr>
              <a:t>ß</a:t>
            </a:r>
            <a:endParaRPr sz="14400">
              <a:solidFill>
                <a:schemeClr val="accent5"/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281629" y="2531925"/>
            <a:ext cx="5704200" cy="372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99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gro</a:t>
            </a:r>
            <a:r>
              <a:rPr i="0" lang="en-GB" sz="99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endParaRPr i="0" sz="99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1313928" y="361525"/>
            <a:ext cx="49677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Fu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ball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1388054" y="361515"/>
            <a:ext cx="70977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ein bi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ss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chen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6912755" y="6501759"/>
            <a:ext cx="45486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damal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1" sz="81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305318" y="4275996"/>
            <a:ext cx="5424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hei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ß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13657899" y="4395475"/>
            <a:ext cx="39156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i="0" lang="en-GB" sz="81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ss</a:t>
            </a:r>
            <a:r>
              <a:rPr i="0" lang="en-GB" sz="81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i="0" sz="8100" u="none" cap="none" strike="noStrike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8561" y="2766896"/>
            <a:ext cx="1050878" cy="187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1076" y="1882332"/>
            <a:ext cx="1812837" cy="1821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12942" y="5513301"/>
            <a:ext cx="3162572" cy="316257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/>
        </p:nvSpPr>
        <p:spPr>
          <a:xfrm>
            <a:off x="9187071" y="8044226"/>
            <a:ext cx="1563300" cy="83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2019</a:t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7392840" y="8044226"/>
            <a:ext cx="1563300" cy="83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1919</a:t>
            </a:r>
            <a:endParaRPr/>
          </a:p>
        </p:txBody>
      </p:sp>
      <p:cxnSp>
        <p:nvCxnSpPr>
          <p:cNvPr id="99" name="Google Shape;99;p13"/>
          <p:cNvCxnSpPr/>
          <p:nvPr/>
        </p:nvCxnSpPr>
        <p:spPr>
          <a:xfrm>
            <a:off x="6398562" y="7155609"/>
            <a:ext cx="844800" cy="10344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67943" y="7031145"/>
            <a:ext cx="2064137" cy="154810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1532846" y="5821478"/>
            <a:ext cx="1872600" cy="83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Misky</a:t>
            </a:r>
            <a:endParaRPr b="1" i="0" sz="4800" u="none" cap="none" strike="noStrik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2" name="Google Shape;102;p13"/>
          <p:cNvCxnSpPr/>
          <p:nvPr/>
        </p:nvCxnSpPr>
        <p:spPr>
          <a:xfrm>
            <a:off x="2973865" y="6641784"/>
            <a:ext cx="650700" cy="5526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3" name="Google Shape;103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730116" y="1925439"/>
            <a:ext cx="1045398" cy="1478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679095" y="2911807"/>
            <a:ext cx="912827" cy="38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3"/>
          <p:cNvCxnSpPr/>
          <p:nvPr/>
        </p:nvCxnSpPr>
        <p:spPr>
          <a:xfrm flipH="1">
            <a:off x="14609288" y="1868718"/>
            <a:ext cx="935700" cy="1098900"/>
          </a:xfrm>
          <a:prstGeom prst="straightConnector1">
            <a:avLst/>
          </a:prstGeom>
          <a:noFill/>
          <a:ln cap="flat" cmpd="sng" w="76200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http://www.clker.com/cliparts/V/S/1/q/m/Q/red-x-small-md.png" id="106" name="Google Shape;106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6079698" y="2664679"/>
            <a:ext cx="764600" cy="66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12140679" y="9281311"/>
            <a:ext cx="517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14"/>
          <p:cNvGraphicFramePr/>
          <p:nvPr/>
        </p:nvGraphicFramePr>
        <p:xfrm>
          <a:off x="456977" y="2664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{B6805E40-57D8-440A-A510-4A03BD4DE71B}</a:tableStyleId>
              </a:tblPr>
              <a:tblGrid>
                <a:gridCol w="6103850"/>
                <a:gridCol w="9015500"/>
              </a:tblGrid>
              <a:tr h="9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Rad fahren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ride a bike / riding a bike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Musik hören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listen to music / listening to music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einen Film sehen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watch a film / watching a film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Kleidung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clothes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Handy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mobile phone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Geld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money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Geld ausgeben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spend money / spending money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online surfen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surf online / surfing online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chillen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chill / chilling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4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Videos gucken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watch videos</a:t>
                      </a:r>
                      <a:endParaRPr sz="28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13" name="Google Shape;11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39400" y="242657"/>
            <a:ext cx="2633650" cy="26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845400" y="1938900"/>
            <a:ext cx="16452001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19" name="Google Shape;119;p15"/>
          <p:cNvSpPr txBox="1"/>
          <p:nvPr>
            <p:ph type="title"/>
          </p:nvPr>
        </p:nvSpPr>
        <p:spPr>
          <a:xfrm>
            <a:off x="917949" y="79069"/>
            <a:ext cx="15825029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800">
                <a:solidFill>
                  <a:schemeClr val="dk2"/>
                </a:solidFill>
              </a:rPr>
              <a:t>'in' and 'auf' with the accusative or dative case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875100" y="919106"/>
            <a:ext cx="17184299" cy="1232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some prepositions, including ‘in’ and ‘an’, you need to use either the accusative or the dative case depending on whether there is movement involved.</a:t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730382" y="7025739"/>
            <a:ext cx="7428372" cy="125071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Kirche</a:t>
            </a: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8721972" y="7055950"/>
            <a:ext cx="9144000" cy="125071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der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Kirche</a:t>
            </a:r>
            <a:endParaRPr b="0" i="0" sz="4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3" name="Google Shape;123;p15"/>
          <p:cNvGraphicFramePr/>
          <p:nvPr/>
        </p:nvGraphicFramePr>
        <p:xfrm>
          <a:off x="2307771" y="32829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{B6805E40-57D8-440A-A510-4A03BD4DE71B}</a:tableStyleId>
              </a:tblPr>
              <a:tblGrid>
                <a:gridCol w="1783650"/>
                <a:gridCol w="4845750"/>
                <a:gridCol w="1712625"/>
                <a:gridCol w="4916775"/>
              </a:tblGrid>
              <a:tr h="6505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movement – accusative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gehe .....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sng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movement – dative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Park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</a:t>
                      </a: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</a:t>
                      </a: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Freibad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Freibad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5"/>
          <p:cNvSpPr/>
          <p:nvPr/>
        </p:nvSpPr>
        <p:spPr>
          <a:xfrm>
            <a:off x="1937657" y="8306662"/>
            <a:ext cx="5508172" cy="6631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Movement towards a place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0789920" y="8329522"/>
            <a:ext cx="4069080" cy="494438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movement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1930037" y="8321902"/>
            <a:ext cx="5508172" cy="6631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Movement towards a place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10782300" y="8344762"/>
            <a:ext cx="4069080" cy="494438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movement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 txBox="1"/>
          <p:nvPr>
            <p:ph type="title"/>
          </p:nvPr>
        </p:nvSpPr>
        <p:spPr>
          <a:xfrm>
            <a:off x="917949" y="334881"/>
            <a:ext cx="16550242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accent3"/>
                </a:solidFill>
              </a:rPr>
              <a:t>Choose the correct preposition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471324" y="1537448"/>
            <a:ext cx="15553536" cy="7652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14350" lvl="0" marL="53975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ins  / im / in der / in den / in die 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Einkaufszentrum.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ins  / im / in der / in den / in die 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Einkaufszentrum.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5143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gehst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ins  / im / in der / in den / in die 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Kirche.</a:t>
            </a:r>
            <a:endParaRPr/>
          </a:p>
          <a:p>
            <a:pPr indent="-5143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bist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ins  / im / in der / in den / in die 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Kirche.</a:t>
            </a:r>
            <a:endParaRPr/>
          </a:p>
          <a:p>
            <a:pPr indent="-5143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geht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ins  / im / in der / in den / in die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Sportzentrum.</a:t>
            </a:r>
            <a:endParaRPr/>
          </a:p>
          <a:p>
            <a:pPr indent="-5143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AutoNum type="arabicPeriod"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0" i="0" lang="en-GB" sz="3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trainiert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ins  / im / in der / in den / in die</a:t>
            </a:r>
            <a:r>
              <a:rPr b="0" i="0" lang="en-GB" sz="36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Sportzentrum.</a:t>
            </a:r>
            <a:endParaRPr b="0" i="0" sz="36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539750" marR="0" rtl="0" algn="l">
              <a:lnSpc>
                <a:spcPct val="130000"/>
              </a:lnSpc>
              <a:spcBef>
                <a:spcPts val="4200"/>
              </a:spcBef>
              <a:spcAft>
                <a:spcPts val="240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2994660" y="1872440"/>
            <a:ext cx="1211580" cy="527859"/>
          </a:xfrm>
          <a:prstGeom prst="rect">
            <a:avLst/>
          </a:prstGeom>
          <a:solidFill>
            <a:schemeClr val="lt1">
              <a:alpha val="27450"/>
            </a:scheme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3672840" y="3122120"/>
            <a:ext cx="1211580" cy="527859"/>
          </a:xfrm>
          <a:prstGeom prst="rect">
            <a:avLst/>
          </a:prstGeom>
          <a:solidFill>
            <a:schemeClr val="lt1">
              <a:alpha val="27450"/>
            </a:scheme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9204960" y="4356561"/>
            <a:ext cx="1607820" cy="489760"/>
          </a:xfrm>
          <a:prstGeom prst="rect">
            <a:avLst/>
          </a:prstGeom>
          <a:solidFill>
            <a:schemeClr val="lt1">
              <a:alpha val="27450"/>
            </a:scheme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5036820" y="5606240"/>
            <a:ext cx="1684020" cy="527859"/>
          </a:xfrm>
          <a:prstGeom prst="rect">
            <a:avLst/>
          </a:prstGeom>
          <a:solidFill>
            <a:schemeClr val="lt1">
              <a:alpha val="27450"/>
            </a:scheme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659380" y="6863540"/>
            <a:ext cx="1211580" cy="527859"/>
          </a:xfrm>
          <a:prstGeom prst="rect">
            <a:avLst/>
          </a:prstGeom>
          <a:solidFill>
            <a:schemeClr val="lt1">
              <a:alpha val="27450"/>
            </a:scheme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4457700" y="8113220"/>
            <a:ext cx="1211580" cy="527859"/>
          </a:xfrm>
          <a:prstGeom prst="rect">
            <a:avLst/>
          </a:prstGeom>
          <a:solidFill>
            <a:schemeClr val="lt1">
              <a:alpha val="27450"/>
            </a:schemeClr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845400" y="1938900"/>
            <a:ext cx="16452001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45" name="Google Shape;145;p17"/>
          <p:cNvSpPr txBox="1"/>
          <p:nvPr>
            <p:ph type="title"/>
          </p:nvPr>
        </p:nvSpPr>
        <p:spPr>
          <a:xfrm>
            <a:off x="917949" y="79069"/>
            <a:ext cx="15825029" cy="840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800">
                <a:solidFill>
                  <a:schemeClr val="dk2"/>
                </a:solidFill>
              </a:rPr>
              <a:t>Summarising learning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875100" y="919106"/>
            <a:ext cx="17184299" cy="1232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'in' and 'auf' with the accusative or dative case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After some prepositions, including ‘in’ and ‘an’, you need to use either the accusative or the dative case depending on whether there is movement involved.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730382" y="7140039"/>
            <a:ext cx="7428372" cy="125071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Kirche</a:t>
            </a: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8721972" y="7170250"/>
            <a:ext cx="9144000" cy="1250712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der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Kirche</a:t>
            </a:r>
            <a:endParaRPr b="0" i="0" sz="4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9" name="Google Shape;149;p17"/>
          <p:cNvGraphicFramePr/>
          <p:nvPr/>
        </p:nvGraphicFramePr>
        <p:xfrm>
          <a:off x="2307771" y="32829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{B6805E40-57D8-440A-A510-4A03BD4DE71B}</a:tableStyleId>
              </a:tblPr>
              <a:tblGrid>
                <a:gridCol w="1783650"/>
                <a:gridCol w="4845750"/>
                <a:gridCol w="1712625"/>
                <a:gridCol w="4916775"/>
              </a:tblGrid>
              <a:tr h="6505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movement – accusative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gehe .....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sng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movement – dative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Park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</a:t>
                      </a: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</a:t>
                      </a: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Freibad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Freibad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50" name="Google Shape;150;p17"/>
          <p:cNvSpPr/>
          <p:nvPr/>
        </p:nvSpPr>
        <p:spPr>
          <a:xfrm>
            <a:off x="1937657" y="8420962"/>
            <a:ext cx="5508172" cy="6631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Movement towards a place</a:t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10789920" y="8443822"/>
            <a:ext cx="4069080" cy="494438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movement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1930037" y="8436202"/>
            <a:ext cx="5508172" cy="66317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Movement towards a place</a:t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10782300" y="8459062"/>
            <a:ext cx="4069080" cy="494438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movement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/>
          <p:nvPr>
            <p:ph idx="1" type="body"/>
          </p:nvPr>
        </p:nvSpPr>
        <p:spPr>
          <a:xfrm>
            <a:off x="845400" y="1938900"/>
            <a:ext cx="16452000" cy="22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20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4000"/>
              <a:t>      </a:t>
            </a:r>
            <a:endParaRPr sz="4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 sz="3500"/>
          </a:p>
        </p:txBody>
      </p:sp>
      <p:sp>
        <p:nvSpPr>
          <p:cNvPr id="159" name="Google Shape;159;p18"/>
          <p:cNvSpPr txBox="1"/>
          <p:nvPr>
            <p:ph type="title"/>
          </p:nvPr>
        </p:nvSpPr>
        <p:spPr>
          <a:xfrm>
            <a:off x="917949" y="79069"/>
            <a:ext cx="15825000" cy="8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858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4800">
                <a:solidFill>
                  <a:schemeClr val="dk2"/>
                </a:solidFill>
              </a:rPr>
              <a:t>Summarising learning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730382" y="5608419"/>
            <a:ext cx="7428300" cy="5598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gehe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der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Schule</a:t>
            </a: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730382" y="6953569"/>
            <a:ext cx="7428300" cy="5598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bin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im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Freibad</a:t>
            </a:r>
            <a:endParaRPr b="0" i="0" sz="4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62" name="Google Shape;162;p18"/>
          <p:cNvGraphicFramePr/>
          <p:nvPr/>
        </p:nvGraphicFramePr>
        <p:xfrm>
          <a:off x="2441999" y="118762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{B6805E40-57D8-440A-A510-4A03BD4DE71B}</a:tableStyleId>
              </a:tblPr>
              <a:tblGrid>
                <a:gridCol w="1783650"/>
                <a:gridCol w="4845750"/>
                <a:gridCol w="1712625"/>
                <a:gridCol w="4916775"/>
              </a:tblGrid>
              <a:tr h="65057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movement – accusative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gehe .....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sng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</a:t>
                      </a:r>
                      <a:r>
                        <a:rPr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movement – dative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Ich bin ....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Park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Masc.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i="1" lang="en-GB" sz="3600" u="none" cap="none" strike="noStrike">
                          <a:solidFill>
                            <a:srgbClr val="00206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Park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</a:t>
                      </a: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Fem.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</a:t>
                      </a:r>
                      <a:r>
                        <a:rPr b="1"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der</a:t>
                      </a:r>
                      <a:r>
                        <a:rPr i="1" lang="en-GB" sz="3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Schule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Freibad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Neut.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(in </a:t>
                      </a:r>
                      <a:r>
                        <a:rPr b="1"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dem</a:t>
                      </a:r>
                      <a:r>
                        <a:rPr i="1" lang="en-GB" sz="3600" u="none" cap="none" strike="noStrike">
                          <a:solidFill>
                            <a:schemeClr val="accen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 Freibad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3" name="Google Shape;163;p18"/>
          <p:cNvSpPr/>
          <p:nvPr/>
        </p:nvSpPr>
        <p:spPr>
          <a:xfrm>
            <a:off x="9275717" y="5655654"/>
            <a:ext cx="5508300" cy="66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Movement towards a place</a:t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9275717" y="6946287"/>
            <a:ext cx="4069200" cy="494400"/>
          </a:xfrm>
          <a:prstGeom prst="rect">
            <a:avLst/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No movement</a:t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917949" y="4983480"/>
            <a:ext cx="16379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Richtig oder falsch?</a:t>
            </a:r>
            <a:endParaRPr/>
          </a:p>
        </p:txBody>
      </p:sp>
      <p:sp>
        <p:nvSpPr>
          <p:cNvPr id="166" name="Google Shape;166;p18"/>
          <p:cNvSpPr/>
          <p:nvPr/>
        </p:nvSpPr>
        <p:spPr>
          <a:xfrm>
            <a:off x="745622" y="8343999"/>
            <a:ext cx="7428300" cy="559800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 </a:t>
            </a:r>
            <a:r>
              <a:rPr b="0" i="0" lang="en-GB" sz="4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gehe 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</a:t>
            </a:r>
            <a:r>
              <a:rPr b="0" i="0" lang="en-GB" sz="44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 </a:t>
            </a:r>
            <a:r>
              <a:rPr b="0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Kino</a:t>
            </a:r>
            <a:r>
              <a:rPr b="1" i="0" lang="en-GB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9275717" y="8309671"/>
            <a:ext cx="5508300" cy="663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206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Movement towards a place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15394313" y="5479273"/>
            <a:ext cx="60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15371081" y="6683233"/>
            <a:ext cx="68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</p:txBody>
      </p:sp>
      <p:sp>
        <p:nvSpPr>
          <p:cNvPr id="170" name="Google Shape;170;p18"/>
          <p:cNvSpPr/>
          <p:nvPr/>
        </p:nvSpPr>
        <p:spPr>
          <a:xfrm>
            <a:off x="15424794" y="8184373"/>
            <a:ext cx="607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71" name="Google Shape;171;p18"/>
          <p:cNvSpPr txBox="1"/>
          <p:nvPr/>
        </p:nvSpPr>
        <p:spPr>
          <a:xfrm>
            <a:off x="4423498" y="5503664"/>
            <a:ext cx="1234500" cy="76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die</a:t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4444568" y="8256536"/>
            <a:ext cx="1234500" cy="769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