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Lst>
  <p:sldSz cy="10287000" cx="18288000"/>
  <p:notesSz cx="6858000" cy="9144000"/>
  <p:embeddedFontLst>
    <p:embeddedFont>
      <p:font typeface="Montserrat SemiBold"/>
      <p:regular r:id="rId23"/>
      <p:bold r:id="rId24"/>
      <p:italic r:id="rId25"/>
      <p:boldItalic r:id="rId26"/>
    </p:embeddedFont>
    <p:embeddedFont>
      <p:font typeface="Montserrat"/>
      <p:regular r:id="rId27"/>
      <p:bold r:id="rId28"/>
      <p:italic r:id="rId29"/>
      <p:boldItalic r:id="rId30"/>
    </p:embeddedFont>
    <p:embeddedFont>
      <p:font typeface="Montserrat Medium"/>
      <p:regular r:id="rId31"/>
      <p:bold r:id="rId32"/>
      <p:italic r:id="rId33"/>
      <p:boldItalic r:id="rId3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font" Target="fonts/MontserratSemiBold-bold.fntdata"/><Relationship Id="rId23" Type="http://schemas.openxmlformats.org/officeDocument/2006/relationships/font" Target="fonts/MontserratSemiBold-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MontserratSemiBold-boldItalic.fntdata"/><Relationship Id="rId25" Type="http://schemas.openxmlformats.org/officeDocument/2006/relationships/font" Target="fonts/MontserratSemiBold-italic.fntdata"/><Relationship Id="rId28" Type="http://schemas.openxmlformats.org/officeDocument/2006/relationships/font" Target="fonts/Montserrat-bold.fntdata"/><Relationship Id="rId27" Type="http://schemas.openxmlformats.org/officeDocument/2006/relationships/font" Target="fonts/Montserrat-regular.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Montserrat-italic.fntdata"/><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MontserratMedium-regular.fntdata"/><Relationship Id="rId30" Type="http://schemas.openxmlformats.org/officeDocument/2006/relationships/font" Target="fonts/Montserrat-boldItalic.fntdata"/><Relationship Id="rId11" Type="http://schemas.openxmlformats.org/officeDocument/2006/relationships/slide" Target="slides/slide7.xml"/><Relationship Id="rId33" Type="http://schemas.openxmlformats.org/officeDocument/2006/relationships/font" Target="fonts/MontserratMedium-italic.fntdata"/><Relationship Id="rId10" Type="http://schemas.openxmlformats.org/officeDocument/2006/relationships/slide" Target="slides/slide6.xml"/><Relationship Id="rId32" Type="http://schemas.openxmlformats.org/officeDocument/2006/relationships/font" Target="fonts/MontserratMedium-bold.fntdata"/><Relationship Id="rId13" Type="http://schemas.openxmlformats.org/officeDocument/2006/relationships/slide" Target="slides/slide9.xml"/><Relationship Id="rId12" Type="http://schemas.openxmlformats.org/officeDocument/2006/relationships/slide" Target="slides/slide8.xml"/><Relationship Id="rId34" Type="http://schemas.openxmlformats.org/officeDocument/2006/relationships/font" Target="fonts/MontserratMedium-boldItalic.fntdata"/><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ea2027a50_0_4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ea2027a50_0_4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8ea2027a50_0_32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9" name="Google Shape;159;g8ea2027a50_0_3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8ea2027a50_0_1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8ea2027a50_0_1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7349fb42c9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7349fb42c9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8acd18b945_9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8acd18b945_9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8ea2027a50_0_3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9" name="Google Shape;189;g8ea2027a50_0_3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8ea2027a50_0_3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7" name="Google Shape;197;g8ea2027a50_0_3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8ea2027a50_0_3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6" name="Google Shape;206;g8ea2027a50_0_3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g8e65b7a27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3" name="Google Shape;213;g8e65b7a27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g8ea2027a50_0_4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8ea2027a50_0_4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733e82ce5f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733e82ce5f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8ea2027a50_0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8ea2027a50_0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8ea2027a50_0_1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8ea2027a50_0_1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8ea2027a50_0_33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7" name="Google Shape;107;g8ea2027a50_0_33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8ea2027a50_0_36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0" name="Google Shape;120;g8ea2027a50_0_36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8ea2027a50_0_1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8ea2027a50_0_1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8ea2027a50_0_1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8ea2027a50_0_1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8ea2027a50_0_30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0" name="Google Shape;150;g8ea2027a50_0_30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78" name="Shape 78"/>
        <p:cNvGrpSpPr/>
        <p:nvPr/>
      </p:nvGrpSpPr>
      <p:grpSpPr>
        <a:xfrm>
          <a:off x="0" y="0"/>
          <a:ext cx="0" cy="0"/>
          <a:chOff x="0" y="0"/>
          <a:chExt cx="0" cy="0"/>
        </a:xfrm>
      </p:grpSpPr>
      <p:sp>
        <p:nvSpPr>
          <p:cNvPr id="79" name="Google Shape;79;p14"/>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a:solidFill>
                  <a:srgbClr val="4B3241"/>
                </a:solidFill>
              </a:rPr>
              <a:t>Aseptic technique</a:t>
            </a:r>
            <a:endParaRPr>
              <a:solidFill>
                <a:srgbClr val="4B3241"/>
              </a:solidFill>
            </a:endParaRPr>
          </a:p>
          <a:p>
            <a:pPr indent="0" lvl="0" marL="0" rtl="0" algn="l">
              <a:spcBef>
                <a:spcPts val="0"/>
              </a:spcBef>
              <a:spcAft>
                <a:spcPts val="0"/>
              </a:spcAft>
              <a:buNone/>
            </a:pPr>
            <a:r>
              <a:rPr lang="en-GB" sz="4400">
                <a:solidFill>
                  <a:srgbClr val="4B3241"/>
                </a:solidFill>
              </a:rPr>
              <a:t>(Downloadable student document)</a:t>
            </a:r>
            <a:endParaRPr>
              <a:solidFill>
                <a:srgbClr val="4B3241"/>
              </a:solidFill>
            </a:endParaRPr>
          </a:p>
          <a:p>
            <a:pPr indent="0" lvl="0" marL="0" marR="0" rtl="0" algn="l">
              <a:lnSpc>
                <a:spcPct val="115000"/>
              </a:lnSpc>
              <a:spcBef>
                <a:spcPts val="0"/>
              </a:spcBef>
              <a:spcAft>
                <a:spcPts val="0"/>
              </a:spcAft>
              <a:buNone/>
            </a:pPr>
            <a:r>
              <a:t/>
            </a:r>
            <a:endParaRPr>
              <a:solidFill>
                <a:srgbClr val="4B3241"/>
              </a:solidFill>
            </a:endParaRPr>
          </a:p>
          <a:p>
            <a:pPr indent="0" lvl="0" marL="0" marR="0" rtl="0" algn="l">
              <a:lnSpc>
                <a:spcPct val="115000"/>
              </a:lnSpc>
              <a:spcBef>
                <a:spcPts val="0"/>
              </a:spcBef>
              <a:spcAft>
                <a:spcPts val="0"/>
              </a:spcAft>
              <a:buNone/>
            </a:pPr>
            <a:r>
              <a:t/>
            </a:r>
            <a:endParaRPr>
              <a:solidFill>
                <a:srgbClr val="4B3241"/>
              </a:solidFill>
            </a:endParaRPr>
          </a:p>
        </p:txBody>
      </p:sp>
      <p:sp>
        <p:nvSpPr>
          <p:cNvPr id="80" name="Google Shape;80;p14"/>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Combined Science - Biology - KS4</a:t>
            </a:r>
            <a:endParaRPr>
              <a:solidFill>
                <a:srgbClr val="4B3241"/>
              </a:solidFill>
            </a:endParaRPr>
          </a:p>
          <a:p>
            <a:pPr indent="0" lvl="0" marL="0" rtl="0" algn="l">
              <a:spcBef>
                <a:spcPts val="0"/>
              </a:spcBef>
              <a:spcAft>
                <a:spcPts val="0"/>
              </a:spcAft>
              <a:buNone/>
            </a:pPr>
            <a:r>
              <a:rPr lang="en-GB">
                <a:solidFill>
                  <a:srgbClr val="4B3241"/>
                </a:solidFill>
              </a:rPr>
              <a:t>Cell Biology </a:t>
            </a:r>
            <a:endParaRPr>
              <a:solidFill>
                <a:srgbClr val="4B3241"/>
              </a:solidFill>
            </a:endParaRPr>
          </a:p>
          <a:p>
            <a:pPr indent="0" lvl="0" marL="0" rtl="0" algn="l">
              <a:spcBef>
                <a:spcPts val="0"/>
              </a:spcBef>
              <a:spcAft>
                <a:spcPts val="0"/>
              </a:spcAft>
              <a:buNone/>
            </a:pPr>
            <a:r>
              <a:t/>
            </a:r>
            <a:endParaRPr>
              <a:solidFill>
                <a:srgbClr val="4B3241"/>
              </a:solidFill>
            </a:endParaRPr>
          </a:p>
        </p:txBody>
      </p:sp>
      <p:sp>
        <p:nvSpPr>
          <p:cNvPr id="81" name="Google Shape;81;p14"/>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t/>
            </a:r>
            <a:endParaRPr>
              <a:solidFill>
                <a:srgbClr val="4B3241"/>
              </a:solidFill>
            </a:endParaRPr>
          </a:p>
          <a:p>
            <a:pPr indent="0" lvl="0" marL="0" rtl="0" algn="l">
              <a:spcBef>
                <a:spcPts val="0"/>
              </a:spcBef>
              <a:spcAft>
                <a:spcPts val="0"/>
              </a:spcAft>
              <a:buNone/>
            </a:pPr>
            <a:r>
              <a:rPr lang="en-GB">
                <a:solidFill>
                  <a:srgbClr val="4B3241"/>
                </a:solidFill>
              </a:rPr>
              <a:t>Miss Wong</a:t>
            </a:r>
            <a:endParaRPr>
              <a:solidFill>
                <a:srgbClr val="4B3241"/>
              </a:solidFill>
            </a:endParaRPr>
          </a:p>
        </p:txBody>
      </p:sp>
      <p:sp>
        <p:nvSpPr>
          <p:cNvPr id="82" name="Google Shape;82;p14"/>
          <p:cNvSpPr/>
          <p:nvPr/>
        </p:nvSpPr>
        <p:spPr>
          <a:xfrm>
            <a:off x="17330100" y="8855000"/>
            <a:ext cx="957900" cy="14319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60" name="Shape 160"/>
        <p:cNvGrpSpPr/>
        <p:nvPr/>
      </p:nvGrpSpPr>
      <p:grpSpPr>
        <a:xfrm>
          <a:off x="0" y="0"/>
          <a:ext cx="0" cy="0"/>
          <a:chOff x="0" y="0"/>
          <a:chExt cx="0" cy="0"/>
        </a:xfrm>
      </p:grpSpPr>
      <p:sp>
        <p:nvSpPr>
          <p:cNvPr id="161" name="Google Shape;161;p23"/>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FFFFFF"/>
              </a:solidFill>
              <a:latin typeface="Montserrat Medium"/>
              <a:ea typeface="Montserrat Medium"/>
              <a:cs typeface="Montserrat Medium"/>
              <a:sym typeface="Montserrat Medium"/>
            </a:endParaRPr>
          </a:p>
        </p:txBody>
      </p:sp>
      <p:sp>
        <p:nvSpPr>
          <p:cNvPr id="162" name="Google Shape;162;p23"/>
          <p:cNvSpPr/>
          <p:nvPr/>
        </p:nvSpPr>
        <p:spPr>
          <a:xfrm>
            <a:off x="2173900" y="1219900"/>
            <a:ext cx="10291500" cy="674400"/>
          </a:xfrm>
          <a:prstGeom prst="rect">
            <a:avLst/>
          </a:prstGeom>
          <a:solidFill>
            <a:schemeClr val="lt1"/>
          </a:solidFill>
          <a:ln cap="flat" cmpd="sng" w="9525">
            <a:solidFill>
              <a:schemeClr val="lt1"/>
            </a:solidFill>
            <a:prstDash val="solid"/>
            <a:round/>
            <a:headEnd len="sm" w="sm" type="none"/>
            <a:tailEnd len="sm" w="sm" type="none"/>
          </a:ln>
        </p:spPr>
        <p:txBody>
          <a:bodyPr anchorCtr="0" anchor="t" bIns="91400" lIns="182850" spcFirstLastPara="1" rIns="182850" wrap="square" tIns="91400">
            <a:noAutofit/>
          </a:bodyPr>
          <a:lstStyle/>
          <a:p>
            <a:pPr indent="0" lvl="0" marL="0" marR="0" rtl="0" algn="l">
              <a:lnSpc>
                <a:spcPct val="100000"/>
              </a:lnSpc>
              <a:spcBef>
                <a:spcPts val="0"/>
              </a:spcBef>
              <a:spcAft>
                <a:spcPts val="0"/>
              </a:spcAft>
              <a:buNone/>
            </a:pPr>
            <a:r>
              <a:rPr b="1" lang="en-GB" sz="3500">
                <a:solidFill>
                  <a:srgbClr val="434343"/>
                </a:solidFill>
                <a:latin typeface="Montserrat"/>
                <a:ea typeface="Montserrat"/>
                <a:cs typeface="Montserrat"/>
                <a:sym typeface="Montserrat"/>
              </a:rPr>
              <a:t>Answers</a:t>
            </a:r>
            <a:br>
              <a:rPr b="1" i="0" lang="en-GB" sz="3500" u="none" cap="none" strike="noStrike">
                <a:solidFill>
                  <a:srgbClr val="434343"/>
                </a:solidFill>
                <a:latin typeface="Montserrat"/>
                <a:ea typeface="Montserrat"/>
                <a:cs typeface="Montserrat"/>
                <a:sym typeface="Montserrat"/>
              </a:rPr>
            </a:br>
            <a:endParaRPr b="0" i="0" sz="3500" u="none" cap="none" strike="noStrike">
              <a:solidFill>
                <a:srgbClr val="434343"/>
              </a:solidFill>
              <a:latin typeface="Arial"/>
              <a:ea typeface="Arial"/>
              <a:cs typeface="Arial"/>
              <a:sym typeface="Arial"/>
            </a:endParaRPr>
          </a:p>
        </p:txBody>
      </p:sp>
      <p:sp>
        <p:nvSpPr>
          <p:cNvPr id="163" name="Google Shape;163;p23"/>
          <p:cNvSpPr/>
          <p:nvPr/>
        </p:nvSpPr>
        <p:spPr>
          <a:xfrm>
            <a:off x="963650" y="2237350"/>
            <a:ext cx="14679900" cy="5455800"/>
          </a:xfrm>
          <a:prstGeom prst="rect">
            <a:avLst/>
          </a:prstGeom>
          <a:noFill/>
          <a:ln cap="flat" cmpd="sng" w="9525">
            <a:solidFill>
              <a:schemeClr val="lt1"/>
            </a:solidFill>
            <a:prstDash val="solid"/>
            <a:round/>
            <a:headEnd len="sm" w="sm" type="none"/>
            <a:tailEnd len="sm" w="sm" type="none"/>
          </a:ln>
        </p:spPr>
        <p:txBody>
          <a:bodyPr anchorCtr="0" anchor="t" bIns="91400" lIns="182850" spcFirstLastPara="1" rIns="182850" wrap="square" tIns="91400">
            <a:noAutofit/>
          </a:bodyPr>
          <a:lstStyle/>
          <a:p>
            <a:pPr indent="0" lvl="0" marL="0" marR="0" rtl="0" algn="l">
              <a:lnSpc>
                <a:spcPct val="100000"/>
              </a:lnSpc>
              <a:spcBef>
                <a:spcPts val="0"/>
              </a:spcBef>
              <a:spcAft>
                <a:spcPts val="0"/>
              </a:spcAft>
              <a:buNone/>
            </a:pPr>
            <a:r>
              <a:rPr b="1" lang="en-GB" sz="4200">
                <a:solidFill>
                  <a:srgbClr val="434343"/>
                </a:solidFill>
                <a:latin typeface="Montserrat"/>
                <a:ea typeface="Montserrat"/>
                <a:cs typeface="Montserrat"/>
                <a:sym typeface="Montserrat"/>
              </a:rPr>
              <a:t>Prepare an </a:t>
            </a:r>
            <a:r>
              <a:rPr b="1" lang="en-GB" sz="4600" u="sng">
                <a:solidFill>
                  <a:srgbClr val="434343"/>
                </a:solidFill>
                <a:latin typeface="Montserrat"/>
                <a:ea typeface="Montserrat"/>
                <a:cs typeface="Montserrat"/>
                <a:sym typeface="Montserrat"/>
              </a:rPr>
              <a:t>agar plate</a:t>
            </a:r>
            <a:r>
              <a:rPr b="1" lang="en-GB" sz="4200">
                <a:solidFill>
                  <a:srgbClr val="434343"/>
                </a:solidFill>
                <a:latin typeface="Montserrat"/>
                <a:ea typeface="Montserrat"/>
                <a:cs typeface="Montserrat"/>
                <a:sym typeface="Montserrat"/>
              </a:rPr>
              <a:t> that provide the source of energy for the bacteria.</a:t>
            </a:r>
            <a:endParaRPr b="1" sz="4200">
              <a:solidFill>
                <a:srgbClr val="434343"/>
              </a:solidFill>
              <a:latin typeface="Montserrat"/>
              <a:ea typeface="Montserrat"/>
              <a:cs typeface="Montserrat"/>
              <a:sym typeface="Montserrat"/>
            </a:endParaRPr>
          </a:p>
          <a:p>
            <a:pPr indent="0" lvl="0" marL="0" marR="0" rtl="0" algn="l">
              <a:lnSpc>
                <a:spcPct val="100000"/>
              </a:lnSpc>
              <a:spcBef>
                <a:spcPts val="0"/>
              </a:spcBef>
              <a:spcAft>
                <a:spcPts val="0"/>
              </a:spcAft>
              <a:buNone/>
            </a:pPr>
            <a:r>
              <a:rPr b="1" lang="en-GB" sz="4200">
                <a:solidFill>
                  <a:srgbClr val="434343"/>
                </a:solidFill>
                <a:latin typeface="Montserrat"/>
                <a:ea typeface="Montserrat"/>
                <a:cs typeface="Montserrat"/>
                <a:sym typeface="Montserrat"/>
              </a:rPr>
              <a:t>Sterilise the inoculating loop by </a:t>
            </a:r>
            <a:r>
              <a:rPr b="1" lang="en-GB" sz="4200" u="sng">
                <a:solidFill>
                  <a:srgbClr val="434343"/>
                </a:solidFill>
                <a:latin typeface="Montserrat"/>
                <a:ea typeface="Montserrat"/>
                <a:cs typeface="Montserrat"/>
                <a:sym typeface="Montserrat"/>
              </a:rPr>
              <a:t>placing it into the Bunsen flame for ten seconds</a:t>
            </a:r>
            <a:r>
              <a:rPr b="1" lang="en-GB" sz="4200">
                <a:solidFill>
                  <a:srgbClr val="434343"/>
                </a:solidFill>
                <a:latin typeface="Montserrat"/>
                <a:ea typeface="Montserrat"/>
                <a:cs typeface="Montserrat"/>
                <a:sym typeface="Montserrat"/>
              </a:rPr>
              <a:t>. Collect the bacterial sample and </a:t>
            </a:r>
            <a:r>
              <a:rPr b="1" lang="en-GB" sz="4200" u="sng">
                <a:solidFill>
                  <a:srgbClr val="434343"/>
                </a:solidFill>
                <a:latin typeface="Montserrat"/>
                <a:ea typeface="Montserrat"/>
                <a:cs typeface="Montserrat"/>
                <a:sym typeface="Montserrat"/>
              </a:rPr>
              <a:t>spread the bacteria using a zig-zag motion. </a:t>
            </a:r>
            <a:r>
              <a:rPr b="1" lang="en-GB" sz="4200">
                <a:solidFill>
                  <a:srgbClr val="434343"/>
                </a:solidFill>
                <a:latin typeface="Montserrat"/>
                <a:ea typeface="Montserrat"/>
                <a:cs typeface="Montserrat"/>
                <a:sym typeface="Montserrat"/>
              </a:rPr>
              <a:t>Repeat three times. </a:t>
            </a:r>
            <a:r>
              <a:rPr b="1" lang="en-GB" sz="4200" u="sng">
                <a:solidFill>
                  <a:srgbClr val="434343"/>
                </a:solidFill>
                <a:latin typeface="Montserrat"/>
                <a:ea typeface="Montserrat"/>
                <a:cs typeface="Montserrat"/>
                <a:sym typeface="Montserrat"/>
              </a:rPr>
              <a:t>Tape</a:t>
            </a:r>
            <a:r>
              <a:rPr b="1" lang="en-GB" sz="4200">
                <a:solidFill>
                  <a:srgbClr val="434343"/>
                </a:solidFill>
                <a:latin typeface="Montserrat"/>
                <a:ea typeface="Montserrat"/>
                <a:cs typeface="Montserrat"/>
                <a:sym typeface="Montserrat"/>
              </a:rPr>
              <a:t> the lid to make sure no other bacteria enter the agar plate.</a:t>
            </a:r>
            <a:endParaRPr b="1" sz="4200">
              <a:solidFill>
                <a:srgbClr val="434343"/>
              </a:solidFill>
              <a:latin typeface="Montserrat"/>
              <a:ea typeface="Montserrat"/>
              <a:cs typeface="Montserrat"/>
              <a:sym typeface="Montserrat"/>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67" name="Shape 167"/>
        <p:cNvGrpSpPr/>
        <p:nvPr/>
      </p:nvGrpSpPr>
      <p:grpSpPr>
        <a:xfrm>
          <a:off x="0" y="0"/>
          <a:ext cx="0" cy="0"/>
          <a:chOff x="0" y="0"/>
          <a:chExt cx="0" cy="0"/>
        </a:xfrm>
      </p:grpSpPr>
      <p:sp>
        <p:nvSpPr>
          <p:cNvPr id="168" name="Google Shape;168;p24"/>
          <p:cNvSpPr txBox="1"/>
          <p:nvPr/>
        </p:nvSpPr>
        <p:spPr>
          <a:xfrm>
            <a:off x="914400" y="2863400"/>
            <a:ext cx="12448200" cy="38286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6000">
                <a:solidFill>
                  <a:schemeClr val="dk2"/>
                </a:solidFill>
                <a:latin typeface="Montserrat SemiBold"/>
                <a:ea typeface="Montserrat SemiBold"/>
                <a:cs typeface="Montserrat SemiBold"/>
                <a:sym typeface="Montserrat SemiBold"/>
              </a:rPr>
              <a:t>Exam questions</a:t>
            </a:r>
            <a:endParaRPr sz="6000">
              <a:solidFill>
                <a:schemeClr val="dk2"/>
              </a:solidFill>
              <a:latin typeface="Montserrat SemiBold"/>
              <a:ea typeface="Montserrat SemiBold"/>
              <a:cs typeface="Montserrat SemiBold"/>
              <a:sym typeface="Montserrat SemiBold"/>
            </a:endParaRPr>
          </a:p>
        </p:txBody>
      </p:sp>
      <p:sp>
        <p:nvSpPr>
          <p:cNvPr id="169" name="Google Shape;169;p24"/>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FFFFFF"/>
              </a:solidFill>
              <a:latin typeface="Montserrat Medium"/>
              <a:ea typeface="Montserrat Medium"/>
              <a:cs typeface="Montserrat Medium"/>
              <a:sym typeface="Montserrat Medium"/>
            </a:endParaRPr>
          </a:p>
        </p:txBody>
      </p:sp>
      <p:sp>
        <p:nvSpPr>
          <p:cNvPr id="170" name="Google Shape;170;p2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solidFill>
                  <a:srgbClr val="434343"/>
                </a:solidFill>
              </a:rPr>
              <a:t>‹#›</a:t>
            </a:fld>
            <a:endParaRPr>
              <a:solidFill>
                <a:srgbClr val="434343"/>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25"/>
          <p:cNvSpPr txBox="1"/>
          <p:nvPr>
            <p:ph type="title"/>
          </p:nvPr>
        </p:nvSpPr>
        <p:spPr>
          <a:xfrm>
            <a:off x="917950" y="890050"/>
            <a:ext cx="12984600" cy="8277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Exam question </a:t>
            </a:r>
            <a:r>
              <a:rPr lang="en-GB" sz="1500">
                <a:solidFill>
                  <a:schemeClr val="dk2"/>
                </a:solidFill>
              </a:rPr>
              <a:t>OCR, specimen J247/04</a:t>
            </a:r>
            <a:endParaRPr sz="1500">
              <a:solidFill>
                <a:schemeClr val="dk2"/>
              </a:solidFill>
            </a:endParaRPr>
          </a:p>
        </p:txBody>
      </p:sp>
      <p:sp>
        <p:nvSpPr>
          <p:cNvPr id="176" name="Google Shape;176;p25"/>
          <p:cNvSpPr txBox="1"/>
          <p:nvPr>
            <p:ph idx="1" type="body"/>
          </p:nvPr>
        </p:nvSpPr>
        <p:spPr>
          <a:xfrm>
            <a:off x="917950" y="1817700"/>
            <a:ext cx="16140600" cy="6851400"/>
          </a:xfrm>
          <a:prstGeom prst="rect">
            <a:avLst/>
          </a:prstGeom>
          <a:ln cap="flat" cmpd="sng" w="28575">
            <a:solidFill>
              <a:srgbClr val="FF0000"/>
            </a:solidFill>
            <a:prstDash val="solid"/>
            <a:round/>
            <a:headEnd len="sm" w="sm" type="none"/>
            <a:tailEnd len="sm" w="sm" type="none"/>
          </a:ln>
        </p:spPr>
        <p:txBody>
          <a:bodyPr anchorCtr="0" anchor="t" bIns="0" lIns="0" spcFirstLastPara="1" rIns="0" wrap="square" tIns="0">
            <a:noAutofit/>
          </a:bodyPr>
          <a:lstStyle/>
          <a:p>
            <a:pPr indent="0" lvl="0" marL="0" rtl="0" algn="l">
              <a:lnSpc>
                <a:spcPct val="115000"/>
              </a:lnSpc>
              <a:spcBef>
                <a:spcPts val="1500"/>
              </a:spcBef>
              <a:spcAft>
                <a:spcPts val="0"/>
              </a:spcAft>
              <a:buNone/>
            </a:pPr>
            <a:r>
              <a:rPr lang="en-GB" sz="2400">
                <a:solidFill>
                  <a:srgbClr val="000000"/>
                </a:solidFill>
              </a:rPr>
              <a:t>Erythromycin is an antibiotic drug. It is important to get the dose of erythromycin right.</a:t>
            </a:r>
            <a:endParaRPr sz="2400">
              <a:solidFill>
                <a:srgbClr val="000000"/>
              </a:solidFill>
            </a:endParaRPr>
          </a:p>
          <a:p>
            <a:pPr indent="0" lvl="0" marL="0" rtl="0" algn="l">
              <a:lnSpc>
                <a:spcPct val="115000"/>
              </a:lnSpc>
              <a:spcBef>
                <a:spcPts val="1500"/>
              </a:spcBef>
              <a:spcAft>
                <a:spcPts val="0"/>
              </a:spcAft>
              <a:buNone/>
            </a:pPr>
            <a:r>
              <a:rPr lang="en-GB" sz="2400">
                <a:solidFill>
                  <a:srgbClr val="000000"/>
                </a:solidFill>
              </a:rPr>
              <a:t>Too much erythromycin can be harmful.</a:t>
            </a:r>
            <a:endParaRPr sz="2400">
              <a:solidFill>
                <a:srgbClr val="000000"/>
              </a:solidFill>
            </a:endParaRPr>
          </a:p>
          <a:p>
            <a:pPr indent="0" lvl="0" marL="0" rtl="0" algn="l">
              <a:lnSpc>
                <a:spcPct val="115000"/>
              </a:lnSpc>
              <a:spcBef>
                <a:spcPts val="1500"/>
              </a:spcBef>
              <a:spcAft>
                <a:spcPts val="0"/>
              </a:spcAft>
              <a:buNone/>
            </a:pPr>
            <a:r>
              <a:rPr lang="en-GB" sz="2400">
                <a:solidFill>
                  <a:srgbClr val="000000"/>
                </a:solidFill>
              </a:rPr>
              <a:t>However, recently some strains of bacteria have developed resistance to low concentrations of erythromycin.</a:t>
            </a:r>
            <a:endParaRPr sz="2400">
              <a:solidFill>
                <a:srgbClr val="000000"/>
              </a:solidFill>
            </a:endParaRPr>
          </a:p>
          <a:p>
            <a:pPr indent="0" lvl="0" marL="0" rtl="0" algn="l">
              <a:lnSpc>
                <a:spcPct val="115000"/>
              </a:lnSpc>
              <a:spcBef>
                <a:spcPts val="1500"/>
              </a:spcBef>
              <a:spcAft>
                <a:spcPts val="0"/>
              </a:spcAft>
              <a:buNone/>
            </a:pPr>
            <a:r>
              <a:rPr lang="en-GB" sz="2400">
                <a:solidFill>
                  <a:srgbClr val="000000"/>
                </a:solidFill>
              </a:rPr>
              <a:t>To see how effective erythromycin is, it is tested using bacteria grown on agar plates. This method is used:</a:t>
            </a:r>
            <a:endParaRPr sz="2400">
              <a:solidFill>
                <a:srgbClr val="000000"/>
              </a:solidFill>
            </a:endParaRPr>
          </a:p>
          <a:p>
            <a:pPr indent="-381000" lvl="0" marL="558800" rtl="0" algn="l">
              <a:lnSpc>
                <a:spcPct val="115000"/>
              </a:lnSpc>
              <a:spcBef>
                <a:spcPts val="2100"/>
              </a:spcBef>
              <a:spcAft>
                <a:spcPts val="0"/>
              </a:spcAft>
              <a:buClr>
                <a:srgbClr val="000000"/>
              </a:buClr>
              <a:buSzPts val="2400"/>
              <a:buFont typeface="Montserrat"/>
              <a:buChar char="●"/>
            </a:pPr>
            <a:r>
              <a:rPr lang="en-GB" sz="2400">
                <a:solidFill>
                  <a:srgbClr val="000000"/>
                </a:solidFill>
              </a:rPr>
              <a:t>A petri dish is used that has the bacteria growing evenly over the surface.</a:t>
            </a:r>
            <a:endParaRPr sz="2400">
              <a:solidFill>
                <a:srgbClr val="000000"/>
              </a:solidFill>
            </a:endParaRPr>
          </a:p>
          <a:p>
            <a:pPr indent="-381000" lvl="0" marL="558800" rtl="0" algn="l">
              <a:lnSpc>
                <a:spcPct val="115000"/>
              </a:lnSpc>
              <a:spcBef>
                <a:spcPts val="0"/>
              </a:spcBef>
              <a:spcAft>
                <a:spcPts val="0"/>
              </a:spcAft>
              <a:buClr>
                <a:srgbClr val="000000"/>
              </a:buClr>
              <a:buSzPts val="2400"/>
              <a:buFont typeface="Montserrat"/>
              <a:buChar char="●"/>
            </a:pPr>
            <a:r>
              <a:rPr lang="en-GB" sz="2400">
                <a:solidFill>
                  <a:srgbClr val="000000"/>
                </a:solidFill>
              </a:rPr>
              <a:t>A disc of filter paper is soaked in erythromycin.</a:t>
            </a:r>
            <a:endParaRPr sz="2400">
              <a:solidFill>
                <a:srgbClr val="000000"/>
              </a:solidFill>
            </a:endParaRPr>
          </a:p>
          <a:p>
            <a:pPr indent="-381000" lvl="0" marL="558800" rtl="0" algn="l">
              <a:lnSpc>
                <a:spcPct val="115000"/>
              </a:lnSpc>
              <a:spcBef>
                <a:spcPts val="0"/>
              </a:spcBef>
              <a:spcAft>
                <a:spcPts val="0"/>
              </a:spcAft>
              <a:buClr>
                <a:srgbClr val="000000"/>
              </a:buClr>
              <a:buSzPts val="2400"/>
              <a:buFont typeface="Montserrat"/>
              <a:buChar char="●"/>
            </a:pPr>
            <a:r>
              <a:rPr lang="en-GB" sz="2400">
                <a:solidFill>
                  <a:srgbClr val="000000"/>
                </a:solidFill>
              </a:rPr>
              <a:t>The disc is placed on the agar in the centre of the petri dish using sterile forceps.</a:t>
            </a:r>
            <a:endParaRPr sz="2400">
              <a:solidFill>
                <a:srgbClr val="000000"/>
              </a:solidFill>
            </a:endParaRPr>
          </a:p>
          <a:p>
            <a:pPr indent="-381000" lvl="0" marL="558800" rtl="0" algn="l">
              <a:lnSpc>
                <a:spcPct val="115000"/>
              </a:lnSpc>
              <a:spcBef>
                <a:spcPts val="0"/>
              </a:spcBef>
              <a:spcAft>
                <a:spcPts val="0"/>
              </a:spcAft>
              <a:buClr>
                <a:srgbClr val="000000"/>
              </a:buClr>
              <a:buSzPts val="2400"/>
              <a:buFont typeface="Montserrat"/>
              <a:buChar char="●"/>
            </a:pPr>
            <a:r>
              <a:rPr lang="en-GB" sz="2400">
                <a:solidFill>
                  <a:srgbClr val="000000"/>
                </a:solidFill>
              </a:rPr>
              <a:t>The dish is incubated at 37°C.</a:t>
            </a:r>
            <a:endParaRPr sz="2400">
              <a:solidFill>
                <a:srgbClr val="000000"/>
              </a:solidFill>
            </a:endParaRPr>
          </a:p>
          <a:p>
            <a:pPr indent="0" lvl="0" marL="0" rtl="0" algn="l">
              <a:lnSpc>
                <a:spcPct val="115000"/>
              </a:lnSpc>
              <a:spcBef>
                <a:spcPts val="0"/>
              </a:spcBef>
              <a:spcAft>
                <a:spcPts val="0"/>
              </a:spcAft>
              <a:buNone/>
            </a:pPr>
            <a:r>
              <a:t/>
            </a:r>
            <a:endParaRPr sz="2400">
              <a:solidFill>
                <a:srgbClr val="000000"/>
              </a:solidFill>
            </a:endParaRPr>
          </a:p>
          <a:p>
            <a:pPr indent="-381000" lvl="0" marL="558800" rtl="0" algn="l">
              <a:lnSpc>
                <a:spcPct val="115000"/>
              </a:lnSpc>
              <a:spcBef>
                <a:spcPts val="2100"/>
              </a:spcBef>
              <a:spcAft>
                <a:spcPts val="0"/>
              </a:spcAft>
              <a:buClr>
                <a:srgbClr val="000000"/>
              </a:buClr>
              <a:buSzPts val="2400"/>
              <a:buFont typeface="Arial"/>
              <a:buAutoNum type="romanLcPeriod"/>
            </a:pPr>
            <a:r>
              <a:rPr lang="en-GB" sz="2400">
                <a:solidFill>
                  <a:srgbClr val="000000"/>
                </a:solidFill>
              </a:rPr>
              <a:t>Why did the scientists incubate the dish at 37°C rather than at higher or lower temperature. </a:t>
            </a:r>
            <a:r>
              <a:rPr b="1" lang="en-GB" sz="2400">
                <a:solidFill>
                  <a:srgbClr val="000000"/>
                </a:solidFill>
              </a:rPr>
              <a:t>[2]</a:t>
            </a:r>
            <a:endParaRPr b="1" sz="2400">
              <a:solidFill>
                <a:srgbClr val="000000"/>
              </a:solidFill>
            </a:endParaRPr>
          </a:p>
          <a:p>
            <a:pPr indent="-381000" lvl="0" marL="558800" rtl="0" algn="l">
              <a:lnSpc>
                <a:spcPct val="115000"/>
              </a:lnSpc>
              <a:spcBef>
                <a:spcPts val="0"/>
              </a:spcBef>
              <a:spcAft>
                <a:spcPts val="0"/>
              </a:spcAft>
              <a:buClr>
                <a:srgbClr val="000000"/>
              </a:buClr>
              <a:buSzPts val="2400"/>
              <a:buFont typeface="Arial"/>
              <a:buAutoNum type="romanLcPeriod"/>
            </a:pPr>
            <a:r>
              <a:rPr lang="en-GB" sz="2400">
                <a:solidFill>
                  <a:srgbClr val="000000"/>
                </a:solidFill>
              </a:rPr>
              <a:t>Why is the filter paper disc moved using sterile forceps?  </a:t>
            </a:r>
            <a:r>
              <a:rPr b="1" lang="en-GB" sz="2400">
                <a:solidFill>
                  <a:srgbClr val="000000"/>
                </a:solidFill>
              </a:rPr>
              <a:t>[1]</a:t>
            </a:r>
            <a:endParaRPr b="1" sz="2400">
              <a:solidFill>
                <a:srgbClr val="000000"/>
              </a:solidFill>
            </a:endParaRPr>
          </a:p>
          <a:p>
            <a:pPr indent="0" lvl="0" marL="0" rtl="0" algn="l">
              <a:spcBef>
                <a:spcPts val="0"/>
              </a:spcBef>
              <a:spcAft>
                <a:spcPts val="2000"/>
              </a:spcAft>
              <a:buNone/>
            </a:pPr>
            <a:r>
              <a:t/>
            </a:r>
            <a:endParaRPr sz="3500">
              <a:solidFill>
                <a:srgbClr val="434343"/>
              </a:solidFill>
            </a:endParaRPr>
          </a:p>
        </p:txBody>
      </p:sp>
      <p:sp>
        <p:nvSpPr>
          <p:cNvPr id="177" name="Google Shape;177;p2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2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83" name="Google Shape;183;p26"/>
          <p:cNvSpPr txBox="1"/>
          <p:nvPr>
            <p:ph idx="1" type="body"/>
          </p:nvPr>
        </p:nvSpPr>
        <p:spPr>
          <a:xfrm>
            <a:off x="917950" y="1768250"/>
            <a:ext cx="16452000" cy="4878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500">
                <a:highlight>
                  <a:srgbClr val="FFFFFF"/>
                </a:highlight>
              </a:rPr>
              <a:t>i) any higher and the bacteria might be killed / bacterial enzymes denatured (1)</a:t>
            </a:r>
            <a:endParaRPr sz="3500">
              <a:highlight>
                <a:srgbClr val="FFFFFF"/>
              </a:highlight>
            </a:endParaRPr>
          </a:p>
          <a:p>
            <a:pPr indent="0" lvl="0" marL="0" rtl="0" algn="l">
              <a:spcBef>
                <a:spcPts val="2000"/>
              </a:spcBef>
              <a:spcAft>
                <a:spcPts val="0"/>
              </a:spcAft>
              <a:buNone/>
            </a:pPr>
            <a:r>
              <a:rPr lang="en-GB" sz="3500">
                <a:highlight>
                  <a:srgbClr val="FFFFFF"/>
                </a:highlight>
              </a:rPr>
              <a:t>or</a:t>
            </a:r>
            <a:endParaRPr sz="3500">
              <a:highlight>
                <a:srgbClr val="FFFFFF"/>
              </a:highlight>
            </a:endParaRPr>
          </a:p>
          <a:p>
            <a:pPr indent="0" lvl="0" marL="0" rtl="0" algn="l">
              <a:spcBef>
                <a:spcPts val="2000"/>
              </a:spcBef>
              <a:spcAft>
                <a:spcPts val="0"/>
              </a:spcAft>
              <a:buNone/>
            </a:pPr>
            <a:r>
              <a:rPr lang="en-GB" sz="3500">
                <a:highlight>
                  <a:srgbClr val="FFFFFF"/>
                </a:highlight>
              </a:rPr>
              <a:t>any lower and the erythromycin would diffuse slower / bacteria would reproduce more slowly so takes longer to get the results (1)</a:t>
            </a:r>
            <a:endParaRPr sz="3500">
              <a:highlight>
                <a:srgbClr val="FFFFFF"/>
              </a:highlight>
            </a:endParaRPr>
          </a:p>
          <a:p>
            <a:pPr indent="0" lvl="0" marL="0" rtl="0" algn="l">
              <a:spcBef>
                <a:spcPts val="2000"/>
              </a:spcBef>
              <a:spcAft>
                <a:spcPts val="0"/>
              </a:spcAft>
              <a:buNone/>
            </a:pPr>
            <a:r>
              <a:t/>
            </a:r>
            <a:endParaRPr sz="3500">
              <a:highlight>
                <a:srgbClr val="FFFFFF"/>
              </a:highlight>
            </a:endParaRPr>
          </a:p>
          <a:p>
            <a:pPr indent="0" lvl="0" marL="0" rtl="0" algn="l">
              <a:spcBef>
                <a:spcPts val="2000"/>
              </a:spcBef>
              <a:spcAft>
                <a:spcPts val="2000"/>
              </a:spcAft>
              <a:buNone/>
            </a:pPr>
            <a:r>
              <a:t/>
            </a:r>
            <a:endParaRPr sz="3500"/>
          </a:p>
        </p:txBody>
      </p:sp>
      <p:sp>
        <p:nvSpPr>
          <p:cNvPr id="184" name="Google Shape;184;p2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85" name="Google Shape;185;p26"/>
          <p:cNvSpPr txBox="1"/>
          <p:nvPr>
            <p:ph type="title"/>
          </p:nvPr>
        </p:nvSpPr>
        <p:spPr>
          <a:xfrm>
            <a:off x="917950" y="890050"/>
            <a:ext cx="13201200" cy="528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Answers</a:t>
            </a:r>
            <a:endParaRPr>
              <a:solidFill>
                <a:schemeClr val="dk2"/>
              </a:solidFill>
            </a:endParaRPr>
          </a:p>
        </p:txBody>
      </p:sp>
      <p:sp>
        <p:nvSpPr>
          <p:cNvPr id="186" name="Google Shape;186;p26"/>
          <p:cNvSpPr txBox="1"/>
          <p:nvPr/>
        </p:nvSpPr>
        <p:spPr>
          <a:xfrm>
            <a:off x="787900" y="6576500"/>
            <a:ext cx="15320700" cy="3000000"/>
          </a:xfrm>
          <a:prstGeom prst="rect">
            <a:avLst/>
          </a:prstGeom>
          <a:noFill/>
          <a:ln>
            <a:noFill/>
          </a:ln>
        </p:spPr>
        <p:txBody>
          <a:bodyPr anchorCtr="0" anchor="t" bIns="91425" lIns="91425" spcFirstLastPara="1" rIns="91425" wrap="square" tIns="91425">
            <a:noAutofit/>
          </a:bodyPr>
          <a:lstStyle/>
          <a:p>
            <a:pPr indent="0" lvl="0" marL="0" rtl="0" algn="l">
              <a:lnSpc>
                <a:spcPct val="130000"/>
              </a:lnSpc>
              <a:spcBef>
                <a:spcPts val="0"/>
              </a:spcBef>
              <a:spcAft>
                <a:spcPts val="2000"/>
              </a:spcAft>
              <a:buNone/>
            </a:pPr>
            <a:r>
              <a:rPr lang="en-GB" sz="3500">
                <a:solidFill>
                  <a:schemeClr val="dk2"/>
                </a:solidFill>
                <a:highlight>
                  <a:srgbClr val="FFFFFF"/>
                </a:highlight>
                <a:latin typeface="Montserrat"/>
                <a:ea typeface="Montserrat"/>
                <a:cs typeface="Montserrat"/>
                <a:sym typeface="Montserrat"/>
              </a:rPr>
              <a:t>ii) prevent contamination by other microbes (1)</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6"/>
                                        </p:tgtEl>
                                        <p:attrNameLst>
                                          <p:attrName>style.visibility</p:attrName>
                                        </p:attrNameLst>
                                      </p:cBhvr>
                                      <p:to>
                                        <p:strVal val="visible"/>
                                      </p:to>
                                    </p:set>
                                    <p:animEffect filter="fade" transition="in">
                                      <p:cBhvr>
                                        <p:cTn dur="1000"/>
                                        <p:tgtEl>
                                          <p:spTgt spid="18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27"/>
          <p:cNvSpPr txBox="1"/>
          <p:nvPr>
            <p:ph type="title"/>
          </p:nvPr>
        </p:nvSpPr>
        <p:spPr>
          <a:xfrm>
            <a:off x="786425" y="601375"/>
            <a:ext cx="13201200" cy="723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Exam style questions</a:t>
            </a:r>
            <a:endParaRPr>
              <a:solidFill>
                <a:schemeClr val="dk2"/>
              </a:solidFill>
            </a:endParaRPr>
          </a:p>
        </p:txBody>
      </p:sp>
      <p:sp>
        <p:nvSpPr>
          <p:cNvPr id="192" name="Google Shape;192;p27"/>
          <p:cNvSpPr txBox="1"/>
          <p:nvPr>
            <p:ph idx="1" type="body"/>
          </p:nvPr>
        </p:nvSpPr>
        <p:spPr>
          <a:xfrm>
            <a:off x="613150" y="2039475"/>
            <a:ext cx="13843500" cy="7180200"/>
          </a:xfrm>
          <a:prstGeom prst="rect">
            <a:avLst/>
          </a:prstGeom>
        </p:spPr>
        <p:txBody>
          <a:bodyPr anchorCtr="0" anchor="t" bIns="0" lIns="0" spcFirstLastPara="1" rIns="0" wrap="square" tIns="0">
            <a:noAutofit/>
          </a:bodyPr>
          <a:lstStyle/>
          <a:p>
            <a:pPr indent="-425450" lvl="0" marL="457200" rtl="0" algn="l">
              <a:spcBef>
                <a:spcPts val="0"/>
              </a:spcBef>
              <a:spcAft>
                <a:spcPts val="0"/>
              </a:spcAft>
              <a:buSzPts val="3100"/>
              <a:buAutoNum type="arabicPeriod"/>
            </a:pPr>
            <a:r>
              <a:rPr i="1" lang="en-GB" sz="3100"/>
              <a:t>E. coli</a:t>
            </a:r>
            <a:r>
              <a:rPr lang="en-GB" sz="3100"/>
              <a:t> can be cultured in a laboratory. Scientists use a technique to ensure the culture is pure. Name that technique being used. (1)</a:t>
            </a:r>
            <a:endParaRPr sz="3100"/>
          </a:p>
          <a:p>
            <a:pPr indent="-425450" lvl="0" marL="457200" rtl="0" algn="l">
              <a:spcBef>
                <a:spcPts val="0"/>
              </a:spcBef>
              <a:spcAft>
                <a:spcPts val="0"/>
              </a:spcAft>
              <a:buSzPts val="3100"/>
              <a:buAutoNum type="arabicPeriod"/>
            </a:pPr>
            <a:r>
              <a:rPr lang="en-GB" sz="3100"/>
              <a:t>The bacteria is spread across an agar plate. The agar plate contains sugars. Explain why the agar plate must contain sugars. (2)</a:t>
            </a:r>
            <a:endParaRPr sz="3100"/>
          </a:p>
          <a:p>
            <a:pPr indent="-425450" lvl="0" marL="457200" rtl="0" algn="l">
              <a:spcBef>
                <a:spcPts val="0"/>
              </a:spcBef>
              <a:spcAft>
                <a:spcPts val="0"/>
              </a:spcAft>
              <a:buSzPts val="3100"/>
              <a:buAutoNum type="arabicPeriod"/>
            </a:pPr>
            <a:r>
              <a:rPr lang="en-GB" sz="3100"/>
              <a:t>The agar plate with bacteria is placed inside an incubator at a temperature of 27 degrees Celsius. Explain why. (2)</a:t>
            </a:r>
            <a:endParaRPr sz="3100"/>
          </a:p>
          <a:p>
            <a:pPr indent="-425450" lvl="0" marL="457200" rtl="0" algn="l">
              <a:spcBef>
                <a:spcPts val="0"/>
              </a:spcBef>
              <a:spcAft>
                <a:spcPts val="0"/>
              </a:spcAft>
              <a:buSzPts val="3100"/>
              <a:buAutoNum type="arabicPeriod"/>
            </a:pPr>
            <a:r>
              <a:rPr lang="en-GB" sz="3100"/>
              <a:t>The bacterial colony will develop when placed in the incubator. Name the process that leads to the growth of a larger bacterial colony and comment on the genetic material of all the bacterial cells. (2)</a:t>
            </a:r>
            <a:endParaRPr sz="3100"/>
          </a:p>
          <a:p>
            <a:pPr indent="-425450" lvl="0" marL="457200" rtl="0" algn="l">
              <a:spcBef>
                <a:spcPts val="0"/>
              </a:spcBef>
              <a:spcAft>
                <a:spcPts val="0"/>
              </a:spcAft>
              <a:buSzPts val="3100"/>
              <a:buAutoNum type="arabicPeriod"/>
            </a:pPr>
            <a:r>
              <a:rPr lang="en-GB" sz="3100"/>
              <a:t>Is </a:t>
            </a:r>
            <a:r>
              <a:rPr i="1" lang="en-GB" sz="3100"/>
              <a:t>E. coli</a:t>
            </a:r>
            <a:r>
              <a:rPr lang="en-GB" sz="3100"/>
              <a:t> a prokaryotic or eukaryotic organism? Explain. (2)</a:t>
            </a:r>
            <a:endParaRPr sz="3100"/>
          </a:p>
        </p:txBody>
      </p:sp>
      <p:sp>
        <p:nvSpPr>
          <p:cNvPr id="193" name="Google Shape;193;p2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94" name="Google Shape;194;p27"/>
          <p:cNvSpPr txBox="1"/>
          <p:nvPr/>
        </p:nvSpPr>
        <p:spPr>
          <a:xfrm>
            <a:off x="598850" y="1309500"/>
            <a:ext cx="14641500" cy="80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200">
                <a:solidFill>
                  <a:schemeClr val="dk2"/>
                </a:solidFill>
                <a:latin typeface="Montserrat"/>
                <a:ea typeface="Montserrat"/>
                <a:cs typeface="Montserrat"/>
                <a:sym typeface="Montserrat"/>
              </a:rPr>
              <a:t>The diagram shows a </a:t>
            </a:r>
            <a:r>
              <a:rPr lang="en-GB" sz="3200">
                <a:solidFill>
                  <a:schemeClr val="dk2"/>
                </a:solidFill>
                <a:latin typeface="Montserrat"/>
                <a:ea typeface="Montserrat"/>
                <a:cs typeface="Montserrat"/>
                <a:sym typeface="Montserrat"/>
              </a:rPr>
              <a:t>microorganism</a:t>
            </a:r>
            <a:r>
              <a:rPr lang="en-GB" sz="3200">
                <a:solidFill>
                  <a:schemeClr val="dk2"/>
                </a:solidFill>
                <a:latin typeface="Montserrat"/>
                <a:ea typeface="Montserrat"/>
                <a:cs typeface="Montserrat"/>
                <a:sym typeface="Montserrat"/>
              </a:rPr>
              <a:t> called </a:t>
            </a:r>
            <a:r>
              <a:rPr i="1" lang="en-GB" sz="3200">
                <a:solidFill>
                  <a:schemeClr val="dk2"/>
                </a:solidFill>
                <a:latin typeface="Montserrat"/>
                <a:ea typeface="Montserrat"/>
                <a:cs typeface="Montserrat"/>
                <a:sym typeface="Montserrat"/>
              </a:rPr>
              <a:t>E. coli.</a:t>
            </a:r>
            <a:endParaRPr i="1" sz="3200">
              <a:solidFill>
                <a:schemeClr val="dk2"/>
              </a:solidFill>
              <a:latin typeface="Montserrat"/>
              <a:ea typeface="Montserrat"/>
              <a:cs typeface="Montserrat"/>
              <a:sym typeface="Montserrat"/>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28"/>
          <p:cNvSpPr txBox="1"/>
          <p:nvPr>
            <p:ph type="title"/>
          </p:nvPr>
        </p:nvSpPr>
        <p:spPr>
          <a:xfrm>
            <a:off x="917950" y="419400"/>
            <a:ext cx="13201200" cy="723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Answers </a:t>
            </a:r>
            <a:endParaRPr>
              <a:solidFill>
                <a:schemeClr val="dk2"/>
              </a:solidFill>
            </a:endParaRPr>
          </a:p>
        </p:txBody>
      </p:sp>
      <p:sp>
        <p:nvSpPr>
          <p:cNvPr id="200" name="Google Shape;200;p28"/>
          <p:cNvSpPr txBox="1"/>
          <p:nvPr>
            <p:ph idx="1" type="body"/>
          </p:nvPr>
        </p:nvSpPr>
        <p:spPr>
          <a:xfrm>
            <a:off x="994150" y="1658475"/>
            <a:ext cx="16452000" cy="2045700"/>
          </a:xfrm>
          <a:prstGeom prst="rect">
            <a:avLst/>
          </a:prstGeom>
        </p:spPr>
        <p:txBody>
          <a:bodyPr anchorCtr="0" anchor="t" bIns="0" lIns="0" spcFirstLastPara="1" rIns="0" wrap="square" tIns="0">
            <a:noAutofit/>
          </a:bodyPr>
          <a:lstStyle/>
          <a:p>
            <a:pPr indent="-469900" lvl="0" marL="457200" rtl="0" algn="l">
              <a:spcBef>
                <a:spcPts val="0"/>
              </a:spcBef>
              <a:spcAft>
                <a:spcPts val="0"/>
              </a:spcAft>
              <a:buSzPts val="3800"/>
              <a:buAutoNum type="arabicPeriod"/>
            </a:pPr>
            <a:r>
              <a:rPr lang="en-GB" sz="3800"/>
              <a:t>Aseptic</a:t>
            </a:r>
            <a:r>
              <a:rPr lang="en-GB" sz="3800"/>
              <a:t> technique</a:t>
            </a:r>
            <a:r>
              <a:rPr lang="en-GB" sz="3800"/>
              <a:t> (1)</a:t>
            </a:r>
            <a:endParaRPr sz="3800"/>
          </a:p>
          <a:p>
            <a:pPr indent="-469900" lvl="0" marL="457200" rtl="0" algn="l">
              <a:spcBef>
                <a:spcPts val="0"/>
              </a:spcBef>
              <a:spcAft>
                <a:spcPts val="0"/>
              </a:spcAft>
              <a:buSzPts val="3800"/>
              <a:buAutoNum type="arabicPeriod"/>
            </a:pPr>
            <a:r>
              <a:rPr lang="en-GB" sz="3800"/>
              <a:t>Sugars are for </a:t>
            </a:r>
            <a:r>
              <a:rPr lang="en-GB" sz="3800" u="sng"/>
              <a:t>energy release</a:t>
            </a:r>
            <a:r>
              <a:rPr lang="en-GB" sz="3800"/>
              <a:t> in </a:t>
            </a:r>
            <a:r>
              <a:rPr lang="en-GB" sz="3800" u="sng"/>
              <a:t>respiration</a:t>
            </a:r>
            <a:r>
              <a:rPr lang="en-GB" sz="3800"/>
              <a:t>.  (2)</a:t>
            </a:r>
            <a:endParaRPr sz="3800"/>
          </a:p>
          <a:p>
            <a:pPr indent="0" lvl="0" marL="0" rtl="0" algn="l">
              <a:spcBef>
                <a:spcPts val="2000"/>
              </a:spcBef>
              <a:spcAft>
                <a:spcPts val="2000"/>
              </a:spcAft>
              <a:buNone/>
            </a:pPr>
            <a:r>
              <a:t/>
            </a:r>
            <a:endParaRPr sz="3800"/>
          </a:p>
        </p:txBody>
      </p:sp>
      <p:sp>
        <p:nvSpPr>
          <p:cNvPr id="201" name="Google Shape;201;p2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202" name="Google Shape;202;p28"/>
          <p:cNvSpPr txBox="1"/>
          <p:nvPr/>
        </p:nvSpPr>
        <p:spPr>
          <a:xfrm>
            <a:off x="752350" y="3475575"/>
            <a:ext cx="16889100" cy="3000000"/>
          </a:xfrm>
          <a:prstGeom prst="rect">
            <a:avLst/>
          </a:prstGeom>
          <a:noFill/>
          <a:ln>
            <a:noFill/>
          </a:ln>
        </p:spPr>
        <p:txBody>
          <a:bodyPr anchorCtr="0" anchor="t" bIns="91425" lIns="91425" spcFirstLastPara="1" rIns="91425" wrap="square" tIns="91425">
            <a:noAutofit/>
          </a:bodyPr>
          <a:lstStyle/>
          <a:p>
            <a:pPr indent="0" lvl="0" marL="0" rtl="0" algn="l">
              <a:lnSpc>
                <a:spcPct val="130000"/>
              </a:lnSpc>
              <a:spcBef>
                <a:spcPts val="0"/>
              </a:spcBef>
              <a:spcAft>
                <a:spcPts val="0"/>
              </a:spcAft>
              <a:buNone/>
            </a:pPr>
            <a:r>
              <a:rPr lang="en-GB" sz="3800">
                <a:solidFill>
                  <a:schemeClr val="dk2"/>
                </a:solidFill>
                <a:latin typeface="Montserrat"/>
                <a:ea typeface="Montserrat"/>
                <a:cs typeface="Montserrat"/>
                <a:sym typeface="Montserrat"/>
              </a:rPr>
              <a:t>3. </a:t>
            </a:r>
            <a:r>
              <a:rPr lang="en-GB" sz="3800">
                <a:solidFill>
                  <a:schemeClr val="dk2"/>
                </a:solidFill>
                <a:latin typeface="Montserrat"/>
                <a:ea typeface="Montserrat"/>
                <a:cs typeface="Montserrat"/>
                <a:sym typeface="Montserrat"/>
              </a:rPr>
              <a:t>It provides </a:t>
            </a:r>
            <a:r>
              <a:rPr lang="en-GB" sz="3800" u="sng">
                <a:solidFill>
                  <a:schemeClr val="dk2"/>
                </a:solidFill>
                <a:latin typeface="Montserrat"/>
                <a:ea typeface="Montserrat"/>
                <a:cs typeface="Montserrat"/>
                <a:sym typeface="Montserrat"/>
              </a:rPr>
              <a:t>enough energy</a:t>
            </a:r>
            <a:r>
              <a:rPr lang="en-GB" sz="3800">
                <a:solidFill>
                  <a:schemeClr val="dk2"/>
                </a:solidFill>
                <a:latin typeface="Montserrat"/>
                <a:ea typeface="Montserrat"/>
                <a:cs typeface="Montserrat"/>
                <a:sym typeface="Montserrat"/>
              </a:rPr>
              <a:t> for the cells to divide but </a:t>
            </a:r>
            <a:r>
              <a:rPr lang="en-GB" sz="3800" u="sng">
                <a:solidFill>
                  <a:schemeClr val="dk2"/>
                </a:solidFill>
                <a:latin typeface="Montserrat"/>
                <a:ea typeface="Montserrat"/>
                <a:cs typeface="Montserrat"/>
                <a:sym typeface="Montserrat"/>
              </a:rPr>
              <a:t>not too high to </a:t>
            </a:r>
            <a:r>
              <a:rPr lang="en-GB" sz="3800" u="sng">
                <a:solidFill>
                  <a:schemeClr val="dk2"/>
                </a:solidFill>
                <a:latin typeface="Montserrat"/>
                <a:ea typeface="Montserrat"/>
                <a:cs typeface="Montserrat"/>
                <a:sym typeface="Montserrat"/>
              </a:rPr>
              <a:t>not too high to denature the enzymes</a:t>
            </a:r>
            <a:r>
              <a:rPr lang="en-GB" sz="4300">
                <a:solidFill>
                  <a:schemeClr val="dk2"/>
                </a:solidFill>
                <a:latin typeface="Montserrat"/>
                <a:ea typeface="Montserrat"/>
                <a:cs typeface="Montserrat"/>
                <a:sym typeface="Montserrat"/>
              </a:rPr>
              <a:t>.</a:t>
            </a:r>
            <a:r>
              <a:rPr lang="en-GB" sz="3800">
                <a:solidFill>
                  <a:schemeClr val="dk2"/>
                </a:solidFill>
                <a:latin typeface="Montserrat"/>
                <a:ea typeface="Montserrat"/>
                <a:cs typeface="Montserrat"/>
                <a:sym typeface="Montserrat"/>
              </a:rPr>
              <a:t> (2)</a:t>
            </a:r>
            <a:endParaRPr sz="3800">
              <a:solidFill>
                <a:schemeClr val="dk2"/>
              </a:solidFill>
              <a:latin typeface="Montserrat"/>
              <a:ea typeface="Montserrat"/>
              <a:cs typeface="Montserrat"/>
              <a:sym typeface="Montserrat"/>
            </a:endParaRPr>
          </a:p>
          <a:p>
            <a:pPr indent="0" lvl="0" marL="0" rtl="0" algn="l">
              <a:lnSpc>
                <a:spcPct val="130000"/>
              </a:lnSpc>
              <a:spcBef>
                <a:spcPts val="2000"/>
              </a:spcBef>
              <a:spcAft>
                <a:spcPts val="0"/>
              </a:spcAft>
              <a:buNone/>
            </a:pPr>
            <a:r>
              <a:rPr lang="en-GB" sz="3800">
                <a:solidFill>
                  <a:schemeClr val="dk2"/>
                </a:solidFill>
                <a:latin typeface="Montserrat"/>
                <a:ea typeface="Montserrat"/>
                <a:cs typeface="Montserrat"/>
                <a:sym typeface="Montserrat"/>
              </a:rPr>
              <a:t>4. Binary fission. All cells have identical genetic material. (2)</a:t>
            </a:r>
            <a:endParaRPr sz="3800">
              <a:solidFill>
                <a:schemeClr val="dk2"/>
              </a:solidFill>
              <a:latin typeface="Montserrat"/>
              <a:ea typeface="Montserrat"/>
              <a:cs typeface="Montserrat"/>
              <a:sym typeface="Montserrat"/>
            </a:endParaRPr>
          </a:p>
          <a:p>
            <a:pPr indent="0" lvl="0" marL="0" rtl="0" algn="l">
              <a:lnSpc>
                <a:spcPct val="130000"/>
              </a:lnSpc>
              <a:spcBef>
                <a:spcPts val="2000"/>
              </a:spcBef>
              <a:spcAft>
                <a:spcPts val="2000"/>
              </a:spcAft>
              <a:buNone/>
            </a:pPr>
            <a:r>
              <a:t/>
            </a:r>
            <a:endParaRPr/>
          </a:p>
        </p:txBody>
      </p:sp>
      <p:sp>
        <p:nvSpPr>
          <p:cNvPr id="203" name="Google Shape;203;p28"/>
          <p:cNvSpPr txBox="1"/>
          <p:nvPr/>
        </p:nvSpPr>
        <p:spPr>
          <a:xfrm>
            <a:off x="765550" y="6315650"/>
            <a:ext cx="16452000" cy="3000000"/>
          </a:xfrm>
          <a:prstGeom prst="rect">
            <a:avLst/>
          </a:prstGeom>
          <a:noFill/>
          <a:ln>
            <a:noFill/>
          </a:ln>
        </p:spPr>
        <p:txBody>
          <a:bodyPr anchorCtr="0" anchor="t" bIns="91425" lIns="91425" spcFirstLastPara="1" rIns="91425" wrap="square" tIns="91425">
            <a:noAutofit/>
          </a:bodyPr>
          <a:lstStyle/>
          <a:p>
            <a:pPr indent="0" lvl="0" marL="0" rtl="0" algn="l">
              <a:lnSpc>
                <a:spcPct val="130000"/>
              </a:lnSpc>
              <a:spcBef>
                <a:spcPts val="0"/>
              </a:spcBef>
              <a:spcAft>
                <a:spcPts val="2000"/>
              </a:spcAft>
              <a:buNone/>
            </a:pPr>
            <a:r>
              <a:rPr lang="en-GB" sz="3800">
                <a:solidFill>
                  <a:schemeClr val="dk2"/>
                </a:solidFill>
                <a:latin typeface="Montserrat"/>
                <a:ea typeface="Montserrat"/>
                <a:cs typeface="Montserrat"/>
                <a:sym typeface="Montserrat"/>
              </a:rPr>
              <a:t>5. Prokaryotic cell. There is no nucleus. (2)</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0"/>
                                        </p:tgtEl>
                                        <p:attrNameLst>
                                          <p:attrName>style.visibility</p:attrName>
                                        </p:attrNameLst>
                                      </p:cBhvr>
                                      <p:to>
                                        <p:strVal val="visible"/>
                                      </p:to>
                                    </p:set>
                                    <p:animEffect filter="fade" transition="in">
                                      <p:cBhvr>
                                        <p:cTn dur="1000"/>
                                        <p:tgtEl>
                                          <p:spTgt spid="20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2"/>
                                        </p:tgtEl>
                                        <p:attrNameLst>
                                          <p:attrName>style.visibility</p:attrName>
                                        </p:attrNameLst>
                                      </p:cBhvr>
                                      <p:to>
                                        <p:strVal val="visible"/>
                                      </p:to>
                                    </p:set>
                                    <p:animEffect filter="fade" transition="in">
                                      <p:cBhvr>
                                        <p:cTn dur="1000"/>
                                        <p:tgtEl>
                                          <p:spTgt spid="20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3"/>
                                        </p:tgtEl>
                                        <p:attrNameLst>
                                          <p:attrName>style.visibility</p:attrName>
                                        </p:attrNameLst>
                                      </p:cBhvr>
                                      <p:to>
                                        <p:strVal val="visible"/>
                                      </p:to>
                                    </p:set>
                                    <p:animEffect filter="fade" transition="in">
                                      <p:cBhvr>
                                        <p:cTn dur="1000"/>
                                        <p:tgtEl>
                                          <p:spTgt spid="20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07" name="Shape 207"/>
        <p:cNvGrpSpPr/>
        <p:nvPr/>
      </p:nvGrpSpPr>
      <p:grpSpPr>
        <a:xfrm>
          <a:off x="0" y="0"/>
          <a:ext cx="0" cy="0"/>
          <a:chOff x="0" y="0"/>
          <a:chExt cx="0" cy="0"/>
        </a:xfrm>
      </p:grpSpPr>
      <p:sp>
        <p:nvSpPr>
          <p:cNvPr id="208" name="Google Shape;208;p29"/>
          <p:cNvSpPr txBox="1"/>
          <p:nvPr/>
        </p:nvSpPr>
        <p:spPr>
          <a:xfrm>
            <a:off x="914400" y="2863400"/>
            <a:ext cx="12448200" cy="38286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6000">
                <a:solidFill>
                  <a:schemeClr val="dk2"/>
                </a:solidFill>
                <a:latin typeface="Montserrat SemiBold"/>
                <a:ea typeface="Montserrat SemiBold"/>
                <a:cs typeface="Montserrat SemiBold"/>
                <a:sym typeface="Montserrat SemiBold"/>
              </a:rPr>
              <a:t>Independent </a:t>
            </a:r>
            <a:r>
              <a:rPr lang="en-GB" sz="6000">
                <a:solidFill>
                  <a:schemeClr val="dk2"/>
                </a:solidFill>
                <a:latin typeface="Montserrat SemiBold"/>
                <a:ea typeface="Montserrat SemiBold"/>
                <a:cs typeface="Montserrat SemiBold"/>
                <a:sym typeface="Montserrat SemiBold"/>
              </a:rPr>
              <a:t>practice</a:t>
            </a:r>
            <a:endParaRPr sz="6000">
              <a:solidFill>
                <a:schemeClr val="dk2"/>
              </a:solidFill>
              <a:latin typeface="Montserrat SemiBold"/>
              <a:ea typeface="Montserrat SemiBold"/>
              <a:cs typeface="Montserrat SemiBold"/>
              <a:sym typeface="Montserrat SemiBold"/>
            </a:endParaRPr>
          </a:p>
        </p:txBody>
      </p:sp>
      <p:sp>
        <p:nvSpPr>
          <p:cNvPr id="209" name="Google Shape;209;p29"/>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FFFFFF"/>
              </a:solidFill>
              <a:latin typeface="Montserrat Medium"/>
              <a:ea typeface="Montserrat Medium"/>
              <a:cs typeface="Montserrat Medium"/>
              <a:sym typeface="Montserrat Medium"/>
            </a:endParaRPr>
          </a:p>
        </p:txBody>
      </p:sp>
      <p:sp>
        <p:nvSpPr>
          <p:cNvPr id="210" name="Google Shape;210;p2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solidFill>
                  <a:srgbClr val="434343"/>
                </a:solidFill>
              </a:rPr>
              <a:t>‹#›</a:t>
            </a:fld>
            <a:endParaRPr>
              <a:solidFill>
                <a:srgbClr val="434343"/>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30"/>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216" name="Google Shape;216;p30"/>
          <p:cNvSpPr txBox="1"/>
          <p:nvPr>
            <p:ph type="title"/>
          </p:nvPr>
        </p:nvSpPr>
        <p:spPr>
          <a:xfrm>
            <a:off x="917950" y="4328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Independent practice</a:t>
            </a:r>
            <a:endParaRPr>
              <a:solidFill>
                <a:schemeClr val="dk2"/>
              </a:solidFill>
            </a:endParaRPr>
          </a:p>
        </p:txBody>
      </p:sp>
      <p:sp>
        <p:nvSpPr>
          <p:cNvPr id="217" name="Google Shape;217;p30"/>
          <p:cNvSpPr txBox="1"/>
          <p:nvPr>
            <p:ph idx="1" type="body"/>
          </p:nvPr>
        </p:nvSpPr>
        <p:spPr>
          <a:xfrm>
            <a:off x="917950" y="1199900"/>
            <a:ext cx="16452000" cy="7109700"/>
          </a:xfrm>
          <a:prstGeom prst="rect">
            <a:avLst/>
          </a:prstGeom>
        </p:spPr>
        <p:txBody>
          <a:bodyPr anchorCtr="0" anchor="t" bIns="0" lIns="0" spcFirstLastPara="1" rIns="0" wrap="square" tIns="0">
            <a:noAutofit/>
          </a:bodyPr>
          <a:lstStyle/>
          <a:p>
            <a:pPr indent="-425450" lvl="0" marL="457200" rtl="0" algn="l">
              <a:spcBef>
                <a:spcPts val="1000"/>
              </a:spcBef>
              <a:spcAft>
                <a:spcPts val="0"/>
              </a:spcAft>
              <a:buSzPts val="3100"/>
              <a:buAutoNum type="arabicPeriod"/>
            </a:pPr>
            <a:r>
              <a:rPr lang="en-GB" sz="3100"/>
              <a:t>Name the equipment used to spread the bacteria. </a:t>
            </a:r>
            <a:endParaRPr sz="3100"/>
          </a:p>
          <a:p>
            <a:pPr indent="-425450" lvl="0" marL="457200" rtl="0" algn="l">
              <a:spcBef>
                <a:spcPts val="0"/>
              </a:spcBef>
              <a:spcAft>
                <a:spcPts val="0"/>
              </a:spcAft>
              <a:buSzPts val="3100"/>
              <a:buAutoNum type="arabicPeriod"/>
            </a:pPr>
            <a:r>
              <a:rPr lang="en-GB" sz="3100"/>
              <a:t>Name the equipment used to grow bacteria on. </a:t>
            </a:r>
            <a:endParaRPr sz="3100"/>
          </a:p>
          <a:p>
            <a:pPr indent="-425450" lvl="0" marL="457200" rtl="0" algn="l">
              <a:spcBef>
                <a:spcPts val="0"/>
              </a:spcBef>
              <a:spcAft>
                <a:spcPts val="0"/>
              </a:spcAft>
              <a:buSzPts val="3100"/>
              <a:buAutoNum type="arabicPeriod"/>
            </a:pPr>
            <a:r>
              <a:rPr lang="en-GB" sz="3100"/>
              <a:t>Name the equipment used to sterilise the inoculating loop.</a:t>
            </a:r>
            <a:endParaRPr sz="3100"/>
          </a:p>
          <a:p>
            <a:pPr indent="-425450" lvl="0" marL="457200" rtl="0" algn="l">
              <a:spcBef>
                <a:spcPts val="0"/>
              </a:spcBef>
              <a:spcAft>
                <a:spcPts val="0"/>
              </a:spcAft>
              <a:buSzPts val="3100"/>
              <a:buAutoNum type="arabicPeriod"/>
            </a:pPr>
            <a:r>
              <a:rPr lang="en-GB" sz="3100"/>
              <a:t>Explain why the inoculating loop is placed in a Bunsen flame for a few seconds? </a:t>
            </a:r>
            <a:endParaRPr sz="3100"/>
          </a:p>
          <a:p>
            <a:pPr indent="-425450" lvl="0" marL="457200" rtl="0" algn="l">
              <a:spcBef>
                <a:spcPts val="0"/>
              </a:spcBef>
              <a:spcAft>
                <a:spcPts val="0"/>
              </a:spcAft>
              <a:buSzPts val="3100"/>
              <a:buAutoNum type="arabicPeriod"/>
            </a:pPr>
            <a:r>
              <a:rPr lang="en-GB" sz="3100"/>
              <a:t>Explain why the bacteria is spread across for multiple times. </a:t>
            </a:r>
            <a:endParaRPr sz="3100"/>
          </a:p>
          <a:p>
            <a:pPr indent="-425450" lvl="0" marL="457200" rtl="0" algn="l">
              <a:spcBef>
                <a:spcPts val="0"/>
              </a:spcBef>
              <a:spcAft>
                <a:spcPts val="0"/>
              </a:spcAft>
              <a:buSzPts val="3100"/>
              <a:buAutoNum type="arabicPeriod"/>
            </a:pPr>
            <a:r>
              <a:rPr lang="en-GB" sz="3100"/>
              <a:t>Suggest a suitable temperature for the growth of bacteria in the plate. 25-28 degrees Celsius.</a:t>
            </a:r>
            <a:endParaRPr sz="3100"/>
          </a:p>
          <a:p>
            <a:pPr indent="-425450" lvl="0" marL="457200" rtl="0" algn="l">
              <a:spcBef>
                <a:spcPts val="0"/>
              </a:spcBef>
              <a:spcAft>
                <a:spcPts val="0"/>
              </a:spcAft>
              <a:buSzPts val="3100"/>
              <a:buAutoNum type="arabicPeriod"/>
            </a:pPr>
            <a:r>
              <a:rPr lang="en-GB" sz="3100"/>
              <a:t>Explain why a temperature of above 30 degrees Celsius not suitable for culturing bacteria. </a:t>
            </a:r>
            <a:endParaRPr sz="3100"/>
          </a:p>
          <a:p>
            <a:pPr indent="-425450" lvl="0" marL="457200" rtl="0" algn="l">
              <a:spcBef>
                <a:spcPts val="0"/>
              </a:spcBef>
              <a:spcAft>
                <a:spcPts val="0"/>
              </a:spcAft>
              <a:buSzPts val="3100"/>
              <a:buAutoNum type="arabicPeriod"/>
            </a:pPr>
            <a:r>
              <a:rPr lang="en-GB" sz="3100"/>
              <a:t>What does aseptic mean? </a:t>
            </a:r>
            <a:endParaRPr sz="3100"/>
          </a:p>
        </p:txBody>
      </p:sp>
      <p:sp>
        <p:nvSpPr>
          <p:cNvPr id="218" name="Google Shape;218;p3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31"/>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224" name="Google Shape;224;p31"/>
          <p:cNvSpPr txBox="1"/>
          <p:nvPr>
            <p:ph type="title"/>
          </p:nvPr>
        </p:nvSpPr>
        <p:spPr>
          <a:xfrm>
            <a:off x="917950" y="4328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Independent practice</a:t>
            </a:r>
            <a:endParaRPr>
              <a:solidFill>
                <a:schemeClr val="dk2"/>
              </a:solidFill>
            </a:endParaRPr>
          </a:p>
        </p:txBody>
      </p:sp>
      <p:sp>
        <p:nvSpPr>
          <p:cNvPr id="225" name="Google Shape;225;p31"/>
          <p:cNvSpPr txBox="1"/>
          <p:nvPr>
            <p:ph idx="1" type="body"/>
          </p:nvPr>
        </p:nvSpPr>
        <p:spPr>
          <a:xfrm>
            <a:off x="994150" y="1657100"/>
            <a:ext cx="16452000" cy="5962200"/>
          </a:xfrm>
          <a:prstGeom prst="rect">
            <a:avLst/>
          </a:prstGeom>
        </p:spPr>
        <p:txBody>
          <a:bodyPr anchorCtr="0" anchor="t" bIns="0" lIns="0" spcFirstLastPara="1" rIns="0" wrap="square" tIns="0">
            <a:noAutofit/>
          </a:bodyPr>
          <a:lstStyle/>
          <a:p>
            <a:pPr indent="-425450" lvl="0" marL="457200" rtl="0" algn="l">
              <a:spcBef>
                <a:spcPts val="1000"/>
              </a:spcBef>
              <a:spcAft>
                <a:spcPts val="0"/>
              </a:spcAft>
              <a:buSzPts val="3100"/>
              <a:buAutoNum type="arabicPeriod"/>
            </a:pPr>
            <a:r>
              <a:rPr lang="en-GB" sz="3100"/>
              <a:t>Inoculating loop.</a:t>
            </a:r>
            <a:endParaRPr sz="3100"/>
          </a:p>
          <a:p>
            <a:pPr indent="-425450" lvl="0" marL="457200" rtl="0" algn="l">
              <a:spcBef>
                <a:spcPts val="0"/>
              </a:spcBef>
              <a:spcAft>
                <a:spcPts val="0"/>
              </a:spcAft>
              <a:buSzPts val="3100"/>
              <a:buAutoNum type="arabicPeriod"/>
            </a:pPr>
            <a:r>
              <a:rPr lang="en-GB" sz="3100"/>
              <a:t>Agar plate.</a:t>
            </a:r>
            <a:endParaRPr sz="3100"/>
          </a:p>
          <a:p>
            <a:pPr indent="-425450" lvl="0" marL="457200" rtl="0" algn="l">
              <a:spcBef>
                <a:spcPts val="0"/>
              </a:spcBef>
              <a:spcAft>
                <a:spcPts val="0"/>
              </a:spcAft>
              <a:buSzPts val="3100"/>
              <a:buAutoNum type="arabicPeriod"/>
            </a:pPr>
            <a:r>
              <a:rPr lang="en-GB" sz="3100"/>
              <a:t>Bunsen burner.</a:t>
            </a:r>
            <a:endParaRPr sz="3100"/>
          </a:p>
          <a:p>
            <a:pPr indent="-425450" lvl="0" marL="457200" rtl="0" algn="l">
              <a:spcBef>
                <a:spcPts val="0"/>
              </a:spcBef>
              <a:spcAft>
                <a:spcPts val="0"/>
              </a:spcAft>
              <a:buSzPts val="3100"/>
              <a:buAutoNum type="arabicPeriod"/>
            </a:pPr>
            <a:r>
              <a:rPr lang="en-GB" sz="3100"/>
              <a:t>To sterilise the inoculating loop or to kill the bacteria on the loop.</a:t>
            </a:r>
            <a:endParaRPr sz="3100"/>
          </a:p>
          <a:p>
            <a:pPr indent="-425450" lvl="0" marL="457200" rtl="0" algn="l">
              <a:spcBef>
                <a:spcPts val="0"/>
              </a:spcBef>
              <a:spcAft>
                <a:spcPts val="0"/>
              </a:spcAft>
              <a:buSzPts val="3100"/>
              <a:buAutoNum type="arabicPeriod"/>
            </a:pPr>
            <a:r>
              <a:rPr lang="en-GB" sz="3100"/>
              <a:t>To ensure the bacteria is spread evenly across the plate.</a:t>
            </a:r>
            <a:endParaRPr sz="3100"/>
          </a:p>
          <a:p>
            <a:pPr indent="-425450" lvl="0" marL="457200" rtl="0" algn="l">
              <a:spcBef>
                <a:spcPts val="0"/>
              </a:spcBef>
              <a:spcAft>
                <a:spcPts val="0"/>
              </a:spcAft>
              <a:buSzPts val="3100"/>
              <a:buAutoNum type="arabicPeriod"/>
            </a:pPr>
            <a:r>
              <a:rPr lang="en-GB" sz="3100"/>
              <a:t>25-30 degrees Celsius.</a:t>
            </a:r>
            <a:endParaRPr sz="3100"/>
          </a:p>
          <a:p>
            <a:pPr indent="-425450" lvl="0" marL="457200" rtl="0" algn="l">
              <a:spcBef>
                <a:spcPts val="0"/>
              </a:spcBef>
              <a:spcAft>
                <a:spcPts val="0"/>
              </a:spcAft>
              <a:buSzPts val="3100"/>
              <a:buAutoNum type="arabicPeriod"/>
            </a:pPr>
            <a:r>
              <a:rPr lang="en-GB" sz="3100"/>
              <a:t>The bacteria will be killed as the enzymes are denatured.</a:t>
            </a:r>
            <a:endParaRPr sz="3100"/>
          </a:p>
          <a:p>
            <a:pPr indent="-425450" lvl="0" marL="457200" rtl="0" algn="l">
              <a:spcBef>
                <a:spcPts val="0"/>
              </a:spcBef>
              <a:spcAft>
                <a:spcPts val="0"/>
              </a:spcAft>
              <a:buSzPts val="3100"/>
              <a:buAutoNum type="arabicPeriod"/>
            </a:pPr>
            <a:r>
              <a:rPr lang="en-GB" sz="3100"/>
              <a:t>Free from contamination of other unwanted micro-organisms.</a:t>
            </a:r>
            <a:endParaRPr sz="3100"/>
          </a:p>
        </p:txBody>
      </p:sp>
      <p:sp>
        <p:nvSpPr>
          <p:cNvPr id="226" name="Google Shape;226;p31"/>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86" name="Shape 86"/>
        <p:cNvGrpSpPr/>
        <p:nvPr/>
      </p:nvGrpSpPr>
      <p:grpSpPr>
        <a:xfrm>
          <a:off x="0" y="0"/>
          <a:ext cx="0" cy="0"/>
          <a:chOff x="0" y="0"/>
          <a:chExt cx="0" cy="0"/>
        </a:xfrm>
      </p:grpSpPr>
      <p:sp>
        <p:nvSpPr>
          <p:cNvPr id="87" name="Google Shape;87;p15"/>
          <p:cNvSpPr txBox="1"/>
          <p:nvPr/>
        </p:nvSpPr>
        <p:spPr>
          <a:xfrm>
            <a:off x="914400" y="2863400"/>
            <a:ext cx="12448200" cy="38286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6000">
                <a:solidFill>
                  <a:schemeClr val="dk2"/>
                </a:solidFill>
                <a:latin typeface="Montserrat SemiBold"/>
                <a:ea typeface="Montserrat SemiBold"/>
                <a:cs typeface="Montserrat SemiBold"/>
                <a:sym typeface="Montserrat SemiBold"/>
              </a:rPr>
              <a:t>Structure of bacterial cell</a:t>
            </a:r>
            <a:endParaRPr sz="6000">
              <a:solidFill>
                <a:schemeClr val="dk2"/>
              </a:solidFill>
              <a:latin typeface="Montserrat SemiBold"/>
              <a:ea typeface="Montserrat SemiBold"/>
              <a:cs typeface="Montserrat SemiBold"/>
              <a:sym typeface="Montserrat SemiBold"/>
            </a:endParaRPr>
          </a:p>
        </p:txBody>
      </p:sp>
      <p:sp>
        <p:nvSpPr>
          <p:cNvPr id="88" name="Google Shape;88;p1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FFFFFF"/>
              </a:solidFill>
              <a:latin typeface="Montserrat Medium"/>
              <a:ea typeface="Montserrat Medium"/>
              <a:cs typeface="Montserrat Medium"/>
              <a:sym typeface="Montserrat Medium"/>
            </a:endParaRPr>
          </a:p>
        </p:txBody>
      </p:sp>
      <p:sp>
        <p:nvSpPr>
          <p:cNvPr id="89" name="Google Shape;89;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solidFill>
                  <a:srgbClr val="434343"/>
                </a:solidFill>
              </a:rPr>
              <a:t>‹#›</a:t>
            </a:fld>
            <a:endParaRPr>
              <a:solidFill>
                <a:srgbClr val="434343"/>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93" name="Shape 93"/>
        <p:cNvGrpSpPr/>
        <p:nvPr/>
      </p:nvGrpSpPr>
      <p:grpSpPr>
        <a:xfrm>
          <a:off x="0" y="0"/>
          <a:ext cx="0" cy="0"/>
          <a:chOff x="0" y="0"/>
          <a:chExt cx="0" cy="0"/>
        </a:xfrm>
      </p:grpSpPr>
      <p:sp>
        <p:nvSpPr>
          <p:cNvPr id="94" name="Google Shape;94;p16"/>
          <p:cNvSpPr txBox="1"/>
          <p:nvPr/>
        </p:nvSpPr>
        <p:spPr>
          <a:xfrm>
            <a:off x="914400" y="2863400"/>
            <a:ext cx="12448200" cy="38286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6000">
                <a:solidFill>
                  <a:schemeClr val="dk2"/>
                </a:solidFill>
                <a:latin typeface="Montserrat SemiBold"/>
                <a:ea typeface="Montserrat SemiBold"/>
                <a:cs typeface="Montserrat SemiBold"/>
                <a:sym typeface="Montserrat SemiBold"/>
              </a:rPr>
              <a:t>Binary fission</a:t>
            </a:r>
            <a:endParaRPr sz="6000">
              <a:solidFill>
                <a:schemeClr val="dk2"/>
              </a:solidFill>
              <a:latin typeface="Montserrat SemiBold"/>
              <a:ea typeface="Montserrat SemiBold"/>
              <a:cs typeface="Montserrat SemiBold"/>
              <a:sym typeface="Montserrat SemiBold"/>
            </a:endParaRPr>
          </a:p>
        </p:txBody>
      </p:sp>
      <p:sp>
        <p:nvSpPr>
          <p:cNvPr id="95" name="Google Shape;95;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FFFFFF"/>
              </a:solidFill>
              <a:latin typeface="Montserrat Medium"/>
              <a:ea typeface="Montserrat Medium"/>
              <a:cs typeface="Montserrat Medium"/>
              <a:sym typeface="Montserrat Medium"/>
            </a:endParaRPr>
          </a:p>
        </p:txBody>
      </p:sp>
      <p:sp>
        <p:nvSpPr>
          <p:cNvPr id="96" name="Google Shape;96;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solidFill>
                  <a:srgbClr val="434343"/>
                </a:solidFill>
              </a:rPr>
              <a:t>‹#›</a:t>
            </a:fld>
            <a:endParaRPr>
              <a:solidFill>
                <a:srgbClr val="434343"/>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02" name="Google Shape;102;p17"/>
          <p:cNvSpPr txBox="1"/>
          <p:nvPr>
            <p:ph type="title"/>
          </p:nvPr>
        </p:nvSpPr>
        <p:spPr>
          <a:xfrm>
            <a:off x="6131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Binary fission</a:t>
            </a:r>
            <a:endParaRPr>
              <a:solidFill>
                <a:schemeClr val="dk2"/>
              </a:solidFill>
            </a:endParaRPr>
          </a:p>
          <a:p>
            <a:pPr indent="0" lvl="0" marL="0" rtl="0" algn="l">
              <a:spcBef>
                <a:spcPts val="0"/>
              </a:spcBef>
              <a:spcAft>
                <a:spcPts val="0"/>
              </a:spcAft>
              <a:buNone/>
            </a:pPr>
            <a:r>
              <a:rPr lang="en-GB">
                <a:solidFill>
                  <a:schemeClr val="dk2"/>
                </a:solidFill>
              </a:rPr>
              <a:t>Asexual reproduction</a:t>
            </a:r>
            <a:endParaRPr>
              <a:solidFill>
                <a:schemeClr val="dk2"/>
              </a:solidFill>
            </a:endParaRPr>
          </a:p>
        </p:txBody>
      </p:sp>
      <p:sp>
        <p:nvSpPr>
          <p:cNvPr id="103" name="Google Shape;103;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04" name="Google Shape;104;p17"/>
          <p:cNvSpPr txBox="1"/>
          <p:nvPr/>
        </p:nvSpPr>
        <p:spPr>
          <a:xfrm>
            <a:off x="625125" y="2816450"/>
            <a:ext cx="17218200" cy="4833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500">
                <a:solidFill>
                  <a:schemeClr val="dk2"/>
                </a:solidFill>
                <a:latin typeface="Montserrat"/>
                <a:ea typeface="Montserrat"/>
                <a:cs typeface="Montserrat"/>
                <a:sym typeface="Montserrat"/>
              </a:rPr>
              <a:t>Bacterial cells will undergo binary fission, a process that produces identical cells of the bacteria.</a:t>
            </a:r>
            <a:endParaRPr sz="35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sz="3500">
              <a:solidFill>
                <a:schemeClr val="dk2"/>
              </a:solidFill>
              <a:latin typeface="Montserrat"/>
              <a:ea typeface="Montserrat"/>
              <a:cs typeface="Montserrat"/>
              <a:sym typeface="Montserrat"/>
            </a:endParaRPr>
          </a:p>
          <a:p>
            <a:pPr indent="0" lvl="0" marL="0" rtl="0" algn="l">
              <a:spcBef>
                <a:spcPts val="0"/>
              </a:spcBef>
              <a:spcAft>
                <a:spcPts val="0"/>
              </a:spcAft>
              <a:buNone/>
            </a:pPr>
            <a:r>
              <a:rPr lang="en-GB" sz="3500">
                <a:solidFill>
                  <a:schemeClr val="dk2"/>
                </a:solidFill>
                <a:latin typeface="Montserrat"/>
                <a:ea typeface="Montserrat"/>
                <a:cs typeface="Montserrat"/>
                <a:sym typeface="Montserrat"/>
              </a:rPr>
              <a:t>The process starts with the cell replicating the subcellular structures and its genetic material. Then the genetic material would line up in the middle of the cell. Spindle fibres will pull the chromosomes to opposite ends of the cell. The cell membrane, the cytoplasm and the cell wall separates to form two cells with the same genetic material.</a:t>
            </a:r>
            <a:endParaRPr sz="3500">
              <a:solidFill>
                <a:schemeClr val="dk2"/>
              </a:solidFill>
              <a:latin typeface="Montserrat"/>
              <a:ea typeface="Montserrat"/>
              <a:cs typeface="Montserrat"/>
              <a:sym typeface="Montserra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08" name="Shape 108"/>
        <p:cNvGrpSpPr/>
        <p:nvPr/>
      </p:nvGrpSpPr>
      <p:grpSpPr>
        <a:xfrm>
          <a:off x="0" y="0"/>
          <a:ext cx="0" cy="0"/>
          <a:chOff x="0" y="0"/>
          <a:chExt cx="0" cy="0"/>
        </a:xfrm>
      </p:grpSpPr>
      <p:sp>
        <p:nvSpPr>
          <p:cNvPr id="109" name="Google Shape;109;p18"/>
          <p:cNvSpPr txBox="1"/>
          <p:nvPr/>
        </p:nvSpPr>
        <p:spPr>
          <a:xfrm>
            <a:off x="2892358" y="595750"/>
            <a:ext cx="14572200" cy="17148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5600"/>
              <a:buFont typeface="Arial"/>
              <a:buNone/>
            </a:pPr>
            <a:r>
              <a:rPr b="1" i="0" lang="en-GB" sz="4400" u="none" cap="none" strike="noStrike">
                <a:latin typeface="Montserrat"/>
                <a:ea typeface="Montserrat"/>
                <a:cs typeface="Montserrat"/>
                <a:sym typeface="Montserrat"/>
              </a:rPr>
              <a:t>Pause the video to complete your task</a:t>
            </a:r>
            <a:endParaRPr b="1" i="0" sz="4400" u="none" cap="none" strike="noStrike">
              <a:latin typeface="Montserrat"/>
              <a:ea typeface="Montserrat"/>
              <a:cs typeface="Montserrat"/>
              <a:sym typeface="Montserrat"/>
            </a:endParaRPr>
          </a:p>
        </p:txBody>
      </p:sp>
      <p:sp>
        <p:nvSpPr>
          <p:cNvPr id="110" name="Google Shape;110;p18"/>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FFFFFF"/>
              </a:solidFill>
              <a:latin typeface="Montserrat Medium"/>
              <a:ea typeface="Montserrat Medium"/>
              <a:cs typeface="Montserrat Medium"/>
              <a:sym typeface="Montserrat Medium"/>
            </a:endParaRPr>
          </a:p>
        </p:txBody>
      </p:sp>
      <p:sp>
        <p:nvSpPr>
          <p:cNvPr id="111" name="Google Shape;111;p18"/>
          <p:cNvSpPr txBox="1"/>
          <p:nvPr/>
        </p:nvSpPr>
        <p:spPr>
          <a:xfrm>
            <a:off x="5762574" y="7924525"/>
            <a:ext cx="8335800" cy="8490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4000"/>
              <a:buFont typeface="Arial"/>
              <a:buNone/>
            </a:pPr>
            <a:r>
              <a:rPr b="1" lang="en-GB" sz="4000">
                <a:latin typeface="Montserrat"/>
                <a:ea typeface="Montserrat"/>
                <a:cs typeface="Montserrat"/>
                <a:sym typeface="Montserrat"/>
              </a:rPr>
              <a:t>Resume</a:t>
            </a:r>
            <a:r>
              <a:rPr b="1" i="0" lang="en-GB" sz="4000" u="none" cap="none" strike="noStrike">
                <a:latin typeface="Montserrat"/>
                <a:ea typeface="Montserrat"/>
                <a:cs typeface="Montserrat"/>
                <a:sym typeface="Montserrat"/>
              </a:rPr>
              <a:t> once you’</a:t>
            </a:r>
            <a:r>
              <a:rPr b="1" lang="en-GB" sz="4000">
                <a:latin typeface="Montserrat"/>
                <a:ea typeface="Montserrat"/>
                <a:cs typeface="Montserrat"/>
                <a:sym typeface="Montserrat"/>
              </a:rPr>
              <a:t>re</a:t>
            </a:r>
            <a:r>
              <a:rPr b="1" i="0" lang="en-GB" sz="4000" u="none" cap="none" strike="noStrike">
                <a:latin typeface="Montserrat"/>
                <a:ea typeface="Montserrat"/>
                <a:cs typeface="Montserrat"/>
                <a:sym typeface="Montserrat"/>
              </a:rPr>
              <a:t> </a:t>
            </a:r>
            <a:r>
              <a:rPr b="1" lang="en-GB" sz="4000">
                <a:latin typeface="Montserrat"/>
                <a:ea typeface="Montserrat"/>
                <a:cs typeface="Montserrat"/>
                <a:sym typeface="Montserrat"/>
              </a:rPr>
              <a:t>finished</a:t>
            </a:r>
            <a:endParaRPr b="1" i="0" sz="4000" u="none" cap="none" strike="noStrike">
              <a:latin typeface="Montserrat"/>
              <a:ea typeface="Montserrat"/>
              <a:cs typeface="Montserrat"/>
              <a:sym typeface="Montserrat"/>
            </a:endParaRPr>
          </a:p>
        </p:txBody>
      </p:sp>
      <p:sp>
        <p:nvSpPr>
          <p:cNvPr id="112" name="Google Shape;112;p18"/>
          <p:cNvSpPr/>
          <p:nvPr/>
        </p:nvSpPr>
        <p:spPr>
          <a:xfrm>
            <a:off x="2892350" y="1342225"/>
            <a:ext cx="9144000" cy="1245600"/>
          </a:xfrm>
          <a:prstGeom prst="rect">
            <a:avLst/>
          </a:prstGeom>
          <a:solidFill>
            <a:schemeClr val="lt1"/>
          </a:solidFill>
          <a:ln cap="flat" cmpd="sng" w="9525">
            <a:solidFill>
              <a:schemeClr val="lt1"/>
            </a:solidFill>
            <a:prstDash val="solid"/>
            <a:round/>
            <a:headEnd len="sm" w="sm" type="none"/>
            <a:tailEnd len="sm" w="sm" type="none"/>
          </a:ln>
        </p:spPr>
        <p:txBody>
          <a:bodyPr anchorCtr="0" anchor="t" bIns="91400" lIns="182850" spcFirstLastPara="1" rIns="182850" wrap="square" tIns="91400">
            <a:noAutofit/>
          </a:bodyPr>
          <a:lstStyle/>
          <a:p>
            <a:pPr indent="0" lvl="0" marL="0" marR="0" rtl="0" algn="l">
              <a:lnSpc>
                <a:spcPct val="100000"/>
              </a:lnSpc>
              <a:spcBef>
                <a:spcPts val="0"/>
              </a:spcBef>
              <a:spcAft>
                <a:spcPts val="0"/>
              </a:spcAft>
              <a:buNone/>
            </a:pPr>
            <a:r>
              <a:rPr b="1" lang="en-GB" sz="3500">
                <a:latin typeface="Montserrat"/>
                <a:ea typeface="Montserrat"/>
                <a:cs typeface="Montserrat"/>
                <a:sym typeface="Montserrat"/>
              </a:rPr>
              <a:t>Arrange the following sentences in the right order.</a:t>
            </a:r>
            <a:br>
              <a:rPr b="1" i="0" lang="en-GB" sz="3500" u="none" cap="none" strike="noStrike">
                <a:latin typeface="Montserrat"/>
                <a:ea typeface="Montserrat"/>
                <a:cs typeface="Montserrat"/>
                <a:sym typeface="Montserrat"/>
              </a:rPr>
            </a:br>
            <a:endParaRPr b="0" i="0" sz="3500" u="none" cap="none" strike="noStrike">
              <a:latin typeface="Arial"/>
              <a:ea typeface="Arial"/>
              <a:cs typeface="Arial"/>
              <a:sym typeface="Arial"/>
            </a:endParaRPr>
          </a:p>
        </p:txBody>
      </p:sp>
      <p:sp>
        <p:nvSpPr>
          <p:cNvPr id="113" name="Google Shape;113;p18"/>
          <p:cNvSpPr/>
          <p:nvPr/>
        </p:nvSpPr>
        <p:spPr>
          <a:xfrm>
            <a:off x="800850" y="2894050"/>
            <a:ext cx="8335800" cy="1245600"/>
          </a:xfrm>
          <a:prstGeom prst="rect">
            <a:avLst/>
          </a:prstGeom>
          <a:noFill/>
          <a:ln cap="flat" cmpd="sng" w="9525">
            <a:solidFill>
              <a:schemeClr val="lt1"/>
            </a:solidFill>
            <a:prstDash val="solid"/>
            <a:round/>
            <a:headEnd len="sm" w="sm" type="none"/>
            <a:tailEnd len="sm" w="sm" type="none"/>
          </a:ln>
        </p:spPr>
        <p:txBody>
          <a:bodyPr anchorCtr="0" anchor="t" bIns="91400" lIns="182850" spcFirstLastPara="1" rIns="182850" wrap="square" tIns="91400">
            <a:noAutofit/>
          </a:bodyPr>
          <a:lstStyle/>
          <a:p>
            <a:pPr indent="0" lvl="0" marL="0" marR="0" rtl="0" algn="l">
              <a:lnSpc>
                <a:spcPct val="100000"/>
              </a:lnSpc>
              <a:spcBef>
                <a:spcPts val="0"/>
              </a:spcBef>
              <a:spcAft>
                <a:spcPts val="0"/>
              </a:spcAft>
              <a:buNone/>
            </a:pPr>
            <a:r>
              <a:rPr b="1" lang="en-GB" sz="3500">
                <a:latin typeface="Montserrat"/>
                <a:ea typeface="Montserrat"/>
                <a:cs typeface="Montserrat"/>
                <a:sym typeface="Montserrat"/>
              </a:rPr>
              <a:t>Two identical cells are formed.</a:t>
            </a:r>
            <a:endParaRPr b="1" sz="3500"/>
          </a:p>
        </p:txBody>
      </p:sp>
      <p:sp>
        <p:nvSpPr>
          <p:cNvPr id="114" name="Google Shape;114;p18"/>
          <p:cNvSpPr/>
          <p:nvPr/>
        </p:nvSpPr>
        <p:spPr>
          <a:xfrm>
            <a:off x="9701850" y="4379075"/>
            <a:ext cx="8431200" cy="1445400"/>
          </a:xfrm>
          <a:prstGeom prst="rect">
            <a:avLst/>
          </a:prstGeom>
          <a:noFill/>
          <a:ln cap="flat" cmpd="sng" w="9525">
            <a:solidFill>
              <a:schemeClr val="lt1"/>
            </a:solidFill>
            <a:prstDash val="solid"/>
            <a:round/>
            <a:headEnd len="sm" w="sm" type="none"/>
            <a:tailEnd len="sm" w="sm" type="none"/>
          </a:ln>
        </p:spPr>
        <p:txBody>
          <a:bodyPr anchorCtr="0" anchor="t" bIns="91400" lIns="182850" spcFirstLastPara="1" rIns="182850" wrap="square" tIns="91400">
            <a:noAutofit/>
          </a:bodyPr>
          <a:lstStyle/>
          <a:p>
            <a:pPr indent="0" lvl="0" marL="0" marR="0" rtl="0" algn="l">
              <a:lnSpc>
                <a:spcPct val="100000"/>
              </a:lnSpc>
              <a:spcBef>
                <a:spcPts val="0"/>
              </a:spcBef>
              <a:spcAft>
                <a:spcPts val="0"/>
              </a:spcAft>
              <a:buNone/>
            </a:pPr>
            <a:r>
              <a:rPr b="1" lang="en-GB" sz="3500">
                <a:latin typeface="Montserrat"/>
                <a:ea typeface="Montserrat"/>
                <a:cs typeface="Montserrat"/>
                <a:sym typeface="Montserrat"/>
              </a:rPr>
              <a:t>The chromosomes line up in the middle of the cell.</a:t>
            </a:r>
            <a:endParaRPr b="1" sz="3500"/>
          </a:p>
        </p:txBody>
      </p:sp>
      <p:sp>
        <p:nvSpPr>
          <p:cNvPr id="115" name="Google Shape;115;p18"/>
          <p:cNvSpPr/>
          <p:nvPr/>
        </p:nvSpPr>
        <p:spPr>
          <a:xfrm>
            <a:off x="854263" y="4646363"/>
            <a:ext cx="8335800" cy="1245600"/>
          </a:xfrm>
          <a:prstGeom prst="rect">
            <a:avLst/>
          </a:prstGeom>
          <a:noFill/>
          <a:ln cap="flat" cmpd="sng" w="9525">
            <a:solidFill>
              <a:schemeClr val="lt1"/>
            </a:solidFill>
            <a:prstDash val="solid"/>
            <a:round/>
            <a:headEnd len="sm" w="sm" type="none"/>
            <a:tailEnd len="sm" w="sm" type="none"/>
          </a:ln>
        </p:spPr>
        <p:txBody>
          <a:bodyPr anchorCtr="0" anchor="t" bIns="91400" lIns="182850" spcFirstLastPara="1" rIns="182850" wrap="square" tIns="91400">
            <a:noAutofit/>
          </a:bodyPr>
          <a:lstStyle/>
          <a:p>
            <a:pPr indent="0" lvl="0" marL="0" marR="0" rtl="0" algn="l">
              <a:lnSpc>
                <a:spcPct val="100000"/>
              </a:lnSpc>
              <a:spcBef>
                <a:spcPts val="0"/>
              </a:spcBef>
              <a:spcAft>
                <a:spcPts val="0"/>
              </a:spcAft>
              <a:buNone/>
            </a:pPr>
            <a:r>
              <a:rPr b="1" lang="en-GB" sz="3500">
                <a:latin typeface="Montserrat"/>
                <a:ea typeface="Montserrat"/>
                <a:cs typeface="Montserrat"/>
                <a:sym typeface="Montserrat"/>
              </a:rPr>
              <a:t>The cell membrane, cytoplasm and cell wall separates.</a:t>
            </a:r>
            <a:endParaRPr b="1" sz="3500"/>
          </a:p>
        </p:txBody>
      </p:sp>
      <p:sp>
        <p:nvSpPr>
          <p:cNvPr id="116" name="Google Shape;116;p18"/>
          <p:cNvSpPr/>
          <p:nvPr/>
        </p:nvSpPr>
        <p:spPr>
          <a:xfrm>
            <a:off x="4805975" y="6226975"/>
            <a:ext cx="8431200" cy="1245600"/>
          </a:xfrm>
          <a:prstGeom prst="rect">
            <a:avLst/>
          </a:prstGeom>
          <a:noFill/>
          <a:ln cap="flat" cmpd="sng" w="9525">
            <a:solidFill>
              <a:schemeClr val="lt1"/>
            </a:solidFill>
            <a:prstDash val="solid"/>
            <a:round/>
            <a:headEnd len="sm" w="sm" type="none"/>
            <a:tailEnd len="sm" w="sm" type="none"/>
          </a:ln>
        </p:spPr>
        <p:txBody>
          <a:bodyPr anchorCtr="0" anchor="t" bIns="91400" lIns="182850" spcFirstLastPara="1" rIns="182850" wrap="square" tIns="91400">
            <a:noAutofit/>
          </a:bodyPr>
          <a:lstStyle/>
          <a:p>
            <a:pPr indent="0" lvl="0" marL="0" marR="0" rtl="0" algn="l">
              <a:lnSpc>
                <a:spcPct val="100000"/>
              </a:lnSpc>
              <a:spcBef>
                <a:spcPts val="0"/>
              </a:spcBef>
              <a:spcAft>
                <a:spcPts val="0"/>
              </a:spcAft>
              <a:buNone/>
            </a:pPr>
            <a:r>
              <a:rPr b="1" lang="en-GB" sz="3500">
                <a:latin typeface="Montserrat"/>
                <a:ea typeface="Montserrat"/>
                <a:cs typeface="Montserrat"/>
                <a:sym typeface="Montserrat"/>
              </a:rPr>
              <a:t>The cell replicates the DNA and other structures.</a:t>
            </a:r>
            <a:endParaRPr b="1" sz="3500"/>
          </a:p>
        </p:txBody>
      </p:sp>
      <p:sp>
        <p:nvSpPr>
          <p:cNvPr id="117" name="Google Shape;117;p18"/>
          <p:cNvSpPr/>
          <p:nvPr/>
        </p:nvSpPr>
        <p:spPr>
          <a:xfrm>
            <a:off x="9420150" y="2874414"/>
            <a:ext cx="8431200" cy="1245600"/>
          </a:xfrm>
          <a:prstGeom prst="rect">
            <a:avLst/>
          </a:prstGeom>
          <a:noFill/>
          <a:ln cap="flat" cmpd="sng" w="9525">
            <a:solidFill>
              <a:schemeClr val="lt1"/>
            </a:solidFill>
            <a:prstDash val="solid"/>
            <a:round/>
            <a:headEnd len="sm" w="sm" type="none"/>
            <a:tailEnd len="sm" w="sm" type="none"/>
          </a:ln>
        </p:spPr>
        <p:txBody>
          <a:bodyPr anchorCtr="0" anchor="t" bIns="91400" lIns="182850" spcFirstLastPara="1" rIns="182850" wrap="square" tIns="91400">
            <a:noAutofit/>
          </a:bodyPr>
          <a:lstStyle/>
          <a:p>
            <a:pPr indent="0" lvl="0" marL="0" marR="0" rtl="0" algn="l">
              <a:lnSpc>
                <a:spcPct val="100000"/>
              </a:lnSpc>
              <a:spcBef>
                <a:spcPts val="0"/>
              </a:spcBef>
              <a:spcAft>
                <a:spcPts val="0"/>
              </a:spcAft>
              <a:buNone/>
            </a:pPr>
            <a:r>
              <a:rPr b="1" lang="en-GB" sz="3500">
                <a:latin typeface="Montserrat"/>
                <a:ea typeface="Montserrat"/>
                <a:cs typeface="Montserrat"/>
                <a:sym typeface="Montserrat"/>
              </a:rPr>
              <a:t>Chromosomes separates and are pulled to opposite ends.</a:t>
            </a:r>
            <a:endParaRPr b="1" sz="35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21" name="Shape 121"/>
        <p:cNvGrpSpPr/>
        <p:nvPr/>
      </p:nvGrpSpPr>
      <p:grpSpPr>
        <a:xfrm>
          <a:off x="0" y="0"/>
          <a:ext cx="0" cy="0"/>
          <a:chOff x="0" y="0"/>
          <a:chExt cx="0" cy="0"/>
        </a:xfrm>
      </p:grpSpPr>
      <p:sp>
        <p:nvSpPr>
          <p:cNvPr id="122" name="Google Shape;122;p19"/>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FFFFFF"/>
              </a:solidFill>
              <a:latin typeface="Montserrat Medium"/>
              <a:ea typeface="Montserrat Medium"/>
              <a:cs typeface="Montserrat Medium"/>
              <a:sym typeface="Montserrat Medium"/>
            </a:endParaRPr>
          </a:p>
        </p:txBody>
      </p:sp>
      <p:sp>
        <p:nvSpPr>
          <p:cNvPr id="123" name="Google Shape;123;p19"/>
          <p:cNvSpPr/>
          <p:nvPr/>
        </p:nvSpPr>
        <p:spPr>
          <a:xfrm>
            <a:off x="700375" y="1282300"/>
            <a:ext cx="9144000" cy="794100"/>
          </a:xfrm>
          <a:prstGeom prst="rect">
            <a:avLst/>
          </a:prstGeom>
          <a:solidFill>
            <a:srgbClr val="FFFFFF"/>
          </a:solidFill>
          <a:ln cap="flat" cmpd="sng" w="9525">
            <a:solidFill>
              <a:schemeClr val="lt1"/>
            </a:solidFill>
            <a:prstDash val="solid"/>
            <a:round/>
            <a:headEnd len="sm" w="sm" type="none"/>
            <a:tailEnd len="sm" w="sm" type="none"/>
          </a:ln>
        </p:spPr>
        <p:txBody>
          <a:bodyPr anchorCtr="0" anchor="t" bIns="91400" lIns="182850" spcFirstLastPara="1" rIns="182850" wrap="square" tIns="91400">
            <a:noAutofit/>
          </a:bodyPr>
          <a:lstStyle/>
          <a:p>
            <a:pPr indent="0" lvl="0" marL="0" marR="0" rtl="0" algn="l">
              <a:lnSpc>
                <a:spcPct val="100000"/>
              </a:lnSpc>
              <a:spcBef>
                <a:spcPts val="0"/>
              </a:spcBef>
              <a:spcAft>
                <a:spcPts val="0"/>
              </a:spcAft>
              <a:buNone/>
            </a:pPr>
            <a:r>
              <a:rPr b="1" lang="en-GB" sz="3500">
                <a:solidFill>
                  <a:srgbClr val="434343"/>
                </a:solidFill>
                <a:latin typeface="Montserrat"/>
                <a:ea typeface="Montserrat"/>
                <a:cs typeface="Montserrat"/>
                <a:sym typeface="Montserrat"/>
              </a:rPr>
              <a:t>Answers</a:t>
            </a:r>
            <a:br>
              <a:rPr b="1" i="0" lang="en-GB" sz="3500" u="none" cap="none" strike="noStrike">
                <a:solidFill>
                  <a:srgbClr val="434343"/>
                </a:solidFill>
                <a:latin typeface="Montserrat"/>
                <a:ea typeface="Montserrat"/>
                <a:cs typeface="Montserrat"/>
                <a:sym typeface="Montserrat"/>
              </a:rPr>
            </a:br>
            <a:endParaRPr b="0" i="0" sz="3500" u="none" cap="none" strike="noStrike">
              <a:solidFill>
                <a:srgbClr val="434343"/>
              </a:solidFill>
              <a:latin typeface="Arial"/>
              <a:ea typeface="Arial"/>
              <a:cs typeface="Arial"/>
              <a:sym typeface="Arial"/>
            </a:endParaRPr>
          </a:p>
        </p:txBody>
      </p:sp>
      <p:sp>
        <p:nvSpPr>
          <p:cNvPr id="124" name="Google Shape;124;p19"/>
          <p:cNvSpPr/>
          <p:nvPr/>
        </p:nvSpPr>
        <p:spPr>
          <a:xfrm>
            <a:off x="9862100" y="5745350"/>
            <a:ext cx="8335800" cy="1245600"/>
          </a:xfrm>
          <a:prstGeom prst="rect">
            <a:avLst/>
          </a:prstGeom>
          <a:solidFill>
            <a:srgbClr val="FFFFFF"/>
          </a:solidFill>
          <a:ln cap="flat" cmpd="sng" w="9525">
            <a:solidFill>
              <a:schemeClr val="lt1"/>
            </a:solidFill>
            <a:prstDash val="solid"/>
            <a:round/>
            <a:headEnd len="sm" w="sm" type="none"/>
            <a:tailEnd len="sm" w="sm" type="none"/>
          </a:ln>
        </p:spPr>
        <p:txBody>
          <a:bodyPr anchorCtr="0" anchor="t" bIns="91400" lIns="182850" spcFirstLastPara="1" rIns="182850" wrap="square" tIns="91400">
            <a:noAutofit/>
          </a:bodyPr>
          <a:lstStyle/>
          <a:p>
            <a:pPr indent="0" lvl="0" marL="0" marR="0" rtl="0" algn="l">
              <a:lnSpc>
                <a:spcPct val="100000"/>
              </a:lnSpc>
              <a:spcBef>
                <a:spcPts val="0"/>
              </a:spcBef>
              <a:spcAft>
                <a:spcPts val="0"/>
              </a:spcAft>
              <a:buNone/>
            </a:pPr>
            <a:r>
              <a:rPr b="1" lang="en-GB" sz="3500">
                <a:solidFill>
                  <a:srgbClr val="434343"/>
                </a:solidFill>
                <a:latin typeface="Montserrat"/>
                <a:ea typeface="Montserrat"/>
                <a:cs typeface="Montserrat"/>
                <a:sym typeface="Montserrat"/>
              </a:rPr>
              <a:t>Two identical cells are formed.</a:t>
            </a:r>
            <a:endParaRPr b="1" sz="3500">
              <a:solidFill>
                <a:srgbClr val="434343"/>
              </a:solidFill>
            </a:endParaRPr>
          </a:p>
        </p:txBody>
      </p:sp>
      <p:sp>
        <p:nvSpPr>
          <p:cNvPr id="125" name="Google Shape;125;p19"/>
          <p:cNvSpPr/>
          <p:nvPr/>
        </p:nvSpPr>
        <p:spPr>
          <a:xfrm>
            <a:off x="753150" y="4217275"/>
            <a:ext cx="8431200" cy="1714800"/>
          </a:xfrm>
          <a:prstGeom prst="rect">
            <a:avLst/>
          </a:prstGeom>
          <a:solidFill>
            <a:srgbClr val="FFFFFF"/>
          </a:solidFill>
          <a:ln cap="flat" cmpd="sng" w="9525">
            <a:solidFill>
              <a:schemeClr val="lt1"/>
            </a:solidFill>
            <a:prstDash val="solid"/>
            <a:round/>
            <a:headEnd len="sm" w="sm" type="none"/>
            <a:tailEnd len="sm" w="sm" type="none"/>
          </a:ln>
        </p:spPr>
        <p:txBody>
          <a:bodyPr anchorCtr="0" anchor="t" bIns="91400" lIns="182850" spcFirstLastPara="1" rIns="182850" wrap="square" tIns="91400">
            <a:noAutofit/>
          </a:bodyPr>
          <a:lstStyle/>
          <a:p>
            <a:pPr indent="0" lvl="0" marL="0" marR="0" rtl="0" algn="l">
              <a:lnSpc>
                <a:spcPct val="100000"/>
              </a:lnSpc>
              <a:spcBef>
                <a:spcPts val="0"/>
              </a:spcBef>
              <a:spcAft>
                <a:spcPts val="0"/>
              </a:spcAft>
              <a:buNone/>
            </a:pPr>
            <a:r>
              <a:rPr b="1" lang="en-GB" sz="3500">
                <a:solidFill>
                  <a:srgbClr val="434343"/>
                </a:solidFill>
                <a:latin typeface="Montserrat"/>
                <a:ea typeface="Montserrat"/>
                <a:cs typeface="Montserrat"/>
                <a:sym typeface="Montserrat"/>
              </a:rPr>
              <a:t>The chromosomes line up in the middle of the cell.</a:t>
            </a:r>
            <a:endParaRPr b="1" sz="3500">
              <a:solidFill>
                <a:srgbClr val="434343"/>
              </a:solidFill>
            </a:endParaRPr>
          </a:p>
        </p:txBody>
      </p:sp>
      <p:sp>
        <p:nvSpPr>
          <p:cNvPr id="126" name="Google Shape;126;p19"/>
          <p:cNvSpPr/>
          <p:nvPr/>
        </p:nvSpPr>
        <p:spPr>
          <a:xfrm>
            <a:off x="9862100" y="3405150"/>
            <a:ext cx="8335800" cy="1245600"/>
          </a:xfrm>
          <a:prstGeom prst="rect">
            <a:avLst/>
          </a:prstGeom>
          <a:solidFill>
            <a:srgbClr val="FFFFFF"/>
          </a:solidFill>
          <a:ln cap="flat" cmpd="sng" w="9525">
            <a:solidFill>
              <a:schemeClr val="lt1"/>
            </a:solidFill>
            <a:prstDash val="solid"/>
            <a:round/>
            <a:headEnd len="sm" w="sm" type="none"/>
            <a:tailEnd len="sm" w="sm" type="none"/>
          </a:ln>
        </p:spPr>
        <p:txBody>
          <a:bodyPr anchorCtr="0" anchor="t" bIns="91400" lIns="182850" spcFirstLastPara="1" rIns="182850" wrap="square" tIns="91400">
            <a:noAutofit/>
          </a:bodyPr>
          <a:lstStyle/>
          <a:p>
            <a:pPr indent="0" lvl="0" marL="0" marR="0" rtl="0" algn="l">
              <a:lnSpc>
                <a:spcPct val="100000"/>
              </a:lnSpc>
              <a:spcBef>
                <a:spcPts val="0"/>
              </a:spcBef>
              <a:spcAft>
                <a:spcPts val="0"/>
              </a:spcAft>
              <a:buNone/>
            </a:pPr>
            <a:r>
              <a:rPr b="1" lang="en-GB" sz="3500">
                <a:solidFill>
                  <a:srgbClr val="434343"/>
                </a:solidFill>
                <a:latin typeface="Montserrat"/>
                <a:ea typeface="Montserrat"/>
                <a:cs typeface="Montserrat"/>
                <a:sym typeface="Montserrat"/>
              </a:rPr>
              <a:t>The cell membrane, cytoplasm and cell wall separates.</a:t>
            </a:r>
            <a:endParaRPr b="1" sz="3500">
              <a:solidFill>
                <a:srgbClr val="434343"/>
              </a:solidFill>
            </a:endParaRPr>
          </a:p>
        </p:txBody>
      </p:sp>
      <p:sp>
        <p:nvSpPr>
          <p:cNvPr id="127" name="Google Shape;127;p19"/>
          <p:cNvSpPr/>
          <p:nvPr/>
        </p:nvSpPr>
        <p:spPr>
          <a:xfrm>
            <a:off x="753150" y="2474950"/>
            <a:ext cx="8431200" cy="1245600"/>
          </a:xfrm>
          <a:prstGeom prst="rect">
            <a:avLst/>
          </a:prstGeom>
          <a:solidFill>
            <a:srgbClr val="FFFFFF"/>
          </a:solidFill>
          <a:ln cap="flat" cmpd="sng" w="9525">
            <a:solidFill>
              <a:schemeClr val="lt1"/>
            </a:solidFill>
            <a:prstDash val="solid"/>
            <a:round/>
            <a:headEnd len="sm" w="sm" type="none"/>
            <a:tailEnd len="sm" w="sm" type="none"/>
          </a:ln>
        </p:spPr>
        <p:txBody>
          <a:bodyPr anchorCtr="0" anchor="t" bIns="91400" lIns="182850" spcFirstLastPara="1" rIns="182850" wrap="square" tIns="91400">
            <a:noAutofit/>
          </a:bodyPr>
          <a:lstStyle/>
          <a:p>
            <a:pPr indent="0" lvl="0" marL="0" marR="0" rtl="0" algn="l">
              <a:lnSpc>
                <a:spcPct val="100000"/>
              </a:lnSpc>
              <a:spcBef>
                <a:spcPts val="0"/>
              </a:spcBef>
              <a:spcAft>
                <a:spcPts val="0"/>
              </a:spcAft>
              <a:buNone/>
            </a:pPr>
            <a:r>
              <a:rPr b="1" lang="en-GB" sz="3500">
                <a:solidFill>
                  <a:srgbClr val="434343"/>
                </a:solidFill>
                <a:latin typeface="Montserrat"/>
                <a:ea typeface="Montserrat"/>
                <a:cs typeface="Montserrat"/>
                <a:sym typeface="Montserrat"/>
              </a:rPr>
              <a:t>The cell replicates the DNA and other structures.</a:t>
            </a:r>
            <a:endParaRPr b="1" sz="3500">
              <a:solidFill>
                <a:srgbClr val="434343"/>
              </a:solidFill>
            </a:endParaRPr>
          </a:p>
        </p:txBody>
      </p:sp>
      <p:sp>
        <p:nvSpPr>
          <p:cNvPr id="128" name="Google Shape;128;p19"/>
          <p:cNvSpPr/>
          <p:nvPr/>
        </p:nvSpPr>
        <p:spPr>
          <a:xfrm>
            <a:off x="700375" y="6398677"/>
            <a:ext cx="8431200" cy="1245600"/>
          </a:xfrm>
          <a:prstGeom prst="rect">
            <a:avLst/>
          </a:prstGeom>
          <a:solidFill>
            <a:srgbClr val="FFFFFF"/>
          </a:solidFill>
          <a:ln cap="flat" cmpd="sng" w="9525">
            <a:solidFill>
              <a:schemeClr val="lt1"/>
            </a:solidFill>
            <a:prstDash val="solid"/>
            <a:round/>
            <a:headEnd len="sm" w="sm" type="none"/>
            <a:tailEnd len="sm" w="sm" type="none"/>
          </a:ln>
        </p:spPr>
        <p:txBody>
          <a:bodyPr anchorCtr="0" anchor="t" bIns="91400" lIns="182850" spcFirstLastPara="1" rIns="182850" wrap="square" tIns="91400">
            <a:noAutofit/>
          </a:bodyPr>
          <a:lstStyle/>
          <a:p>
            <a:pPr indent="0" lvl="0" marL="0" marR="0" rtl="0" algn="l">
              <a:lnSpc>
                <a:spcPct val="100000"/>
              </a:lnSpc>
              <a:spcBef>
                <a:spcPts val="0"/>
              </a:spcBef>
              <a:spcAft>
                <a:spcPts val="0"/>
              </a:spcAft>
              <a:buNone/>
            </a:pPr>
            <a:r>
              <a:rPr b="1" lang="en-GB" sz="3500">
                <a:solidFill>
                  <a:srgbClr val="434343"/>
                </a:solidFill>
                <a:latin typeface="Montserrat"/>
                <a:ea typeface="Montserrat"/>
                <a:cs typeface="Montserrat"/>
                <a:sym typeface="Montserrat"/>
              </a:rPr>
              <a:t>Chromosomes separates and are pulled to opposite ends.</a:t>
            </a:r>
            <a:endParaRPr b="1" sz="3500">
              <a:solidFill>
                <a:srgbClr val="434343"/>
              </a:solidFill>
            </a:endParaRPr>
          </a:p>
        </p:txBody>
      </p:sp>
      <p:sp>
        <p:nvSpPr>
          <p:cNvPr id="129" name="Google Shape;129;p19"/>
          <p:cNvSpPr/>
          <p:nvPr/>
        </p:nvSpPr>
        <p:spPr>
          <a:xfrm rot="5249677">
            <a:off x="5481796" y="3507689"/>
            <a:ext cx="754922" cy="911074"/>
          </a:xfrm>
          <a:prstGeom prst="rightArrow">
            <a:avLst>
              <a:gd fmla="val 50000" name="adj1"/>
              <a:gd fmla="val 50000" name="adj2"/>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434343"/>
              </a:solidFill>
            </a:endParaRPr>
          </a:p>
        </p:txBody>
      </p:sp>
      <p:sp>
        <p:nvSpPr>
          <p:cNvPr id="130" name="Google Shape;130;p19"/>
          <p:cNvSpPr/>
          <p:nvPr/>
        </p:nvSpPr>
        <p:spPr>
          <a:xfrm rot="5249677">
            <a:off x="5856721" y="5686864"/>
            <a:ext cx="754922" cy="911074"/>
          </a:xfrm>
          <a:prstGeom prst="rightArrow">
            <a:avLst>
              <a:gd fmla="val 50000" name="adj1"/>
              <a:gd fmla="val 50000" name="adj2"/>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434343"/>
              </a:solidFill>
            </a:endParaRPr>
          </a:p>
        </p:txBody>
      </p:sp>
      <p:sp>
        <p:nvSpPr>
          <p:cNvPr id="131" name="Google Shape;131;p19"/>
          <p:cNvSpPr/>
          <p:nvPr/>
        </p:nvSpPr>
        <p:spPr>
          <a:xfrm rot="-4108813">
            <a:off x="8399719" y="5326420"/>
            <a:ext cx="2323467" cy="677760"/>
          </a:xfrm>
          <a:prstGeom prst="rightArrow">
            <a:avLst>
              <a:gd fmla="val 50000" name="adj1"/>
              <a:gd fmla="val 50000" name="adj2"/>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434343"/>
              </a:solidFill>
            </a:endParaRPr>
          </a:p>
        </p:txBody>
      </p:sp>
      <p:sp>
        <p:nvSpPr>
          <p:cNvPr id="132" name="Google Shape;132;p19"/>
          <p:cNvSpPr/>
          <p:nvPr/>
        </p:nvSpPr>
        <p:spPr>
          <a:xfrm rot="5249677">
            <a:off x="13743946" y="4742514"/>
            <a:ext cx="754922" cy="911074"/>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9"/>
                                        </p:tgtEl>
                                        <p:attrNameLst>
                                          <p:attrName>style.visibility</p:attrName>
                                        </p:attrNameLst>
                                      </p:cBhvr>
                                      <p:to>
                                        <p:strVal val="visible"/>
                                      </p:to>
                                    </p:set>
                                    <p:animEffect filter="fade" transition="in">
                                      <p:cBhvr>
                                        <p:cTn dur="1000"/>
                                        <p:tgtEl>
                                          <p:spTgt spid="129"/>
                                        </p:tgtEl>
                                      </p:cBhvr>
                                    </p:animEffect>
                                  </p:childTnLst>
                                </p:cTn>
                              </p:par>
                              <p:par>
                                <p:cTn fill="hold" nodeType="withEffect" presetClass="entr" presetID="10" presetSubtype="0">
                                  <p:stCondLst>
                                    <p:cond delay="0"/>
                                  </p:stCondLst>
                                  <p:childTnLst>
                                    <p:set>
                                      <p:cBhvr>
                                        <p:cTn dur="1" fill="hold">
                                          <p:stCondLst>
                                            <p:cond delay="0"/>
                                          </p:stCondLst>
                                        </p:cTn>
                                        <p:tgtEl>
                                          <p:spTgt spid="125"/>
                                        </p:tgtEl>
                                        <p:attrNameLst>
                                          <p:attrName>style.visibility</p:attrName>
                                        </p:attrNameLst>
                                      </p:cBhvr>
                                      <p:to>
                                        <p:strVal val="visible"/>
                                      </p:to>
                                    </p:set>
                                    <p:animEffect filter="fade" transition="in">
                                      <p:cBhvr>
                                        <p:cTn dur="1000"/>
                                        <p:tgtEl>
                                          <p:spTgt spid="12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0"/>
                                        </p:tgtEl>
                                        <p:attrNameLst>
                                          <p:attrName>style.visibility</p:attrName>
                                        </p:attrNameLst>
                                      </p:cBhvr>
                                      <p:to>
                                        <p:strVal val="visible"/>
                                      </p:to>
                                    </p:set>
                                    <p:animEffect filter="fade" transition="in">
                                      <p:cBhvr>
                                        <p:cTn dur="1000"/>
                                        <p:tgtEl>
                                          <p:spTgt spid="130"/>
                                        </p:tgtEl>
                                      </p:cBhvr>
                                    </p:animEffect>
                                  </p:childTnLst>
                                </p:cTn>
                              </p:par>
                              <p:par>
                                <p:cTn fill="hold" nodeType="withEffect" presetClass="entr" presetID="10" presetSubtype="0">
                                  <p:stCondLst>
                                    <p:cond delay="0"/>
                                  </p:stCondLst>
                                  <p:childTnLst>
                                    <p:set>
                                      <p:cBhvr>
                                        <p:cTn dur="1" fill="hold">
                                          <p:stCondLst>
                                            <p:cond delay="0"/>
                                          </p:stCondLst>
                                        </p:cTn>
                                        <p:tgtEl>
                                          <p:spTgt spid="128"/>
                                        </p:tgtEl>
                                        <p:attrNameLst>
                                          <p:attrName>style.visibility</p:attrName>
                                        </p:attrNameLst>
                                      </p:cBhvr>
                                      <p:to>
                                        <p:strVal val="visible"/>
                                      </p:to>
                                    </p:set>
                                    <p:animEffect filter="fade" transition="in">
                                      <p:cBhvr>
                                        <p:cTn dur="1000"/>
                                        <p:tgtEl>
                                          <p:spTgt spid="12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1"/>
                                        </p:tgtEl>
                                        <p:attrNameLst>
                                          <p:attrName>style.visibility</p:attrName>
                                        </p:attrNameLst>
                                      </p:cBhvr>
                                      <p:to>
                                        <p:strVal val="visible"/>
                                      </p:to>
                                    </p:set>
                                    <p:animEffect filter="fade" transition="in">
                                      <p:cBhvr>
                                        <p:cTn dur="1000"/>
                                        <p:tgtEl>
                                          <p:spTgt spid="131"/>
                                        </p:tgtEl>
                                      </p:cBhvr>
                                    </p:animEffect>
                                  </p:childTnLst>
                                </p:cTn>
                              </p:par>
                              <p:par>
                                <p:cTn fill="hold" nodeType="withEffect" presetClass="entr" presetID="10" presetSubtype="0">
                                  <p:stCondLst>
                                    <p:cond delay="0"/>
                                  </p:stCondLst>
                                  <p:childTnLst>
                                    <p:set>
                                      <p:cBhvr>
                                        <p:cTn dur="1" fill="hold">
                                          <p:stCondLst>
                                            <p:cond delay="0"/>
                                          </p:stCondLst>
                                        </p:cTn>
                                        <p:tgtEl>
                                          <p:spTgt spid="126"/>
                                        </p:tgtEl>
                                        <p:attrNameLst>
                                          <p:attrName>style.visibility</p:attrName>
                                        </p:attrNameLst>
                                      </p:cBhvr>
                                      <p:to>
                                        <p:strVal val="visible"/>
                                      </p:to>
                                    </p:set>
                                    <p:animEffect filter="fade" transition="in">
                                      <p:cBhvr>
                                        <p:cTn dur="1000"/>
                                        <p:tgtEl>
                                          <p:spTgt spid="12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
                                        </p:tgtEl>
                                        <p:attrNameLst>
                                          <p:attrName>style.visibility</p:attrName>
                                        </p:attrNameLst>
                                      </p:cBhvr>
                                      <p:to>
                                        <p:strVal val="visible"/>
                                      </p:to>
                                    </p:set>
                                    <p:animEffect filter="fade" transition="in">
                                      <p:cBhvr>
                                        <p:cTn dur="1000"/>
                                        <p:tgtEl>
                                          <p:spTgt spid="132"/>
                                        </p:tgtEl>
                                      </p:cBhvr>
                                    </p:animEffect>
                                  </p:childTnLst>
                                </p:cTn>
                              </p:par>
                              <p:par>
                                <p:cTn fill="hold" nodeType="withEffect" presetClass="entr" presetID="10" presetSubtype="0">
                                  <p:stCondLst>
                                    <p:cond delay="0"/>
                                  </p:stCondLst>
                                  <p:childTnLst>
                                    <p:set>
                                      <p:cBhvr>
                                        <p:cTn dur="1" fill="hold">
                                          <p:stCondLst>
                                            <p:cond delay="0"/>
                                          </p:stCondLst>
                                        </p:cTn>
                                        <p:tgtEl>
                                          <p:spTgt spid="124"/>
                                        </p:tgtEl>
                                        <p:attrNameLst>
                                          <p:attrName>style.visibility</p:attrName>
                                        </p:attrNameLst>
                                      </p:cBhvr>
                                      <p:to>
                                        <p:strVal val="visible"/>
                                      </p:to>
                                    </p:set>
                                    <p:animEffect filter="fade" transition="in">
                                      <p:cBhvr>
                                        <p:cTn dur="1000"/>
                                        <p:tgtEl>
                                          <p:spTgt spid="12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36" name="Shape 136"/>
        <p:cNvGrpSpPr/>
        <p:nvPr/>
      </p:nvGrpSpPr>
      <p:grpSpPr>
        <a:xfrm>
          <a:off x="0" y="0"/>
          <a:ext cx="0" cy="0"/>
          <a:chOff x="0" y="0"/>
          <a:chExt cx="0" cy="0"/>
        </a:xfrm>
      </p:grpSpPr>
      <p:sp>
        <p:nvSpPr>
          <p:cNvPr id="137" name="Google Shape;137;p20"/>
          <p:cNvSpPr txBox="1"/>
          <p:nvPr/>
        </p:nvSpPr>
        <p:spPr>
          <a:xfrm>
            <a:off x="914400" y="2863400"/>
            <a:ext cx="12448200" cy="38286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6000">
                <a:solidFill>
                  <a:schemeClr val="dk2"/>
                </a:solidFill>
                <a:latin typeface="Montserrat SemiBold"/>
                <a:ea typeface="Montserrat SemiBold"/>
                <a:cs typeface="Montserrat SemiBold"/>
                <a:sym typeface="Montserrat SemiBold"/>
              </a:rPr>
              <a:t>Aseptic technique</a:t>
            </a:r>
            <a:endParaRPr sz="6000">
              <a:solidFill>
                <a:schemeClr val="dk2"/>
              </a:solidFill>
              <a:latin typeface="Montserrat SemiBold"/>
              <a:ea typeface="Montserrat SemiBold"/>
              <a:cs typeface="Montserrat SemiBold"/>
              <a:sym typeface="Montserrat SemiBold"/>
            </a:endParaRPr>
          </a:p>
        </p:txBody>
      </p:sp>
      <p:sp>
        <p:nvSpPr>
          <p:cNvPr id="138" name="Google Shape;138;p20"/>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FFFFFF"/>
              </a:solidFill>
              <a:latin typeface="Montserrat Medium"/>
              <a:ea typeface="Montserrat Medium"/>
              <a:cs typeface="Montserrat Medium"/>
              <a:sym typeface="Montserrat Medium"/>
            </a:endParaRPr>
          </a:p>
        </p:txBody>
      </p:sp>
      <p:sp>
        <p:nvSpPr>
          <p:cNvPr id="139" name="Google Shape;139;p2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solidFill>
                  <a:srgbClr val="434343"/>
                </a:solidFill>
              </a:rPr>
              <a:t>‹#›</a:t>
            </a:fld>
            <a:endParaRPr>
              <a:solidFill>
                <a:srgbClr val="434343"/>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1"/>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45" name="Google Shape;145;p21"/>
          <p:cNvSpPr txBox="1"/>
          <p:nvPr>
            <p:ph type="title"/>
          </p:nvPr>
        </p:nvSpPr>
        <p:spPr>
          <a:xfrm>
            <a:off x="10703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The aseptic technique</a:t>
            </a:r>
            <a:endParaRPr>
              <a:solidFill>
                <a:schemeClr val="dk2"/>
              </a:solidFill>
            </a:endParaRPr>
          </a:p>
        </p:txBody>
      </p:sp>
      <p:sp>
        <p:nvSpPr>
          <p:cNvPr id="146" name="Google Shape;146;p21"/>
          <p:cNvSpPr txBox="1"/>
          <p:nvPr>
            <p:ph idx="1" type="body"/>
          </p:nvPr>
        </p:nvSpPr>
        <p:spPr>
          <a:xfrm>
            <a:off x="1775025" y="2157350"/>
            <a:ext cx="6858000" cy="5962200"/>
          </a:xfrm>
          <a:prstGeom prst="rect">
            <a:avLst/>
          </a:prstGeom>
        </p:spPr>
        <p:txBody>
          <a:bodyPr anchorCtr="0" anchor="t" bIns="0" lIns="0" spcFirstLastPara="1" rIns="0" wrap="square" tIns="0">
            <a:noAutofit/>
          </a:bodyPr>
          <a:lstStyle/>
          <a:p>
            <a:pPr indent="0" lvl="0" marL="0" rtl="0" algn="l">
              <a:spcBef>
                <a:spcPts val="1000"/>
              </a:spcBef>
              <a:spcAft>
                <a:spcPts val="0"/>
              </a:spcAft>
              <a:buNone/>
            </a:pPr>
            <a:r>
              <a:rPr lang="en-GB" sz="3000"/>
              <a:t>Equipment needed:</a:t>
            </a:r>
            <a:endParaRPr sz="3000"/>
          </a:p>
          <a:p>
            <a:pPr indent="-419100" lvl="0" marL="457200" rtl="0" algn="l">
              <a:spcBef>
                <a:spcPts val="2000"/>
              </a:spcBef>
              <a:spcAft>
                <a:spcPts val="0"/>
              </a:spcAft>
              <a:buSzPts val="3000"/>
              <a:buChar char="●"/>
            </a:pPr>
            <a:r>
              <a:rPr lang="en-GB" sz="3000"/>
              <a:t>Inoculating loop</a:t>
            </a:r>
            <a:endParaRPr sz="3000"/>
          </a:p>
          <a:p>
            <a:pPr indent="-419100" lvl="0" marL="457200" rtl="0" algn="l">
              <a:spcBef>
                <a:spcPts val="0"/>
              </a:spcBef>
              <a:spcAft>
                <a:spcPts val="0"/>
              </a:spcAft>
              <a:buSzPts val="3000"/>
              <a:buChar char="●"/>
            </a:pPr>
            <a:r>
              <a:rPr lang="en-GB" sz="3000"/>
              <a:t>Petri dish with agar (agar plate)</a:t>
            </a:r>
            <a:endParaRPr sz="3000"/>
          </a:p>
          <a:p>
            <a:pPr indent="-419100" lvl="0" marL="457200" rtl="0" algn="l">
              <a:spcBef>
                <a:spcPts val="0"/>
              </a:spcBef>
              <a:spcAft>
                <a:spcPts val="0"/>
              </a:spcAft>
              <a:buSzPts val="3000"/>
              <a:buChar char="●"/>
            </a:pPr>
            <a:r>
              <a:rPr lang="en-GB" sz="3000"/>
              <a:t>Sticky tape</a:t>
            </a:r>
            <a:endParaRPr sz="3000"/>
          </a:p>
          <a:p>
            <a:pPr indent="-419100" lvl="0" marL="457200" rtl="0" algn="l">
              <a:spcBef>
                <a:spcPts val="0"/>
              </a:spcBef>
              <a:spcAft>
                <a:spcPts val="0"/>
              </a:spcAft>
              <a:buSzPts val="3000"/>
              <a:buChar char="●"/>
            </a:pPr>
            <a:r>
              <a:rPr lang="en-GB" sz="3000"/>
              <a:t>Bunsen burner</a:t>
            </a:r>
            <a:endParaRPr sz="3000"/>
          </a:p>
          <a:p>
            <a:pPr indent="-419100" lvl="0" marL="457200" rtl="0" algn="l">
              <a:spcBef>
                <a:spcPts val="0"/>
              </a:spcBef>
              <a:spcAft>
                <a:spcPts val="0"/>
              </a:spcAft>
              <a:buSzPts val="3000"/>
              <a:buChar char="●"/>
            </a:pPr>
            <a:r>
              <a:rPr lang="en-GB" sz="3000"/>
              <a:t>Bacteria sample</a:t>
            </a:r>
            <a:endParaRPr sz="3000"/>
          </a:p>
        </p:txBody>
      </p:sp>
      <p:sp>
        <p:nvSpPr>
          <p:cNvPr id="147" name="Google Shape;147;p21"/>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51" name="Shape 151"/>
        <p:cNvGrpSpPr/>
        <p:nvPr/>
      </p:nvGrpSpPr>
      <p:grpSpPr>
        <a:xfrm>
          <a:off x="0" y="0"/>
          <a:ext cx="0" cy="0"/>
          <a:chOff x="0" y="0"/>
          <a:chExt cx="0" cy="0"/>
        </a:xfrm>
      </p:grpSpPr>
      <p:sp>
        <p:nvSpPr>
          <p:cNvPr id="152" name="Google Shape;152;p22"/>
          <p:cNvSpPr txBox="1"/>
          <p:nvPr/>
        </p:nvSpPr>
        <p:spPr>
          <a:xfrm>
            <a:off x="2008501" y="584200"/>
            <a:ext cx="12556500" cy="6744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5600"/>
              <a:buFont typeface="Arial"/>
              <a:buNone/>
            </a:pPr>
            <a:r>
              <a:rPr b="1" i="0" lang="en-GB" sz="4200" u="none" cap="none" strike="noStrike">
                <a:solidFill>
                  <a:srgbClr val="434343"/>
                </a:solidFill>
                <a:latin typeface="Montserrat"/>
                <a:ea typeface="Montserrat"/>
                <a:cs typeface="Montserrat"/>
                <a:sym typeface="Montserrat"/>
              </a:rPr>
              <a:t>Pause the video to complete your task</a:t>
            </a:r>
            <a:endParaRPr b="1" i="0" sz="4200" u="none" cap="none" strike="noStrike">
              <a:solidFill>
                <a:srgbClr val="434343"/>
              </a:solidFill>
              <a:latin typeface="Montserrat"/>
              <a:ea typeface="Montserrat"/>
              <a:cs typeface="Montserrat"/>
              <a:sym typeface="Montserrat"/>
            </a:endParaRPr>
          </a:p>
        </p:txBody>
      </p:sp>
      <p:sp>
        <p:nvSpPr>
          <p:cNvPr id="153" name="Google Shape;153;p22"/>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FFFFFF"/>
              </a:solidFill>
              <a:latin typeface="Montserrat Medium"/>
              <a:ea typeface="Montserrat Medium"/>
              <a:cs typeface="Montserrat Medium"/>
              <a:sym typeface="Montserrat Medium"/>
            </a:endParaRPr>
          </a:p>
        </p:txBody>
      </p:sp>
      <p:sp>
        <p:nvSpPr>
          <p:cNvPr id="154" name="Google Shape;154;p22"/>
          <p:cNvSpPr txBox="1"/>
          <p:nvPr/>
        </p:nvSpPr>
        <p:spPr>
          <a:xfrm>
            <a:off x="3552774" y="7924525"/>
            <a:ext cx="8335800" cy="8490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4000"/>
              <a:buFont typeface="Arial"/>
              <a:buNone/>
            </a:pPr>
            <a:r>
              <a:rPr b="1" lang="en-GB" sz="4000">
                <a:solidFill>
                  <a:srgbClr val="434343"/>
                </a:solidFill>
                <a:latin typeface="Montserrat"/>
                <a:ea typeface="Montserrat"/>
                <a:cs typeface="Montserrat"/>
                <a:sym typeface="Montserrat"/>
              </a:rPr>
              <a:t>Resume</a:t>
            </a:r>
            <a:r>
              <a:rPr b="1" i="0" lang="en-GB" sz="4000" u="none" cap="none" strike="noStrike">
                <a:solidFill>
                  <a:srgbClr val="434343"/>
                </a:solidFill>
                <a:latin typeface="Montserrat"/>
                <a:ea typeface="Montserrat"/>
                <a:cs typeface="Montserrat"/>
                <a:sym typeface="Montserrat"/>
              </a:rPr>
              <a:t> once you’</a:t>
            </a:r>
            <a:r>
              <a:rPr b="1" lang="en-GB" sz="4000">
                <a:solidFill>
                  <a:srgbClr val="434343"/>
                </a:solidFill>
                <a:latin typeface="Montserrat"/>
                <a:ea typeface="Montserrat"/>
                <a:cs typeface="Montserrat"/>
                <a:sym typeface="Montserrat"/>
              </a:rPr>
              <a:t>re</a:t>
            </a:r>
            <a:r>
              <a:rPr b="1" i="0" lang="en-GB" sz="4000" u="none" cap="none" strike="noStrike">
                <a:solidFill>
                  <a:srgbClr val="434343"/>
                </a:solidFill>
                <a:latin typeface="Montserrat"/>
                <a:ea typeface="Montserrat"/>
                <a:cs typeface="Montserrat"/>
                <a:sym typeface="Montserrat"/>
              </a:rPr>
              <a:t> </a:t>
            </a:r>
            <a:r>
              <a:rPr b="1" lang="en-GB" sz="4000">
                <a:solidFill>
                  <a:srgbClr val="434343"/>
                </a:solidFill>
                <a:latin typeface="Montserrat"/>
                <a:ea typeface="Montserrat"/>
                <a:cs typeface="Montserrat"/>
                <a:sym typeface="Montserrat"/>
              </a:rPr>
              <a:t>finished</a:t>
            </a:r>
            <a:endParaRPr b="1" i="0" sz="4000" u="none" cap="none" strike="noStrike">
              <a:solidFill>
                <a:srgbClr val="434343"/>
              </a:solidFill>
              <a:latin typeface="Montserrat"/>
              <a:ea typeface="Montserrat"/>
              <a:cs typeface="Montserrat"/>
              <a:sym typeface="Montserrat"/>
            </a:endParaRPr>
          </a:p>
        </p:txBody>
      </p:sp>
      <p:sp>
        <p:nvSpPr>
          <p:cNvPr id="155" name="Google Shape;155;p22"/>
          <p:cNvSpPr/>
          <p:nvPr/>
        </p:nvSpPr>
        <p:spPr>
          <a:xfrm>
            <a:off x="2173900" y="1448500"/>
            <a:ext cx="10291500" cy="674400"/>
          </a:xfrm>
          <a:prstGeom prst="rect">
            <a:avLst/>
          </a:prstGeom>
          <a:solidFill>
            <a:schemeClr val="lt1"/>
          </a:solidFill>
          <a:ln cap="flat" cmpd="sng" w="9525">
            <a:solidFill>
              <a:schemeClr val="lt1"/>
            </a:solidFill>
            <a:prstDash val="solid"/>
            <a:round/>
            <a:headEnd len="sm" w="sm" type="none"/>
            <a:tailEnd len="sm" w="sm" type="none"/>
          </a:ln>
        </p:spPr>
        <p:txBody>
          <a:bodyPr anchorCtr="0" anchor="t" bIns="91400" lIns="182850" spcFirstLastPara="1" rIns="182850" wrap="square" tIns="91400">
            <a:noAutofit/>
          </a:bodyPr>
          <a:lstStyle/>
          <a:p>
            <a:pPr indent="0" lvl="0" marL="0" marR="0" rtl="0" algn="l">
              <a:lnSpc>
                <a:spcPct val="100000"/>
              </a:lnSpc>
              <a:spcBef>
                <a:spcPts val="0"/>
              </a:spcBef>
              <a:spcAft>
                <a:spcPts val="0"/>
              </a:spcAft>
              <a:buNone/>
            </a:pPr>
            <a:r>
              <a:rPr b="1" lang="en-GB" sz="3500">
                <a:solidFill>
                  <a:srgbClr val="434343"/>
                </a:solidFill>
                <a:latin typeface="Montserrat"/>
                <a:ea typeface="Montserrat"/>
                <a:cs typeface="Montserrat"/>
                <a:sym typeface="Montserrat"/>
              </a:rPr>
              <a:t>Complete the method in your books.</a:t>
            </a:r>
            <a:br>
              <a:rPr b="1" i="0" lang="en-GB" sz="3500" u="none" cap="none" strike="noStrike">
                <a:solidFill>
                  <a:srgbClr val="434343"/>
                </a:solidFill>
                <a:latin typeface="Montserrat"/>
                <a:ea typeface="Montserrat"/>
                <a:cs typeface="Montserrat"/>
                <a:sym typeface="Montserrat"/>
              </a:rPr>
            </a:br>
            <a:endParaRPr b="0" i="0" sz="3500" u="none" cap="none" strike="noStrike">
              <a:solidFill>
                <a:srgbClr val="434343"/>
              </a:solidFill>
              <a:latin typeface="Arial"/>
              <a:ea typeface="Arial"/>
              <a:cs typeface="Arial"/>
              <a:sym typeface="Arial"/>
            </a:endParaRPr>
          </a:p>
        </p:txBody>
      </p:sp>
      <p:sp>
        <p:nvSpPr>
          <p:cNvPr id="156" name="Google Shape;156;p22"/>
          <p:cNvSpPr/>
          <p:nvPr/>
        </p:nvSpPr>
        <p:spPr>
          <a:xfrm>
            <a:off x="2008500" y="2236600"/>
            <a:ext cx="12663900" cy="5455800"/>
          </a:xfrm>
          <a:prstGeom prst="rect">
            <a:avLst/>
          </a:prstGeom>
          <a:noFill/>
          <a:ln cap="flat" cmpd="sng" w="9525">
            <a:solidFill>
              <a:schemeClr val="lt1"/>
            </a:solidFill>
            <a:prstDash val="solid"/>
            <a:round/>
            <a:headEnd len="sm" w="sm" type="none"/>
            <a:tailEnd len="sm" w="sm" type="none"/>
          </a:ln>
        </p:spPr>
        <p:txBody>
          <a:bodyPr anchorCtr="0" anchor="t" bIns="91400" lIns="182850" spcFirstLastPara="1" rIns="182850" wrap="square" tIns="91400">
            <a:noAutofit/>
          </a:bodyPr>
          <a:lstStyle/>
          <a:p>
            <a:pPr indent="0" lvl="0" marL="0" marR="0" rtl="0" algn="l">
              <a:lnSpc>
                <a:spcPct val="150000"/>
              </a:lnSpc>
              <a:spcBef>
                <a:spcPts val="0"/>
              </a:spcBef>
              <a:spcAft>
                <a:spcPts val="0"/>
              </a:spcAft>
              <a:buNone/>
            </a:pPr>
            <a:r>
              <a:rPr b="1" lang="en-GB" sz="3500">
                <a:solidFill>
                  <a:srgbClr val="434343"/>
                </a:solidFill>
                <a:latin typeface="Montserrat"/>
                <a:ea typeface="Montserrat"/>
                <a:cs typeface="Montserrat"/>
                <a:sym typeface="Montserrat"/>
              </a:rPr>
              <a:t>Prepare an ___________________ that provide the source of energy for the bacteria.</a:t>
            </a:r>
            <a:endParaRPr b="1" sz="3500">
              <a:solidFill>
                <a:srgbClr val="434343"/>
              </a:solidFill>
              <a:latin typeface="Montserrat"/>
              <a:ea typeface="Montserrat"/>
              <a:cs typeface="Montserrat"/>
              <a:sym typeface="Montserrat"/>
            </a:endParaRPr>
          </a:p>
          <a:p>
            <a:pPr indent="0" lvl="0" marL="0" marR="0" rtl="0" algn="l">
              <a:lnSpc>
                <a:spcPct val="150000"/>
              </a:lnSpc>
              <a:spcBef>
                <a:spcPts val="0"/>
              </a:spcBef>
              <a:spcAft>
                <a:spcPts val="0"/>
              </a:spcAft>
              <a:buNone/>
            </a:pPr>
            <a:r>
              <a:rPr b="1" lang="en-GB" sz="3500">
                <a:solidFill>
                  <a:srgbClr val="434343"/>
                </a:solidFill>
                <a:latin typeface="Montserrat"/>
                <a:ea typeface="Montserrat"/>
                <a:cs typeface="Montserrat"/>
                <a:sym typeface="Montserrat"/>
              </a:rPr>
              <a:t>Sterilise the inoculating loop by ___________________________. Collect the bacterial sample and _______________________________________. Repeat three times. __________ the lid to make sure no other bacteria enter the agar plate.</a:t>
            </a:r>
            <a:endParaRPr b="1" sz="3500">
              <a:solidFill>
                <a:srgbClr val="434343"/>
              </a:solidFill>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