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10287000" cx="18288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d5d03641e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d5d03641e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c690544f3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c690544f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67245e8b2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67245e8b2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679f24c6b_0_6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679f24c6b_0_6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cef99cb54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cef99cb54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679f24c6b_0_7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8679f24c6b_0_7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dk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8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subTitle"/>
          </p:nvPr>
        </p:nvSpPr>
        <p:spPr>
          <a:xfrm>
            <a:off x="949050" y="7939001"/>
            <a:ext cx="78711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48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400"/>
              <a:buNone/>
              <a:defRPr/>
            </a:lvl9pPr>
          </a:lstStyle>
          <a:p/>
        </p:txBody>
      </p:sp>
      <p:pic>
        <p:nvPicPr>
          <p:cNvPr id="78" name="Google Shape;78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Using multiples to divide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Worksheet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4" name="Google Shape;84;p1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 Ward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1" name="Google Shape;91;p16"/>
          <p:cNvSpPr txBox="1"/>
          <p:nvPr>
            <p:ph type="title"/>
          </p:nvPr>
        </p:nvSpPr>
        <p:spPr>
          <a:xfrm>
            <a:off x="917950" y="421875"/>
            <a:ext cx="88668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600">
                <a:solidFill>
                  <a:srgbClr val="4B3241"/>
                </a:solidFill>
              </a:rPr>
              <a:t>Warm up - Speedy multiples</a:t>
            </a:r>
            <a:endParaRPr sz="46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600">
                <a:solidFill>
                  <a:srgbClr val="4B3241"/>
                </a:solidFill>
              </a:rPr>
              <a:t>Try timing yourself!</a:t>
            </a:r>
            <a:endParaRPr sz="46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dk2"/>
              </a:solidFill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9443125" y="3716975"/>
            <a:ext cx="7032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44775" y="173025"/>
            <a:ext cx="2418800" cy="241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2800" y="2692300"/>
            <a:ext cx="13268151" cy="632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904975"/>
            <a:ext cx="4147250" cy="719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1" name="Google Shape;101;p17"/>
          <p:cNvSpPr txBox="1"/>
          <p:nvPr>
            <p:ph type="title"/>
          </p:nvPr>
        </p:nvSpPr>
        <p:spPr>
          <a:xfrm>
            <a:off x="355375" y="94725"/>
            <a:ext cx="14412000" cy="95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</a:rPr>
              <a:t>Talk Task - Using multiples to divide</a:t>
            </a:r>
            <a:endParaRPr sz="4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accent1"/>
                </a:solidFill>
              </a:rPr>
              <a:t>Represent each problem with an area model and then partition and calculate each part. </a:t>
            </a:r>
            <a:endParaRPr sz="32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accent1"/>
                </a:solidFill>
              </a:rPr>
              <a:t>Record the steps of the strategy on an empty number line</a:t>
            </a:r>
            <a:endParaRPr sz="32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38761D"/>
              </a:solidFill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12193650" y="5054825"/>
            <a:ext cx="1286100" cy="86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14509975" y="3533275"/>
            <a:ext cx="7539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762775" y="5054825"/>
            <a:ext cx="2283600" cy="36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0" l="0" r="0" t="22348"/>
          <a:stretch/>
        </p:blipFill>
        <p:spPr>
          <a:xfrm>
            <a:off x="603250" y="2769875"/>
            <a:ext cx="16766699" cy="665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20550" y="126350"/>
            <a:ext cx="2612425" cy="156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/>
        </p:nvSpPr>
        <p:spPr>
          <a:xfrm>
            <a:off x="15495200" y="176650"/>
            <a:ext cx="368100" cy="3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3" name="Google Shape;113;p18"/>
          <p:cNvSpPr txBox="1"/>
          <p:nvPr>
            <p:ph type="title"/>
          </p:nvPr>
        </p:nvSpPr>
        <p:spPr>
          <a:xfrm>
            <a:off x="375450" y="333975"/>
            <a:ext cx="15517200" cy="246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chemeClr val="dk2"/>
                </a:solidFill>
              </a:rPr>
              <a:t>Independent Task - Hunt for multiples</a:t>
            </a:r>
            <a:endParaRPr sz="4200">
              <a:solidFill>
                <a:schemeClr val="dk2"/>
              </a:solidFill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3200"/>
              <a:buAutoNum type="arabicPeriod"/>
            </a:pPr>
            <a:r>
              <a:rPr lang="en-GB" sz="3200">
                <a:solidFill>
                  <a:srgbClr val="38761D"/>
                </a:solidFill>
              </a:rPr>
              <a:t>Hunt out the multiples of 15, 24, 32 or 45. </a:t>
            </a:r>
            <a:endParaRPr sz="3200">
              <a:solidFill>
                <a:srgbClr val="38761D"/>
              </a:solidFill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AutoNum type="arabicPeriod"/>
            </a:pPr>
            <a:r>
              <a:rPr lang="en-GB" sz="3200">
                <a:solidFill>
                  <a:schemeClr val="accent3"/>
                </a:solidFill>
              </a:rPr>
              <a:t>Use the multiples grids from the Do Now task. </a:t>
            </a:r>
            <a:endParaRPr sz="3200">
              <a:solidFill>
                <a:schemeClr val="accent3"/>
              </a:solidFill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AutoNum type="arabicPeriod"/>
            </a:pPr>
            <a:r>
              <a:rPr lang="en-GB" sz="3200">
                <a:solidFill>
                  <a:schemeClr val="accent4"/>
                </a:solidFill>
              </a:rPr>
              <a:t>Sort the numbers and generate statements. </a:t>
            </a:r>
            <a:endParaRPr sz="3200">
              <a:solidFill>
                <a:schemeClr val="accent4"/>
              </a:solidFill>
            </a:endParaRPr>
          </a:p>
          <a:p>
            <a:pPr indent="0" lvl="0" marL="0" rtl="0" algn="l">
              <a:lnSpc>
                <a:spcPct val="118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0" lang="en-GB" sz="1100">
                <a:latin typeface="Arial"/>
                <a:ea typeface="Arial"/>
                <a:cs typeface="Arial"/>
                <a:sym typeface="Arial"/>
              </a:rPr>
              <a:t> </a:t>
            </a:r>
            <a:endParaRPr b="0"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chemeClr val="dk2"/>
              </a:solidFill>
            </a:endParaRPr>
          </a:p>
        </p:txBody>
      </p:sp>
      <p:pic>
        <p:nvPicPr>
          <p:cNvPr id="114" name="Google Shape;11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28650" y="333975"/>
            <a:ext cx="2036100" cy="203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 txBox="1"/>
          <p:nvPr/>
        </p:nvSpPr>
        <p:spPr>
          <a:xfrm>
            <a:off x="543350" y="2700400"/>
            <a:ext cx="16897200" cy="6148800"/>
          </a:xfrm>
          <a:prstGeom prst="rect">
            <a:avLst/>
          </a:prstGeom>
          <a:noFill/>
          <a:ln cap="flat" cmpd="sng" w="7620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b="1" lang="en-GB" sz="7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672				930      1035</a:t>
            </a:r>
            <a:endParaRPr b="1" sz="7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  </a:t>
            </a:r>
            <a:endParaRPr b="1" sz="7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b="1" lang="en-GB" sz="7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189</a:t>
            </a:r>
            <a:r>
              <a:rPr b="1" lang="en-GB" sz="7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0			792      448</a:t>
            </a:r>
            <a:endParaRPr b="1" sz="7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  576     288       900</a:t>
            </a:r>
            <a:endParaRPr b="1" sz="7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6" name="Google Shape;11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01625" y="5905988"/>
            <a:ext cx="7162800" cy="277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/>
          <p:nvPr/>
        </p:nvSpPr>
        <p:spPr>
          <a:xfrm>
            <a:off x="10327175" y="3033850"/>
            <a:ext cx="6911700" cy="964500"/>
          </a:xfrm>
          <a:prstGeom prst="rect">
            <a:avLst/>
          </a:prstGeom>
          <a:noFill/>
          <a:ln cap="flat" cmpd="sng" w="7620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Sentence Stems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8" name="Google Shape;11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535250" y="4237625"/>
            <a:ext cx="2495550" cy="202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525" y="646100"/>
            <a:ext cx="16897449" cy="847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1" name="Google Shape;131;p20"/>
          <p:cNvSpPr txBox="1"/>
          <p:nvPr/>
        </p:nvSpPr>
        <p:spPr>
          <a:xfrm>
            <a:off x="566350" y="4319675"/>
            <a:ext cx="7032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20"/>
          <p:cNvSpPr txBox="1"/>
          <p:nvPr>
            <p:ph type="title"/>
          </p:nvPr>
        </p:nvSpPr>
        <p:spPr>
          <a:xfrm>
            <a:off x="202550" y="330675"/>
            <a:ext cx="17167500" cy="119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</a:rPr>
              <a:t>Challenge Slide </a:t>
            </a:r>
            <a:endParaRPr sz="6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accent4"/>
                </a:solidFill>
              </a:rPr>
              <a:t>Look at the example statements generated using the facts</a:t>
            </a:r>
            <a:endParaRPr sz="32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accent4"/>
                </a:solidFill>
              </a:rPr>
              <a:t>found within the tables.</a:t>
            </a:r>
            <a:endParaRPr sz="32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accent4"/>
                </a:solidFill>
              </a:rPr>
              <a:t>What other numbers can you generate statements about?</a:t>
            </a:r>
            <a:endParaRPr sz="32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5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</a:endParaRPr>
          </a:p>
        </p:txBody>
      </p:sp>
      <p:pic>
        <p:nvPicPr>
          <p:cNvPr id="133" name="Google Shape;13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62825" y="143625"/>
            <a:ext cx="2732675" cy="273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550" y="3250450"/>
            <a:ext cx="17892951" cy="574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