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10287000" cx="18288000"/>
  <p:notesSz cx="6858000" cy="9144000"/>
  <p:embeddedFontLst>
    <p:embeddedFont>
      <p:font typeface="Montserrat SemiBold"/>
      <p:regular r:id="rId15"/>
      <p:bold r:id="rId16"/>
      <p:italic r:id="rId17"/>
      <p:boldItalic r:id="rId18"/>
    </p:embeddedFont>
    <p:embeddedFont>
      <p:font typeface="Montserrat"/>
      <p:regular r:id="rId19"/>
      <p:bold r:id="rId20"/>
      <p:italic r:id="rId21"/>
      <p:boldItalic r:id="rId22"/>
    </p:embeddedFont>
    <p:embeddedFont>
      <p:font typeface="Montserrat Medium"/>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bold.fntdata"/><Relationship Id="rId22" Type="http://schemas.openxmlformats.org/officeDocument/2006/relationships/font" Target="fonts/Montserrat-boldItalic.fntdata"/><Relationship Id="rId21" Type="http://schemas.openxmlformats.org/officeDocument/2006/relationships/font" Target="fonts/Montserrat-italic.fntdata"/><Relationship Id="rId24" Type="http://schemas.openxmlformats.org/officeDocument/2006/relationships/font" Target="fonts/MontserratMedium-bold.fntdata"/><Relationship Id="rId23" Type="http://schemas.openxmlformats.org/officeDocument/2006/relationships/font" Target="fonts/MontserratMedium-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ontserratMedium-boldItalic.fntdata"/><Relationship Id="rId25" Type="http://schemas.openxmlformats.org/officeDocument/2006/relationships/font" Target="fonts/MontserratMedium-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font" Target="fonts/MontserratSemiBold-regular.fntdata"/><Relationship Id="rId14" Type="http://schemas.openxmlformats.org/officeDocument/2006/relationships/slide" Target="slides/slide10.xml"/><Relationship Id="rId17" Type="http://schemas.openxmlformats.org/officeDocument/2006/relationships/font" Target="fonts/MontserratSemiBold-italic.fntdata"/><Relationship Id="rId16" Type="http://schemas.openxmlformats.org/officeDocument/2006/relationships/font" Target="fonts/MontserratSemiBold-bold.fntdata"/><Relationship Id="rId19" Type="http://schemas.openxmlformats.org/officeDocument/2006/relationships/font" Target="fonts/Montserrat-regular.fntdata"/><Relationship Id="rId18" Type="http://schemas.openxmlformats.org/officeDocument/2006/relationships/font" Target="fonts/MontserratSemiBold-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ed8f8ebd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ed8f8ebd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8bb607c5d0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8bb607c5d0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8bb607c5d0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8bb607c5d0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8bb607c5d0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8bb607c5d0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8ebffecd60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8ebffecd60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8bb607c5d0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8bb607c5d0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8ebffecd60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8ebffecd60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8ebffecd60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8ebffecd60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8d1a9aa8f4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8d1a9aa8f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8bb607c5d0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8bb607c5d0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0" name="Google Shape;80;p14"/>
          <p:cNvSpPr txBox="1"/>
          <p:nvPr>
            <p:ph idx="4294967295" type="ctrTitle"/>
          </p:nvPr>
        </p:nvSpPr>
        <p:spPr>
          <a:xfrm>
            <a:off x="670850" y="3199450"/>
            <a:ext cx="131112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Who ‘decolonised’ in Ghana?</a:t>
            </a:r>
            <a:endParaRPr/>
          </a:p>
          <a:p>
            <a:pPr indent="0" lvl="0" marL="0" rtl="0" algn="l">
              <a:spcBef>
                <a:spcPts val="0"/>
              </a:spcBef>
              <a:spcAft>
                <a:spcPts val="0"/>
              </a:spcAft>
              <a:buNone/>
            </a:pPr>
            <a:r>
              <a:t/>
            </a:r>
            <a:endParaRPr/>
          </a:p>
        </p:txBody>
      </p:sp>
      <p:sp>
        <p:nvSpPr>
          <p:cNvPr id="81" name="Google Shape;81;p14"/>
          <p:cNvSpPr txBox="1"/>
          <p:nvPr>
            <p:ph idx="4294967295" type="subTitle"/>
          </p:nvPr>
        </p:nvSpPr>
        <p:spPr>
          <a:xfrm>
            <a:off x="546925" y="890050"/>
            <a:ext cx="16452000" cy="2134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KS3 History- Lesson 2 of 4 </a:t>
            </a:r>
            <a:endParaRPr>
              <a:solidFill>
                <a:srgbClr val="4B3241"/>
              </a:solidFill>
            </a:endParaRPr>
          </a:p>
          <a:p>
            <a:pPr indent="0" lvl="0" marL="0" rtl="0" algn="l">
              <a:spcBef>
                <a:spcPts val="2000"/>
              </a:spcBef>
              <a:spcAft>
                <a:spcPts val="0"/>
              </a:spcAft>
              <a:buNone/>
            </a:pPr>
            <a:r>
              <a:t/>
            </a:r>
            <a:endParaRPr/>
          </a:p>
          <a:p>
            <a:pPr indent="0" lvl="0" marL="0" rtl="0" algn="l">
              <a:spcBef>
                <a:spcPts val="2000"/>
              </a:spcBef>
              <a:spcAft>
                <a:spcPts val="2000"/>
              </a:spcAft>
              <a:buNone/>
            </a:pPr>
            <a:r>
              <a:t/>
            </a:r>
            <a:endParaRPr/>
          </a:p>
        </p:txBody>
      </p:sp>
      <p:sp>
        <p:nvSpPr>
          <p:cNvPr id="82" name="Google Shape;82;p14"/>
          <p:cNvSpPr txBox="1"/>
          <p:nvPr>
            <p:ph idx="4294967295" type="subTitle"/>
          </p:nvPr>
        </p:nvSpPr>
        <p:spPr>
          <a:xfrm>
            <a:off x="699325" y="47846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Enquiry: Who ‘decolonised’ in the twentieth century?</a:t>
            </a:r>
            <a:endParaRPr/>
          </a:p>
          <a:p>
            <a:pPr indent="0" lvl="0" marL="0" rtl="0" algn="l">
              <a:spcBef>
                <a:spcPts val="2000"/>
              </a:spcBef>
              <a:spcAft>
                <a:spcPts val="2000"/>
              </a:spcAft>
              <a:buNone/>
            </a:pPr>
            <a:r>
              <a:t/>
            </a:r>
            <a:endParaRPr>
              <a:solidFill>
                <a:srgbClr val="4B3241"/>
              </a:solidFill>
            </a:endParaRPr>
          </a:p>
        </p:txBody>
      </p:sp>
      <p:sp>
        <p:nvSpPr>
          <p:cNvPr id="83" name="Google Shape;83;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Ms Apps</a:t>
            </a:r>
            <a:endParaRPr>
              <a:solidFill>
                <a:srgbClr val="4B324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3"/>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51" name="Google Shape;151;p23"/>
          <p:cNvSpPr txBox="1"/>
          <p:nvPr>
            <p:ph type="title"/>
          </p:nvPr>
        </p:nvSpPr>
        <p:spPr>
          <a:xfrm>
            <a:off x="917950" y="280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600"/>
              <a:t>Comprehension Questions</a:t>
            </a:r>
            <a:endParaRPr sz="5600"/>
          </a:p>
        </p:txBody>
      </p:sp>
      <p:sp>
        <p:nvSpPr>
          <p:cNvPr id="152" name="Google Shape;152;p23"/>
          <p:cNvSpPr txBox="1"/>
          <p:nvPr>
            <p:ph idx="1" type="body"/>
          </p:nvPr>
        </p:nvSpPr>
        <p:spPr>
          <a:xfrm>
            <a:off x="917950" y="1809500"/>
            <a:ext cx="16452000" cy="7925400"/>
          </a:xfrm>
          <a:prstGeom prst="rect">
            <a:avLst/>
          </a:prstGeom>
        </p:spPr>
        <p:txBody>
          <a:bodyPr anchorCtr="0" anchor="t" bIns="0" lIns="0" spcFirstLastPara="1" rIns="0" wrap="square" tIns="0">
            <a:noAutofit/>
          </a:bodyPr>
          <a:lstStyle/>
          <a:p>
            <a:pPr indent="-698500" lvl="0" marL="914400" rtl="0" algn="l">
              <a:lnSpc>
                <a:spcPct val="100000"/>
              </a:lnSpc>
              <a:spcBef>
                <a:spcPts val="0"/>
              </a:spcBef>
              <a:spcAft>
                <a:spcPts val="0"/>
              </a:spcAft>
              <a:buClr>
                <a:srgbClr val="000000"/>
              </a:buClr>
              <a:buSzPts val="3800"/>
              <a:buAutoNum type="arabicPeriod"/>
            </a:pPr>
            <a:r>
              <a:rPr lang="en-GB" sz="3800">
                <a:solidFill>
                  <a:srgbClr val="000000"/>
                </a:solidFill>
              </a:rPr>
              <a:t>What was the Gold Coast?</a:t>
            </a:r>
            <a:endParaRPr sz="3800">
              <a:solidFill>
                <a:srgbClr val="000000"/>
              </a:solidFill>
            </a:endParaRPr>
          </a:p>
          <a:p>
            <a:pPr indent="0" lvl="0" marL="0" rtl="0" algn="l">
              <a:lnSpc>
                <a:spcPct val="100000"/>
              </a:lnSpc>
              <a:spcBef>
                <a:spcPts val="0"/>
              </a:spcBef>
              <a:spcAft>
                <a:spcPts val="0"/>
              </a:spcAft>
              <a:buNone/>
            </a:pPr>
            <a:r>
              <a:t/>
            </a:r>
            <a:endParaRPr sz="3800">
              <a:solidFill>
                <a:srgbClr val="000000"/>
              </a:solidFill>
            </a:endParaRPr>
          </a:p>
          <a:p>
            <a:pPr indent="0" lvl="0" marL="0" rtl="0" algn="l">
              <a:lnSpc>
                <a:spcPct val="100000"/>
              </a:lnSpc>
              <a:spcBef>
                <a:spcPts val="0"/>
              </a:spcBef>
              <a:spcAft>
                <a:spcPts val="0"/>
              </a:spcAft>
              <a:buNone/>
            </a:pPr>
            <a:r>
              <a:rPr lang="en-GB" sz="3800" u="sng">
                <a:solidFill>
                  <a:srgbClr val="000000"/>
                </a:solidFill>
              </a:rPr>
              <a:t>Sentence starter:</a:t>
            </a:r>
            <a:r>
              <a:rPr lang="en-GB" sz="3800">
                <a:solidFill>
                  <a:srgbClr val="000000"/>
                </a:solidFill>
              </a:rPr>
              <a:t>  The Gold Coast was...</a:t>
            </a:r>
            <a:endParaRPr sz="3800">
              <a:solidFill>
                <a:srgbClr val="000000"/>
              </a:solidFill>
            </a:endParaRPr>
          </a:p>
          <a:p>
            <a:pPr indent="0" lvl="0" marL="0" rtl="0" algn="l">
              <a:lnSpc>
                <a:spcPct val="100000"/>
              </a:lnSpc>
              <a:spcBef>
                <a:spcPts val="0"/>
              </a:spcBef>
              <a:spcAft>
                <a:spcPts val="0"/>
              </a:spcAft>
              <a:buNone/>
            </a:pPr>
            <a:r>
              <a:t/>
            </a:r>
            <a:endParaRPr sz="3800">
              <a:solidFill>
                <a:srgbClr val="000000"/>
              </a:solidFill>
            </a:endParaRPr>
          </a:p>
          <a:p>
            <a:pPr indent="-698500" lvl="0" marL="914400" rtl="0" algn="l">
              <a:lnSpc>
                <a:spcPct val="100000"/>
              </a:lnSpc>
              <a:spcBef>
                <a:spcPts val="0"/>
              </a:spcBef>
              <a:spcAft>
                <a:spcPts val="0"/>
              </a:spcAft>
              <a:buClr>
                <a:srgbClr val="000000"/>
              </a:buClr>
              <a:buSzPts val="3800"/>
              <a:buAutoNum type="arabicPeriod"/>
            </a:pPr>
            <a:r>
              <a:rPr lang="en-GB" sz="3800">
                <a:solidFill>
                  <a:srgbClr val="000000"/>
                </a:solidFill>
              </a:rPr>
              <a:t>Who was Kwame Nkrumah inspired by as a student?</a:t>
            </a:r>
            <a:endParaRPr sz="3800">
              <a:solidFill>
                <a:srgbClr val="000000"/>
              </a:solidFill>
            </a:endParaRPr>
          </a:p>
          <a:p>
            <a:pPr indent="-698500" lvl="0" marL="914400" rtl="0" algn="l">
              <a:lnSpc>
                <a:spcPct val="100000"/>
              </a:lnSpc>
              <a:spcBef>
                <a:spcPts val="0"/>
              </a:spcBef>
              <a:spcAft>
                <a:spcPts val="0"/>
              </a:spcAft>
              <a:buClr>
                <a:srgbClr val="000000"/>
              </a:buClr>
              <a:buSzPts val="3800"/>
              <a:buAutoNum type="arabicPeriod"/>
            </a:pPr>
            <a:r>
              <a:rPr lang="en-GB" sz="3800">
                <a:solidFill>
                  <a:srgbClr val="000000"/>
                </a:solidFill>
              </a:rPr>
              <a:t>Why did the British fear a ‘revolution’ in the Gold Coast in 1948?</a:t>
            </a:r>
            <a:endParaRPr sz="3800">
              <a:solidFill>
                <a:srgbClr val="000000"/>
              </a:solidFill>
            </a:endParaRPr>
          </a:p>
          <a:p>
            <a:pPr indent="-698500" lvl="0" marL="914400" rtl="0" algn="l">
              <a:lnSpc>
                <a:spcPct val="100000"/>
              </a:lnSpc>
              <a:spcBef>
                <a:spcPts val="0"/>
              </a:spcBef>
              <a:spcAft>
                <a:spcPts val="0"/>
              </a:spcAft>
              <a:buClr>
                <a:srgbClr val="000000"/>
              </a:buClr>
              <a:buSzPts val="3800"/>
              <a:buAutoNum type="arabicPeriod"/>
            </a:pPr>
            <a:r>
              <a:rPr lang="en-GB" sz="3800">
                <a:solidFill>
                  <a:srgbClr val="000000"/>
                </a:solidFill>
              </a:rPr>
              <a:t>What position did Kwame Nkrumah receive in the 1950s?</a:t>
            </a:r>
            <a:endParaRPr sz="3800">
              <a:solidFill>
                <a:srgbClr val="000000"/>
              </a:solidFill>
            </a:endParaRPr>
          </a:p>
          <a:p>
            <a:pPr indent="-698500" lvl="0" marL="914400" rtl="0" algn="l">
              <a:lnSpc>
                <a:spcPct val="100000"/>
              </a:lnSpc>
              <a:spcBef>
                <a:spcPts val="0"/>
              </a:spcBef>
              <a:spcAft>
                <a:spcPts val="0"/>
              </a:spcAft>
              <a:buClr>
                <a:srgbClr val="000000"/>
              </a:buClr>
              <a:buSzPts val="3800"/>
              <a:buAutoNum type="arabicPeriod"/>
            </a:pPr>
            <a:r>
              <a:rPr lang="en-GB" sz="3800" u="sng">
                <a:solidFill>
                  <a:srgbClr val="000000"/>
                </a:solidFill>
              </a:rPr>
              <a:t>Challenge:</a:t>
            </a:r>
            <a:r>
              <a:rPr lang="en-GB" sz="3800">
                <a:solidFill>
                  <a:srgbClr val="000000"/>
                </a:solidFill>
              </a:rPr>
              <a:t> Why do some see Kwame Nkrumah a controversial figure in Ghanaian history?</a:t>
            </a:r>
            <a:endParaRPr sz="3800">
              <a:solidFill>
                <a:srgbClr val="000000"/>
              </a:solidFill>
            </a:endParaRPr>
          </a:p>
          <a:p>
            <a:pPr indent="0" lvl="0" marL="914400" rtl="0" algn="l">
              <a:lnSpc>
                <a:spcPct val="100000"/>
              </a:lnSpc>
              <a:spcBef>
                <a:spcPts val="0"/>
              </a:spcBef>
              <a:spcAft>
                <a:spcPts val="0"/>
              </a:spcAft>
              <a:buNone/>
            </a:pPr>
            <a:r>
              <a:t/>
            </a:r>
            <a:endParaRPr sz="3800">
              <a:solidFill>
                <a:srgbClr val="000000"/>
              </a:solidFill>
            </a:endParaRPr>
          </a:p>
          <a:p>
            <a:pPr indent="0" lvl="0" marL="914400" rtl="0" algn="l">
              <a:lnSpc>
                <a:spcPct val="100000"/>
              </a:lnSpc>
              <a:spcBef>
                <a:spcPts val="0"/>
              </a:spcBef>
              <a:spcAft>
                <a:spcPts val="0"/>
              </a:spcAft>
              <a:buNone/>
            </a:pPr>
            <a:r>
              <a:t/>
            </a:r>
            <a:endParaRPr sz="3800">
              <a:solidFill>
                <a:srgbClr val="000000"/>
              </a:solidFill>
            </a:endParaRPr>
          </a:p>
          <a:p>
            <a:pPr indent="0" lvl="0" marL="914400" rtl="0" algn="l">
              <a:lnSpc>
                <a:spcPct val="100000"/>
              </a:lnSpc>
              <a:spcBef>
                <a:spcPts val="0"/>
              </a:spcBef>
              <a:spcAft>
                <a:spcPts val="0"/>
              </a:spcAft>
              <a:buNone/>
            </a:pPr>
            <a:r>
              <a:t/>
            </a:r>
            <a:endParaRPr sz="4000">
              <a:solidFill>
                <a:srgbClr val="000000"/>
              </a:solidFill>
            </a:endParaRPr>
          </a:p>
          <a:p>
            <a:pPr indent="0" lvl="0" marL="0" rtl="0" algn="l">
              <a:lnSpc>
                <a:spcPct val="100000"/>
              </a:lnSpc>
              <a:spcBef>
                <a:spcPts val="0"/>
              </a:spcBef>
              <a:spcAft>
                <a:spcPts val="0"/>
              </a:spcAft>
              <a:buNone/>
            </a:pPr>
            <a:r>
              <a:t/>
            </a:r>
            <a:endParaRPr sz="4000">
              <a:solidFill>
                <a:srgbClr val="000000"/>
              </a:solidFill>
            </a:endParaRPr>
          </a:p>
        </p:txBody>
      </p:sp>
      <p:sp>
        <p:nvSpPr>
          <p:cNvPr id="153" name="Google Shape;153;p23"/>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9" name="Google Shape;89;p15"/>
          <p:cNvSpPr txBox="1"/>
          <p:nvPr>
            <p:ph idx="1" type="body"/>
          </p:nvPr>
        </p:nvSpPr>
        <p:spPr>
          <a:xfrm>
            <a:off x="835200" y="1325650"/>
            <a:ext cx="16617600" cy="8113800"/>
          </a:xfrm>
          <a:prstGeom prst="rect">
            <a:avLst/>
          </a:prstGeom>
        </p:spPr>
        <p:txBody>
          <a:bodyPr anchorCtr="0" anchor="t" bIns="0" lIns="0" spcFirstLastPara="1" rIns="0" wrap="square" tIns="0">
            <a:noAutofit/>
          </a:bodyPr>
          <a:lstStyle/>
          <a:p>
            <a:pPr indent="0" lvl="0" marL="0" rtl="0" algn="l">
              <a:lnSpc>
                <a:spcPct val="140000"/>
              </a:lnSpc>
              <a:spcBef>
                <a:spcPts val="2000"/>
              </a:spcBef>
              <a:spcAft>
                <a:spcPts val="0"/>
              </a:spcAft>
              <a:buNone/>
            </a:pPr>
            <a:r>
              <a:rPr lang="en-GB" sz="4400">
                <a:solidFill>
                  <a:srgbClr val="000000"/>
                </a:solidFill>
              </a:rPr>
              <a:t>In the years from 1914 - 1947 the British government faced a series of protests and rebellions throughout the British Empire. These were </a:t>
            </a:r>
            <a:r>
              <a:rPr lang="en-GB" sz="4400">
                <a:solidFill>
                  <a:srgbClr val="000000"/>
                </a:solidFill>
              </a:rPr>
              <a:t>largely </a:t>
            </a:r>
            <a:r>
              <a:rPr lang="en-GB" sz="4400">
                <a:solidFill>
                  <a:srgbClr val="000000"/>
                </a:solidFill>
              </a:rPr>
              <a:t>inspired by growing </a:t>
            </a:r>
            <a:r>
              <a:rPr b="1" lang="en-GB" sz="4400">
                <a:solidFill>
                  <a:srgbClr val="000000"/>
                </a:solidFill>
              </a:rPr>
              <a:t>nationalist</a:t>
            </a:r>
            <a:r>
              <a:rPr lang="en-GB" sz="4400">
                <a:solidFill>
                  <a:srgbClr val="000000"/>
                </a:solidFill>
              </a:rPr>
              <a:t> movements.</a:t>
            </a:r>
            <a:endParaRPr sz="4400">
              <a:solidFill>
                <a:srgbClr val="000000"/>
              </a:solidFill>
            </a:endParaRPr>
          </a:p>
          <a:p>
            <a:pPr indent="0" lvl="0" marL="0" rtl="0" algn="l">
              <a:lnSpc>
                <a:spcPct val="140000"/>
              </a:lnSpc>
              <a:spcBef>
                <a:spcPts val="2000"/>
              </a:spcBef>
              <a:spcAft>
                <a:spcPts val="0"/>
              </a:spcAft>
              <a:buNone/>
            </a:pPr>
            <a:r>
              <a:rPr lang="en-GB" sz="4400">
                <a:solidFill>
                  <a:srgbClr val="000000"/>
                </a:solidFill>
              </a:rPr>
              <a:t>The Gold Coast had been a British colony since 1821. The Gold Coast had sent soldiers to fight for the British in both WWI and WWII. During WWII soldiers from the Gold Coast had shown great bravery in battle in Asia and the Pacific.</a:t>
            </a:r>
            <a:endParaRPr sz="4400">
              <a:solidFill>
                <a:srgbClr val="000000"/>
              </a:solidFill>
            </a:endParaRPr>
          </a:p>
          <a:p>
            <a:pPr indent="0" lvl="0" marL="0" rtl="0" algn="l">
              <a:spcBef>
                <a:spcPts val="2000"/>
              </a:spcBef>
              <a:spcAft>
                <a:spcPts val="0"/>
              </a:spcAft>
              <a:buNone/>
            </a:pPr>
            <a:r>
              <a:t/>
            </a:r>
            <a:endParaRPr sz="3400"/>
          </a:p>
          <a:p>
            <a:pPr indent="0" lvl="0" marL="0" rtl="0" algn="l">
              <a:spcBef>
                <a:spcPts val="2000"/>
              </a:spcBef>
              <a:spcAft>
                <a:spcPts val="2000"/>
              </a:spcAft>
              <a:buNone/>
            </a:pPr>
            <a:r>
              <a:t/>
            </a:r>
            <a:endParaRPr sz="3400"/>
          </a:p>
        </p:txBody>
      </p:sp>
      <p:sp>
        <p:nvSpPr>
          <p:cNvPr id="90" name="Google Shape;90;p15"/>
          <p:cNvSpPr txBox="1"/>
          <p:nvPr/>
        </p:nvSpPr>
        <p:spPr>
          <a:xfrm>
            <a:off x="568550" y="280450"/>
            <a:ext cx="168843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‘Decolonising’ the British Empire</a:t>
            </a:r>
            <a:endParaRPr b="1" sz="2800"/>
          </a:p>
        </p:txBody>
      </p:sp>
      <p:sp>
        <p:nvSpPr>
          <p:cNvPr id="91" name="Google Shape;91;p15"/>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7" name="Google Shape;97;p16"/>
          <p:cNvSpPr txBox="1"/>
          <p:nvPr>
            <p:ph idx="1" type="body"/>
          </p:nvPr>
        </p:nvSpPr>
        <p:spPr>
          <a:xfrm>
            <a:off x="666350" y="1412650"/>
            <a:ext cx="17261700" cy="80748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lang="en-GB" sz="3600"/>
              <a:t>By the time of WWII many of Britain’s colonies with majority white populations (Canada, New Zealand, Australia) had been given </a:t>
            </a:r>
            <a:r>
              <a:rPr b="1" lang="en-GB" sz="3600"/>
              <a:t>dominion</a:t>
            </a:r>
            <a:r>
              <a:rPr lang="en-GB" sz="3600"/>
              <a:t> status. Dominion status gave these colonies self-government. The same process had not occured in colonies in Asia and Africa.</a:t>
            </a:r>
            <a:endParaRPr sz="3600"/>
          </a:p>
          <a:p>
            <a:pPr indent="0" lvl="0" marL="0" rtl="0" algn="l">
              <a:lnSpc>
                <a:spcPct val="115000"/>
              </a:lnSpc>
              <a:spcBef>
                <a:spcPts val="1200"/>
              </a:spcBef>
              <a:spcAft>
                <a:spcPts val="0"/>
              </a:spcAft>
              <a:buNone/>
            </a:pPr>
            <a:r>
              <a:rPr lang="en-GB" sz="3600"/>
              <a:t>In the Gold Coast a group of highly educated men such as Kwame Nkrumah began to vocally campaign for independence. They were inspired partially by events in India and Ireland. Nkrumah was also inspired by the idea of </a:t>
            </a:r>
            <a:r>
              <a:rPr b="1" lang="en-GB" sz="3600"/>
              <a:t>Marxism</a:t>
            </a:r>
            <a:r>
              <a:rPr lang="en-GB" sz="3600"/>
              <a:t>.</a:t>
            </a:r>
            <a:endParaRPr sz="3600"/>
          </a:p>
          <a:p>
            <a:pPr indent="0" lvl="0" marL="0" rtl="0" algn="l">
              <a:lnSpc>
                <a:spcPct val="140000"/>
              </a:lnSpc>
              <a:spcBef>
                <a:spcPts val="2000"/>
              </a:spcBef>
              <a:spcAft>
                <a:spcPts val="2000"/>
              </a:spcAft>
              <a:buNone/>
            </a:pPr>
            <a:r>
              <a:t/>
            </a:r>
            <a:endParaRPr sz="3400"/>
          </a:p>
        </p:txBody>
      </p:sp>
      <p:sp>
        <p:nvSpPr>
          <p:cNvPr id="98" name="Google Shape;98;p16"/>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Rising Nationalism</a:t>
            </a:r>
            <a:endParaRPr b="1" sz="4400">
              <a:latin typeface="Montserrat"/>
              <a:ea typeface="Montserrat"/>
              <a:cs typeface="Montserrat"/>
              <a:sym typeface="Montserrat"/>
            </a:endParaRPr>
          </a:p>
        </p:txBody>
      </p:sp>
      <p:sp>
        <p:nvSpPr>
          <p:cNvPr id="99" name="Google Shape;99;p16"/>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5" name="Google Shape;105;p17"/>
          <p:cNvSpPr txBox="1"/>
          <p:nvPr>
            <p:ph idx="1" type="body"/>
          </p:nvPr>
        </p:nvSpPr>
        <p:spPr>
          <a:xfrm>
            <a:off x="666350" y="1412650"/>
            <a:ext cx="16514100" cy="80748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lang="en-GB" sz="3600"/>
              <a:t>Kwame Nkrumah was central to the movement that led to Ghanaian independence. Nkrumah studied in the USA and UK. He became interested in the work of African American </a:t>
            </a:r>
            <a:r>
              <a:rPr b="1" lang="en-GB" sz="3600"/>
              <a:t>activists</a:t>
            </a:r>
            <a:r>
              <a:rPr lang="en-GB" sz="3600"/>
              <a:t> such as Marcus Garvey. Garvey argued for the development of black businesses, rejecting white help and arguing that African Americans should return ‘back-to-Africa’. </a:t>
            </a:r>
            <a:endParaRPr sz="3600"/>
          </a:p>
          <a:p>
            <a:pPr indent="0" lvl="0" marL="0" rtl="0" algn="l">
              <a:lnSpc>
                <a:spcPct val="115000"/>
              </a:lnSpc>
              <a:spcBef>
                <a:spcPts val="1200"/>
              </a:spcBef>
              <a:spcAft>
                <a:spcPts val="0"/>
              </a:spcAft>
              <a:buNone/>
            </a:pPr>
            <a:r>
              <a:rPr lang="en-GB" sz="3600"/>
              <a:t>During his time in England, Nkrumah became heavily involved in campaigns for African independence. </a:t>
            </a:r>
            <a:r>
              <a:rPr lang="en-GB" sz="3600"/>
              <a:t>He helped to organise the </a:t>
            </a:r>
            <a:r>
              <a:rPr lang="en-GB" sz="3600"/>
              <a:t>Pan-African</a:t>
            </a:r>
            <a:r>
              <a:rPr lang="en-GB" sz="3600"/>
              <a:t> Congress in Manchester. On his return to the Gold Coast he became the secretary of the United Gold Coast Convention. This was a group who shared the intention of achieving independence from Britain.</a:t>
            </a:r>
            <a:endParaRPr sz="3600"/>
          </a:p>
          <a:p>
            <a:pPr indent="0" lvl="0" marL="0" rtl="0" algn="l">
              <a:lnSpc>
                <a:spcPct val="140000"/>
              </a:lnSpc>
              <a:spcBef>
                <a:spcPts val="2000"/>
              </a:spcBef>
              <a:spcAft>
                <a:spcPts val="2000"/>
              </a:spcAft>
              <a:buNone/>
            </a:pPr>
            <a:r>
              <a:t/>
            </a:r>
            <a:endParaRPr sz="3400"/>
          </a:p>
        </p:txBody>
      </p:sp>
      <p:sp>
        <p:nvSpPr>
          <p:cNvPr id="106" name="Google Shape;106;p17"/>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The career of Kwame Nkrumah</a:t>
            </a:r>
            <a:endParaRPr b="1" sz="4400">
              <a:latin typeface="Montserrat"/>
              <a:ea typeface="Montserrat"/>
              <a:cs typeface="Montserrat"/>
              <a:sym typeface="Montserrat"/>
            </a:endParaRPr>
          </a:p>
        </p:txBody>
      </p:sp>
      <p:sp>
        <p:nvSpPr>
          <p:cNvPr id="107" name="Google Shape;107;p17"/>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8"/>
          <p:cNvSpPr txBox="1"/>
          <p:nvPr/>
        </p:nvSpPr>
        <p:spPr>
          <a:xfrm>
            <a:off x="936800" y="96628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3" name="Google Shape;113;p18"/>
          <p:cNvSpPr txBox="1"/>
          <p:nvPr>
            <p:ph idx="1" type="body"/>
          </p:nvPr>
        </p:nvSpPr>
        <p:spPr>
          <a:xfrm>
            <a:off x="608450" y="955450"/>
            <a:ext cx="16802100" cy="8128800"/>
          </a:xfrm>
          <a:prstGeom prst="rect">
            <a:avLst/>
          </a:prstGeom>
        </p:spPr>
        <p:txBody>
          <a:bodyPr anchorCtr="0" anchor="t" bIns="0" lIns="0" spcFirstLastPara="1" rIns="0" wrap="square" tIns="0">
            <a:noAutofit/>
          </a:bodyPr>
          <a:lstStyle/>
          <a:p>
            <a:pPr indent="0" lvl="0" marL="0" rtl="0" algn="l">
              <a:lnSpc>
                <a:spcPct val="140000"/>
              </a:lnSpc>
              <a:spcBef>
                <a:spcPts val="2000"/>
              </a:spcBef>
              <a:spcAft>
                <a:spcPts val="2000"/>
              </a:spcAft>
              <a:buNone/>
            </a:pPr>
            <a:r>
              <a:rPr lang="en-GB" sz="3700"/>
              <a:t>When Kwame Nkrumah returned to the Gold Coast the colony was facing increasing economic difficulty. Jobs were scarce for the soldiers of the Gold Coast returning from WWII. The cost of food and goods were high, particularly as many goods in the Gold Coast were expensively </a:t>
            </a:r>
            <a:r>
              <a:rPr b="1" lang="en-GB" sz="3700"/>
              <a:t>imported</a:t>
            </a:r>
            <a:r>
              <a:rPr lang="en-GB" sz="3700"/>
              <a:t> from Britain and Europe. </a:t>
            </a:r>
            <a:r>
              <a:rPr lang="en-GB" sz="3700"/>
              <a:t>To protest against British Rule some nationalists organised a </a:t>
            </a:r>
            <a:r>
              <a:rPr b="1" lang="en-GB" sz="3700"/>
              <a:t>boycott</a:t>
            </a:r>
            <a:r>
              <a:rPr lang="en-GB" sz="3700"/>
              <a:t> of these goods from January, 1948.</a:t>
            </a:r>
            <a:r>
              <a:rPr lang="en-GB" sz="3700"/>
              <a:t> </a:t>
            </a:r>
            <a:r>
              <a:rPr lang="en-GB" sz="3700"/>
              <a:t>Tensions against British rule again rose in February of the same year when a peaceful protest march led by WWII veterans was fired upon by the British Police in the Gold Coast. Three people died and sixty were injured. Large-scale riots followed these shootings.</a:t>
            </a:r>
            <a:endParaRPr sz="3700"/>
          </a:p>
        </p:txBody>
      </p:sp>
      <p:sp>
        <p:nvSpPr>
          <p:cNvPr id="114" name="Google Shape;114;p18"/>
          <p:cNvSpPr txBox="1"/>
          <p:nvPr/>
        </p:nvSpPr>
        <p:spPr>
          <a:xfrm>
            <a:off x="466950" y="285050"/>
            <a:ext cx="133155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Tensions in the Gold Coast</a:t>
            </a:r>
            <a:endParaRPr b="1" sz="4400">
              <a:latin typeface="Montserrat"/>
              <a:ea typeface="Montserrat"/>
              <a:cs typeface="Montserrat"/>
              <a:sym typeface="Montserrat"/>
            </a:endParaRPr>
          </a:p>
        </p:txBody>
      </p:sp>
      <p:sp>
        <p:nvSpPr>
          <p:cNvPr id="115" name="Google Shape;115;p18"/>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9"/>
          <p:cNvSpPr txBox="1"/>
          <p:nvPr/>
        </p:nvSpPr>
        <p:spPr>
          <a:xfrm>
            <a:off x="936800" y="96628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1" name="Google Shape;121;p19"/>
          <p:cNvSpPr txBox="1"/>
          <p:nvPr>
            <p:ph idx="1" type="body"/>
          </p:nvPr>
        </p:nvSpPr>
        <p:spPr>
          <a:xfrm>
            <a:off x="1047350" y="955450"/>
            <a:ext cx="16979700" cy="8091600"/>
          </a:xfrm>
          <a:prstGeom prst="rect">
            <a:avLst/>
          </a:prstGeom>
        </p:spPr>
        <p:txBody>
          <a:bodyPr anchorCtr="0" anchor="t" bIns="0" lIns="0" spcFirstLastPara="1" rIns="0" wrap="square" tIns="0">
            <a:noAutofit/>
          </a:bodyPr>
          <a:lstStyle/>
          <a:p>
            <a:pPr indent="0" lvl="0" marL="0" rtl="0" algn="l">
              <a:lnSpc>
                <a:spcPct val="140000"/>
              </a:lnSpc>
              <a:spcBef>
                <a:spcPts val="2000"/>
              </a:spcBef>
              <a:spcAft>
                <a:spcPts val="0"/>
              </a:spcAft>
              <a:buNone/>
            </a:pPr>
            <a:r>
              <a:rPr lang="en-GB" sz="3700"/>
              <a:t>The British blamed known nationalists for the disorder. Six key leaders, including Kwame Nkrumah, were imprisoned in the aftermath of the </a:t>
            </a:r>
            <a:r>
              <a:rPr b="1" lang="en-GB" sz="3700"/>
              <a:t>boycotts</a:t>
            </a:r>
            <a:r>
              <a:rPr lang="en-GB" sz="3700"/>
              <a:t> and riots. The British authorities feared an ‘African revolution’.</a:t>
            </a:r>
            <a:endParaRPr sz="3700"/>
          </a:p>
          <a:p>
            <a:pPr indent="0" lvl="0" marL="0" rtl="0" algn="l">
              <a:lnSpc>
                <a:spcPct val="140000"/>
              </a:lnSpc>
              <a:spcBef>
                <a:spcPts val="2000"/>
              </a:spcBef>
              <a:spcAft>
                <a:spcPts val="2000"/>
              </a:spcAft>
              <a:buNone/>
            </a:pPr>
            <a:r>
              <a:rPr lang="en-GB" sz="3700"/>
              <a:t>Nkrumah and his fellow </a:t>
            </a:r>
            <a:r>
              <a:rPr b="1" lang="en-GB" sz="3700"/>
              <a:t>nationalists </a:t>
            </a:r>
            <a:r>
              <a:rPr lang="en-GB" sz="3700"/>
              <a:t>were freed in April. Nkrumah established a new political party; the Convention People’s Party. Nkrumah would face further spells in prison before the British accepted the need to give people living in the Gold Coast more political power. In 1952, Nkrumah became the Prime Minister of the Gold Coast with his party, the CPP, winning the highest proportion of votes.</a:t>
            </a:r>
            <a:endParaRPr sz="3700"/>
          </a:p>
        </p:txBody>
      </p:sp>
      <p:sp>
        <p:nvSpPr>
          <p:cNvPr id="122" name="Google Shape;122;p19"/>
          <p:cNvSpPr txBox="1"/>
          <p:nvPr/>
        </p:nvSpPr>
        <p:spPr>
          <a:xfrm>
            <a:off x="818750" y="285050"/>
            <a:ext cx="13062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Tensions in the Gold Coast</a:t>
            </a:r>
            <a:endParaRPr b="1" sz="4400">
              <a:latin typeface="Montserrat"/>
              <a:ea typeface="Montserrat"/>
              <a:cs typeface="Montserrat"/>
              <a:sym typeface="Montserrat"/>
            </a:endParaRPr>
          </a:p>
        </p:txBody>
      </p:sp>
      <p:sp>
        <p:nvSpPr>
          <p:cNvPr id="123" name="Google Shape;123;p19"/>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0"/>
          <p:cNvSpPr txBox="1"/>
          <p:nvPr/>
        </p:nvSpPr>
        <p:spPr>
          <a:xfrm>
            <a:off x="936800" y="96628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9" name="Google Shape;129;p20"/>
          <p:cNvSpPr txBox="1"/>
          <p:nvPr>
            <p:ph idx="1" type="body"/>
          </p:nvPr>
        </p:nvSpPr>
        <p:spPr>
          <a:xfrm>
            <a:off x="1047350" y="1260250"/>
            <a:ext cx="17149500" cy="8091600"/>
          </a:xfrm>
          <a:prstGeom prst="rect">
            <a:avLst/>
          </a:prstGeom>
        </p:spPr>
        <p:txBody>
          <a:bodyPr anchorCtr="0" anchor="t" bIns="0" lIns="0" spcFirstLastPara="1" rIns="0" wrap="square" tIns="0">
            <a:noAutofit/>
          </a:bodyPr>
          <a:lstStyle/>
          <a:p>
            <a:pPr indent="0" lvl="0" marL="0" rtl="0" algn="l">
              <a:lnSpc>
                <a:spcPct val="140000"/>
              </a:lnSpc>
              <a:spcBef>
                <a:spcPts val="2000"/>
              </a:spcBef>
              <a:spcAft>
                <a:spcPts val="0"/>
              </a:spcAft>
              <a:buNone/>
            </a:pPr>
            <a:r>
              <a:rPr lang="en-GB" sz="3500">
                <a:solidFill>
                  <a:srgbClr val="3C4043"/>
                </a:solidFill>
                <a:highlight>
                  <a:srgbClr val="FFFFFF"/>
                </a:highlight>
              </a:rPr>
              <a:t>Nkrumah was able to become Prime Minister for two main reasons. Firstly, the British introduced the right to vote for all adults living in the Gold Coast. Secondly, there was increasing support for nationalist politicians.</a:t>
            </a:r>
            <a:r>
              <a:rPr lang="en-GB" sz="3500"/>
              <a:t> </a:t>
            </a:r>
            <a:r>
              <a:rPr lang="en-GB" sz="3600"/>
              <a:t>By the 1950s it was accepted that Britain should give its colonies more power.</a:t>
            </a:r>
            <a:endParaRPr sz="3600"/>
          </a:p>
          <a:p>
            <a:pPr indent="0" lvl="0" marL="0" rtl="0" algn="l">
              <a:lnSpc>
                <a:spcPct val="140000"/>
              </a:lnSpc>
              <a:spcBef>
                <a:spcPts val="2000"/>
              </a:spcBef>
              <a:spcAft>
                <a:spcPts val="2000"/>
              </a:spcAft>
              <a:buNone/>
            </a:pPr>
            <a:r>
              <a:rPr lang="en-GB" sz="3600"/>
              <a:t>During Nkrumah’s period as Prime Minister votes were held as to whether the Gold Coast should become independent. The vote in July 1956 showed unanimously that the Gold Coast wished to be independent. In 1957 the Gold Coast became the independent state of Ghana (named after an ancient civilisation in the region).</a:t>
            </a:r>
            <a:endParaRPr sz="3600"/>
          </a:p>
        </p:txBody>
      </p:sp>
      <p:sp>
        <p:nvSpPr>
          <p:cNvPr id="130" name="Google Shape;130;p20"/>
          <p:cNvSpPr txBox="1"/>
          <p:nvPr/>
        </p:nvSpPr>
        <p:spPr>
          <a:xfrm>
            <a:off x="818750" y="285050"/>
            <a:ext cx="13062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Shift to Independence</a:t>
            </a:r>
            <a:endParaRPr b="1" sz="4400">
              <a:latin typeface="Montserrat"/>
              <a:ea typeface="Montserrat"/>
              <a:cs typeface="Montserrat"/>
              <a:sym typeface="Montserrat"/>
            </a:endParaRPr>
          </a:p>
        </p:txBody>
      </p:sp>
      <p:sp>
        <p:nvSpPr>
          <p:cNvPr id="131" name="Google Shape;131;p20"/>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1"/>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37" name="Google Shape;137;p21"/>
          <p:cNvSpPr txBox="1"/>
          <p:nvPr>
            <p:ph idx="1" type="body"/>
          </p:nvPr>
        </p:nvSpPr>
        <p:spPr>
          <a:xfrm>
            <a:off x="528950" y="178150"/>
            <a:ext cx="17469900" cy="8091600"/>
          </a:xfrm>
          <a:prstGeom prst="rect">
            <a:avLst/>
          </a:prstGeom>
        </p:spPr>
        <p:txBody>
          <a:bodyPr anchorCtr="0" anchor="t" bIns="0" lIns="0" spcFirstLastPara="1" rIns="0" wrap="square" tIns="0">
            <a:noAutofit/>
          </a:bodyPr>
          <a:lstStyle/>
          <a:p>
            <a:pPr indent="0" lvl="0" marL="0" rtl="0" algn="l">
              <a:lnSpc>
                <a:spcPct val="140000"/>
              </a:lnSpc>
              <a:spcBef>
                <a:spcPts val="2000"/>
              </a:spcBef>
              <a:spcAft>
                <a:spcPts val="0"/>
              </a:spcAft>
              <a:buNone/>
            </a:pPr>
            <a:r>
              <a:rPr lang="en-GB" sz="3600">
                <a:solidFill>
                  <a:srgbClr val="000000"/>
                </a:solidFill>
                <a:highlight>
                  <a:srgbClr val="FFFFFF"/>
                </a:highlight>
              </a:rPr>
              <a:t>Nkrumah became the leader of Ghana, holding power from 1957 until 1966.</a:t>
            </a:r>
            <a:endParaRPr sz="3600">
              <a:solidFill>
                <a:srgbClr val="000000"/>
              </a:solidFill>
              <a:highlight>
                <a:srgbClr val="FFFFFF"/>
              </a:highlight>
            </a:endParaRPr>
          </a:p>
          <a:p>
            <a:pPr indent="0" lvl="0" marL="0" rtl="0" algn="l">
              <a:lnSpc>
                <a:spcPct val="140000"/>
              </a:lnSpc>
              <a:spcBef>
                <a:spcPts val="2000"/>
              </a:spcBef>
              <a:spcAft>
                <a:spcPts val="0"/>
              </a:spcAft>
              <a:buNone/>
            </a:pPr>
            <a:r>
              <a:rPr lang="en-GB" sz="3600">
                <a:solidFill>
                  <a:srgbClr val="000000"/>
                </a:solidFill>
                <a:highlight>
                  <a:srgbClr val="FFFFFF"/>
                </a:highlight>
              </a:rPr>
              <a:t>Nkrumah believed in pan-Africanism (that all Africans should work together for the greater good of the continent) and </a:t>
            </a:r>
            <a:r>
              <a:rPr b="1" lang="en-GB" sz="3600">
                <a:solidFill>
                  <a:srgbClr val="000000"/>
                </a:solidFill>
                <a:highlight>
                  <a:srgbClr val="FFFFFF"/>
                </a:highlight>
              </a:rPr>
              <a:t>marxism</a:t>
            </a:r>
            <a:r>
              <a:rPr lang="en-GB" sz="3600">
                <a:solidFill>
                  <a:srgbClr val="000000"/>
                </a:solidFill>
                <a:highlight>
                  <a:srgbClr val="FFFFFF"/>
                </a:highlight>
              </a:rPr>
              <a:t>. As a result, Nkrumah developed a welfare system to look after the poorest people in Ghana. However, Nkrumah ruled as a </a:t>
            </a:r>
            <a:r>
              <a:rPr b="1" lang="en-GB" sz="3600">
                <a:solidFill>
                  <a:srgbClr val="000000"/>
                </a:solidFill>
                <a:highlight>
                  <a:srgbClr val="FFFFFF"/>
                </a:highlight>
              </a:rPr>
              <a:t>dictator</a:t>
            </a:r>
            <a:r>
              <a:rPr lang="en-GB" sz="3600">
                <a:solidFill>
                  <a:srgbClr val="000000"/>
                </a:solidFill>
                <a:highlight>
                  <a:srgbClr val="FFFFFF"/>
                </a:highlight>
              </a:rPr>
              <a:t> and only his party the CPP were allowed power.</a:t>
            </a:r>
            <a:endParaRPr sz="3600">
              <a:solidFill>
                <a:srgbClr val="000000"/>
              </a:solidFill>
              <a:highlight>
                <a:srgbClr val="FFFFFF"/>
              </a:highlight>
            </a:endParaRPr>
          </a:p>
          <a:p>
            <a:pPr indent="0" lvl="0" marL="0" rtl="0" algn="l">
              <a:lnSpc>
                <a:spcPct val="140000"/>
              </a:lnSpc>
              <a:spcBef>
                <a:spcPts val="2000"/>
              </a:spcBef>
              <a:spcAft>
                <a:spcPts val="2000"/>
              </a:spcAft>
              <a:buNone/>
            </a:pPr>
            <a:r>
              <a:rPr lang="en-GB" sz="3600">
                <a:solidFill>
                  <a:srgbClr val="000000"/>
                </a:solidFill>
                <a:highlight>
                  <a:srgbClr val="FFFFFF"/>
                </a:highlight>
              </a:rPr>
              <a:t>He was overthrown by the military in 1966. He died in exile in 1972. His body now lays in Accra.</a:t>
            </a:r>
            <a:endParaRPr sz="3600">
              <a:solidFill>
                <a:srgbClr val="000000"/>
              </a:solidFill>
              <a:highlight>
                <a:srgbClr val="FFFFFF"/>
              </a:highlight>
            </a:endParaRPr>
          </a:p>
        </p:txBody>
      </p:sp>
      <p:sp>
        <p:nvSpPr>
          <p:cNvPr id="138" name="Google Shape;138;p21"/>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2"/>
          <p:cNvSpPr txBox="1"/>
          <p:nvPr>
            <p:ph type="title"/>
          </p:nvPr>
        </p:nvSpPr>
        <p:spPr>
          <a:xfrm>
            <a:off x="841750" y="185825"/>
            <a:ext cx="26402400" cy="3258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Glossary</a:t>
            </a:r>
            <a:endParaRPr/>
          </a:p>
        </p:txBody>
      </p:sp>
      <p:sp>
        <p:nvSpPr>
          <p:cNvPr id="144" name="Google Shape;144;p22"/>
          <p:cNvSpPr txBox="1"/>
          <p:nvPr/>
        </p:nvSpPr>
        <p:spPr>
          <a:xfrm>
            <a:off x="461950" y="683975"/>
            <a:ext cx="17518200" cy="6482400"/>
          </a:xfrm>
          <a:prstGeom prst="rect">
            <a:avLst/>
          </a:prstGeom>
          <a:noFill/>
          <a:ln>
            <a:noFill/>
          </a:ln>
        </p:spPr>
        <p:txBody>
          <a:bodyPr anchorCtr="0" anchor="t" bIns="182850" lIns="182850" spcFirstLastPara="1" rIns="182850" wrap="square" tIns="182850">
            <a:noAutofit/>
          </a:bodyPr>
          <a:lstStyle/>
          <a:p>
            <a:pPr indent="0" lvl="0" marL="0" rtl="0" algn="l">
              <a:lnSpc>
                <a:spcPct val="150000"/>
              </a:lnSpc>
              <a:spcBef>
                <a:spcPts val="0"/>
              </a:spcBef>
              <a:spcAft>
                <a:spcPts val="0"/>
              </a:spcAft>
              <a:buNone/>
            </a:pPr>
            <a:r>
              <a:rPr lang="en-GB" sz="3400" u="sng">
                <a:latin typeface="Montserrat"/>
                <a:ea typeface="Montserrat"/>
                <a:cs typeface="Montserrat"/>
                <a:sym typeface="Montserrat"/>
              </a:rPr>
              <a:t>Activist</a:t>
            </a:r>
            <a:r>
              <a:rPr lang="en-GB" sz="3400">
                <a:latin typeface="Montserrat"/>
                <a:ea typeface="Montserrat"/>
                <a:cs typeface="Montserrat"/>
                <a:sym typeface="Montserrat"/>
              </a:rPr>
              <a:t> - A person who campaigns to bring about political change. </a:t>
            </a:r>
            <a:endParaRPr sz="3400">
              <a:latin typeface="Montserrat"/>
              <a:ea typeface="Montserrat"/>
              <a:cs typeface="Montserrat"/>
              <a:sym typeface="Montserrat"/>
            </a:endParaRPr>
          </a:p>
          <a:p>
            <a:pPr indent="0" lvl="0" marL="0" rtl="0" algn="l">
              <a:lnSpc>
                <a:spcPct val="150000"/>
              </a:lnSpc>
              <a:spcBef>
                <a:spcPts val="0"/>
              </a:spcBef>
              <a:spcAft>
                <a:spcPts val="0"/>
              </a:spcAft>
              <a:buNone/>
            </a:pPr>
            <a:r>
              <a:rPr lang="en-GB" sz="3400" u="sng">
                <a:latin typeface="Montserrat"/>
                <a:ea typeface="Montserrat"/>
                <a:cs typeface="Montserrat"/>
                <a:sym typeface="Montserrat"/>
              </a:rPr>
              <a:t>Boycott</a:t>
            </a:r>
            <a:r>
              <a:rPr lang="en-GB" sz="3400">
                <a:latin typeface="Montserrat"/>
                <a:ea typeface="Montserrat"/>
                <a:cs typeface="Montserrat"/>
                <a:sym typeface="Montserrat"/>
              </a:rPr>
              <a:t> - To refuse to buy goods or use a service.</a:t>
            </a:r>
            <a:endParaRPr sz="3400">
              <a:latin typeface="Montserrat"/>
              <a:ea typeface="Montserrat"/>
              <a:cs typeface="Montserrat"/>
              <a:sym typeface="Montserrat"/>
            </a:endParaRPr>
          </a:p>
          <a:p>
            <a:pPr indent="0" lvl="0" marL="0" rtl="0" algn="l">
              <a:lnSpc>
                <a:spcPct val="150000"/>
              </a:lnSpc>
              <a:spcBef>
                <a:spcPts val="0"/>
              </a:spcBef>
              <a:spcAft>
                <a:spcPts val="0"/>
              </a:spcAft>
              <a:buNone/>
            </a:pPr>
            <a:r>
              <a:rPr lang="en-GB" sz="3400" u="sng">
                <a:latin typeface="Montserrat"/>
                <a:ea typeface="Montserrat"/>
                <a:cs typeface="Montserrat"/>
                <a:sym typeface="Montserrat"/>
              </a:rPr>
              <a:t>Dictator</a:t>
            </a:r>
            <a:r>
              <a:rPr lang="en-GB" sz="3400">
                <a:latin typeface="Montserrat"/>
                <a:ea typeface="Montserrat"/>
                <a:cs typeface="Montserrat"/>
                <a:sym typeface="Montserrat"/>
              </a:rPr>
              <a:t> -  A leader who completely controls a country.</a:t>
            </a:r>
            <a:endParaRPr sz="3400">
              <a:latin typeface="Montserrat"/>
              <a:ea typeface="Montserrat"/>
              <a:cs typeface="Montserrat"/>
              <a:sym typeface="Montserrat"/>
            </a:endParaRPr>
          </a:p>
          <a:p>
            <a:pPr indent="0" lvl="0" marL="0" rtl="0" algn="l">
              <a:lnSpc>
                <a:spcPct val="150000"/>
              </a:lnSpc>
              <a:spcBef>
                <a:spcPts val="0"/>
              </a:spcBef>
              <a:spcAft>
                <a:spcPts val="0"/>
              </a:spcAft>
              <a:buNone/>
            </a:pPr>
            <a:r>
              <a:rPr lang="en-GB" sz="3400" u="sng">
                <a:latin typeface="Montserrat"/>
                <a:ea typeface="Montserrat"/>
                <a:cs typeface="Montserrat"/>
                <a:sym typeface="Montserrat"/>
              </a:rPr>
              <a:t>Dominion</a:t>
            </a:r>
            <a:r>
              <a:rPr b="1" lang="en-GB" sz="3400">
                <a:latin typeface="Montserrat"/>
                <a:ea typeface="Montserrat"/>
                <a:cs typeface="Montserrat"/>
                <a:sym typeface="Montserrat"/>
              </a:rPr>
              <a:t> </a:t>
            </a:r>
            <a:r>
              <a:rPr lang="en-GB" sz="3400">
                <a:latin typeface="Montserrat"/>
                <a:ea typeface="Montserrat"/>
                <a:cs typeface="Montserrat"/>
                <a:sym typeface="Montserrat"/>
              </a:rPr>
              <a:t>- A former colony of the British Empire given control over its own government.</a:t>
            </a:r>
            <a:endParaRPr sz="3400">
              <a:latin typeface="Montserrat"/>
              <a:ea typeface="Montserrat"/>
              <a:cs typeface="Montserrat"/>
              <a:sym typeface="Montserrat"/>
            </a:endParaRPr>
          </a:p>
          <a:p>
            <a:pPr indent="0" lvl="0" marL="0" rtl="0" algn="l">
              <a:lnSpc>
                <a:spcPct val="150000"/>
              </a:lnSpc>
              <a:spcBef>
                <a:spcPts val="0"/>
              </a:spcBef>
              <a:spcAft>
                <a:spcPts val="0"/>
              </a:spcAft>
              <a:buNone/>
            </a:pPr>
            <a:r>
              <a:rPr lang="en-GB" sz="3400" u="sng">
                <a:latin typeface="Montserrat"/>
                <a:ea typeface="Montserrat"/>
                <a:cs typeface="Montserrat"/>
                <a:sym typeface="Montserrat"/>
              </a:rPr>
              <a:t>Import</a:t>
            </a:r>
            <a:r>
              <a:rPr lang="en-GB" sz="3400">
                <a:latin typeface="Montserrat"/>
                <a:ea typeface="Montserrat"/>
                <a:cs typeface="Montserrat"/>
                <a:sym typeface="Montserrat"/>
              </a:rPr>
              <a:t> - Goods bought into a country.</a:t>
            </a:r>
            <a:endParaRPr sz="3400">
              <a:latin typeface="Montserrat"/>
              <a:ea typeface="Montserrat"/>
              <a:cs typeface="Montserrat"/>
              <a:sym typeface="Montserrat"/>
            </a:endParaRPr>
          </a:p>
          <a:p>
            <a:pPr indent="0" lvl="0" marL="0" rtl="0" algn="l">
              <a:lnSpc>
                <a:spcPct val="150000"/>
              </a:lnSpc>
              <a:spcBef>
                <a:spcPts val="0"/>
              </a:spcBef>
              <a:spcAft>
                <a:spcPts val="0"/>
              </a:spcAft>
              <a:buNone/>
            </a:pPr>
            <a:r>
              <a:rPr lang="en-GB" sz="3400" u="sng">
                <a:latin typeface="Montserrat"/>
                <a:ea typeface="Montserrat"/>
                <a:cs typeface="Montserrat"/>
                <a:sym typeface="Montserrat"/>
              </a:rPr>
              <a:t>Nationalism</a:t>
            </a:r>
            <a:r>
              <a:rPr lang="en-GB" sz="3400">
                <a:latin typeface="Montserrat"/>
                <a:ea typeface="Montserrat"/>
                <a:cs typeface="Montserrat"/>
                <a:sym typeface="Montserrat"/>
              </a:rPr>
              <a:t> - A person who believes in the rights to control your own country.</a:t>
            </a:r>
            <a:endParaRPr sz="3400">
              <a:latin typeface="Montserrat"/>
              <a:ea typeface="Montserrat"/>
              <a:cs typeface="Montserrat"/>
              <a:sym typeface="Montserrat"/>
            </a:endParaRPr>
          </a:p>
          <a:p>
            <a:pPr indent="0" lvl="0" marL="0" rtl="0" algn="l">
              <a:lnSpc>
                <a:spcPct val="150000"/>
              </a:lnSpc>
              <a:spcBef>
                <a:spcPts val="0"/>
              </a:spcBef>
              <a:spcAft>
                <a:spcPts val="0"/>
              </a:spcAft>
              <a:buNone/>
            </a:pPr>
            <a:r>
              <a:rPr lang="en-GB" sz="3400" u="sng">
                <a:latin typeface="Montserrat"/>
                <a:ea typeface="Montserrat"/>
                <a:cs typeface="Montserrat"/>
                <a:sym typeface="Montserrat"/>
              </a:rPr>
              <a:t>Marxism</a:t>
            </a:r>
            <a:r>
              <a:rPr lang="en-GB" sz="3400">
                <a:latin typeface="Montserrat"/>
                <a:ea typeface="Montserrat"/>
                <a:cs typeface="Montserrat"/>
                <a:sym typeface="Montserrat"/>
              </a:rPr>
              <a:t> - Marxists believe in the theories of Karl Marx. Marx believed the state should own all businesses and share the wealth.</a:t>
            </a:r>
            <a:endParaRPr sz="3400">
              <a:latin typeface="Montserrat"/>
              <a:ea typeface="Montserrat"/>
              <a:cs typeface="Montserrat"/>
              <a:sym typeface="Montserrat"/>
            </a:endParaRPr>
          </a:p>
          <a:p>
            <a:pPr indent="0" lvl="0" marL="0" rtl="0" algn="l">
              <a:lnSpc>
                <a:spcPct val="150000"/>
              </a:lnSpc>
              <a:spcBef>
                <a:spcPts val="0"/>
              </a:spcBef>
              <a:spcAft>
                <a:spcPts val="0"/>
              </a:spcAft>
              <a:buNone/>
            </a:pPr>
            <a:r>
              <a:rPr lang="en-GB" sz="3400" u="sng">
                <a:latin typeface="Montserrat"/>
                <a:ea typeface="Montserrat"/>
                <a:cs typeface="Montserrat"/>
                <a:sym typeface="Montserrat"/>
              </a:rPr>
              <a:t>Pan-African</a:t>
            </a:r>
            <a:r>
              <a:rPr lang="en-GB" sz="3400">
                <a:latin typeface="Montserrat"/>
                <a:ea typeface="Montserrat"/>
                <a:cs typeface="Montserrat"/>
                <a:sym typeface="Montserrat"/>
              </a:rPr>
              <a:t> - A belief that all of the peoples of Africa should work together.</a:t>
            </a:r>
            <a:r>
              <a:rPr lang="en-GB" sz="3500">
                <a:latin typeface="Montserrat"/>
                <a:ea typeface="Montserrat"/>
                <a:cs typeface="Montserrat"/>
                <a:sym typeface="Montserrat"/>
              </a:rPr>
              <a:t> </a:t>
            </a:r>
            <a:endParaRPr sz="3500">
              <a:latin typeface="Montserrat"/>
              <a:ea typeface="Montserrat"/>
              <a:cs typeface="Montserrat"/>
              <a:sym typeface="Montserrat"/>
            </a:endParaRPr>
          </a:p>
          <a:p>
            <a:pPr indent="0" lvl="0" marL="0" rtl="0" algn="l">
              <a:lnSpc>
                <a:spcPct val="150000"/>
              </a:lnSpc>
              <a:spcBef>
                <a:spcPts val="0"/>
              </a:spcBef>
              <a:spcAft>
                <a:spcPts val="0"/>
              </a:spcAft>
              <a:buNone/>
            </a:pPr>
            <a:r>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p:txBody>
      </p:sp>
      <p:sp>
        <p:nvSpPr>
          <p:cNvPr id="145" name="Google Shape;145;p22"/>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