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 id="2147483680" r:id="rId5"/>
    <p:sldMasterId id="214748368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embeddedFontLst>
    <p:embeddedFont>
      <p:font typeface="Montserrat SemiBold"/>
      <p:regular r:id="rId31"/>
      <p:bold r:id="rId32"/>
      <p:italic r:id="rId33"/>
      <p:boldItalic r:id="rId34"/>
    </p:embeddedFont>
    <p:embeddedFont>
      <p:font typeface="Montserrat"/>
      <p:regular r:id="rId35"/>
      <p:bold r:id="rId36"/>
      <p:italic r:id="rId37"/>
      <p:boldItalic r:id="rId38"/>
    </p:embeddedFont>
    <p:embeddedFont>
      <p:font typeface="Montserrat Medium"/>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bold.fntdata"/><Relationship Id="rId20" Type="http://schemas.openxmlformats.org/officeDocument/2006/relationships/slide" Target="slides/slide13.xml"/><Relationship Id="rId42" Type="http://schemas.openxmlformats.org/officeDocument/2006/relationships/font" Target="fonts/MontserratMedium-boldItalic.fntdata"/><Relationship Id="rId41" Type="http://schemas.openxmlformats.org/officeDocument/2006/relationships/font" Target="fonts/MontserratMedium-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SemiBold-regular.fntdata"/><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MontserratSemiBold-italic.fntdata"/><Relationship Id="rId10" Type="http://schemas.openxmlformats.org/officeDocument/2006/relationships/slide" Target="slides/slide3.xml"/><Relationship Id="rId32" Type="http://schemas.openxmlformats.org/officeDocument/2006/relationships/font" Target="fonts/MontserratSemiBold-bold.fntdata"/><Relationship Id="rId13" Type="http://schemas.openxmlformats.org/officeDocument/2006/relationships/slide" Target="slides/slide6.xml"/><Relationship Id="rId35" Type="http://schemas.openxmlformats.org/officeDocument/2006/relationships/font" Target="fonts/Montserrat-regular.fntdata"/><Relationship Id="rId12" Type="http://schemas.openxmlformats.org/officeDocument/2006/relationships/slide" Target="slides/slide5.xml"/><Relationship Id="rId34" Type="http://schemas.openxmlformats.org/officeDocument/2006/relationships/font" Target="fonts/MontserratSemiBold-boldItalic.fntdata"/><Relationship Id="rId15" Type="http://schemas.openxmlformats.org/officeDocument/2006/relationships/slide" Target="slides/slide8.xml"/><Relationship Id="rId37" Type="http://schemas.openxmlformats.org/officeDocument/2006/relationships/font" Target="fonts/Montserrat-italic.fntdata"/><Relationship Id="rId14" Type="http://schemas.openxmlformats.org/officeDocument/2006/relationships/slide" Target="slides/slide7.xml"/><Relationship Id="rId36" Type="http://schemas.openxmlformats.org/officeDocument/2006/relationships/font" Target="fonts/Montserrat-bold.fntdata"/><Relationship Id="rId17" Type="http://schemas.openxmlformats.org/officeDocument/2006/relationships/slide" Target="slides/slide10.xml"/><Relationship Id="rId39" Type="http://schemas.openxmlformats.org/officeDocument/2006/relationships/font" Target="fonts/MontserratMedium-regular.fntdata"/><Relationship Id="rId16" Type="http://schemas.openxmlformats.org/officeDocument/2006/relationships/slide" Target="slides/slide9.xml"/><Relationship Id="rId38" Type="http://schemas.openxmlformats.org/officeDocument/2006/relationships/font" Target="fonts/Montserrat-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665b5dd49_0_3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8665b5dd49_0_3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8d5250867a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8d5250867a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8665b5dd49_0_4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8665b5dd49_0_4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Can the learner say if they should cross or wait?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8d5250867a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8d5250867a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Can the learner say if they should cross or wait?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8665b5dd49_0_4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8665b5dd49_0_4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Can the learner say if they should cross or wait?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8665b5dd49_0_5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8665b5dd49_0_5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Can the learner say if they should cross or wait?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8665b5dd49_0_5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8665b5dd49_0_5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Can the learner say if they should cross or wait?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8665b5dd49_0_5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8665b5dd49_0_5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Can the learner say if they should cross or wait?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8665b5dd49_0_5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8665b5dd49_0_5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Can the learner say if they should cross or wait?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8665b5dd49_0_5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g8665b5dd49_0_5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-Ask where they would cross? </a:t>
            </a:r>
            <a:endParaRPr/>
          </a:p>
          <a:p>
            <a:pPr indent="0" lvl="0" marL="0" rtl="0" algn="l">
              <a:lnSpc>
                <a:spcPct val="100000"/>
              </a:lnSpc>
              <a:spcBef>
                <a:spcPts val="0"/>
              </a:spcBef>
              <a:spcAft>
                <a:spcPts val="0"/>
              </a:spcAft>
              <a:buSzPts val="1100"/>
              <a:buNone/>
            </a:pPr>
            <a:r>
              <a:rPr lang="en-GB"/>
              <a:t>-Encourage learners to look at the traffic island if they don’t notice it.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8665b5dd49_0_5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8665b5dd49_0_5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-Explain that you can’t always hear cyclists, but that learners still need to look out for them.  </a:t>
            </a:r>
            <a:endParaRPr/>
          </a:p>
          <a:p>
            <a:pPr indent="0" lvl="0" marL="0" rtl="0" algn="l">
              <a:lnSpc>
                <a:spcPct val="100000"/>
              </a:lnSpc>
              <a:spcBef>
                <a:spcPts val="0"/>
              </a:spcBef>
              <a:spcAft>
                <a:spcPts val="0"/>
              </a:spcAft>
              <a:buSzPts val="1100"/>
              <a:buNone/>
            </a:pPr>
            <a:r>
              <a:rPr lang="en-GB"/>
              <a:t>-They are smaller than other traffic, so it can take longer to see them.</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8dce8931d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8dce8931d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8665b5dd49_0_5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8665b5dd49_0_5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Read through the short checklist and encourage your learner to make their own using words or clear drawings if they would prefer - as long as it means something to them, and they can tell you what they need to do.</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8665b5dd49_0_5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8665b5dd49_0_5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Final slide of the lesson. Suggest adaptations for teachers/parents.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8665b5dd49_0_6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g8665b5dd49_0_6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Insert info for subject/lesson name/stage (if appropriate)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8f4618d85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g8f4618d85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Insert info for subject/lesson name/stage (if appropriate)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665b5dd49_0_4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8665b5dd49_0_4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665b5dd49_0_4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8665b5dd49_0_4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-Sharing info online</a:t>
            </a:r>
            <a:endParaRPr/>
          </a:p>
          <a:p>
            <a:pPr indent="0" lvl="0" marL="0" rtl="0" algn="l">
              <a:spcBef>
                <a:spcPts val="0"/>
              </a:spcBef>
              <a:spcAft>
                <a:spcPts val="0"/>
              </a:spcAft>
              <a:buNone/>
            </a:pPr>
            <a:r>
              <a:rPr lang="en-GB"/>
              <a:t>Diff online activity - games vs sending</a:t>
            </a:r>
            <a:endParaRPr/>
          </a:p>
          <a:p>
            <a:pPr indent="0" lvl="0" marL="0" rtl="0" algn="l">
              <a:spcBef>
                <a:spcPts val="0"/>
              </a:spcBef>
              <a:spcAft>
                <a:spcPts val="0"/>
              </a:spcAft>
              <a:buNone/>
            </a:pPr>
            <a:r>
              <a:rPr lang="en-GB"/>
              <a:t>Communicating online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8665b5dd49_0_4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8665b5dd49_0_4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8665b5dd49_0_4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8665b5dd49_0_4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Lesson 1 starting screen. Repeat for each lesson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93c49211e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93c49211e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000">
                <a:latin typeface="Montserrat"/>
                <a:ea typeface="Montserrat"/>
                <a:cs typeface="Montserrat"/>
                <a:sym typeface="Montserrat"/>
              </a:rPr>
              <a:t>Talk through each of the activity stages, clearly stating what happens first, second and last.</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000">
              <a:latin typeface="Montserrat"/>
              <a:ea typeface="Montserrat"/>
              <a:cs typeface="Montserrat"/>
              <a:sym typeface="Montserrat"/>
            </a:endParaRPr>
          </a:p>
          <a:p>
            <a:pPr indent="0" lvl="0" marL="0" rtl="0" algn="l">
              <a:spcBef>
                <a:spcPts val="0"/>
              </a:spcBef>
              <a:spcAft>
                <a:spcPts val="0"/>
              </a:spcAft>
              <a:buNone/>
            </a:pPr>
            <a:r>
              <a:rPr lang="en-GB" sz="1000">
                <a:latin typeface="Montserrat"/>
                <a:ea typeface="Montserrat"/>
                <a:cs typeface="Montserrat"/>
                <a:sym typeface="Montserrat"/>
              </a:rPr>
              <a:t>-Can you cross quiz! - photos of different crossings and lights on crossings - always say they need to stop first, as sometimes cars may not stop. Police cars, fire engines and ambulance may need to pass quickly - so don’t cross when you hear or see them.</a:t>
            </a:r>
            <a:endParaRPr sz="1000">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000">
              <a:latin typeface="Montserrat"/>
              <a:ea typeface="Montserrat"/>
              <a:cs typeface="Montserrat"/>
              <a:sym typeface="Montserr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8665b5dd49_0_4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8665b5dd49_0_4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Explain to learners that they should always wait for traffic to stop before they cross on a zebra crossing.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8665b5dd49_0_4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8665b5dd49_0_4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Explain to learners that:</a:t>
            </a:r>
            <a:endParaRPr/>
          </a:p>
          <a:p>
            <a:pPr indent="0" lvl="0" marL="0" rtl="0" algn="l">
              <a:lnSpc>
                <a:spcPct val="100000"/>
              </a:lnSpc>
              <a:spcBef>
                <a:spcPts val="0"/>
              </a:spcBef>
              <a:spcAft>
                <a:spcPts val="0"/>
              </a:spcAft>
              <a:buSzPts val="1100"/>
              <a:buNone/>
            </a:pPr>
            <a:r>
              <a:rPr lang="en-GB"/>
              <a:t>-They need to press the button </a:t>
            </a:r>
            <a:endParaRPr/>
          </a:p>
          <a:p>
            <a:pPr indent="0" lvl="0" marL="0" rtl="0" algn="l">
              <a:lnSpc>
                <a:spcPct val="100000"/>
              </a:lnSpc>
              <a:spcBef>
                <a:spcPts val="0"/>
              </a:spcBef>
              <a:spcAft>
                <a:spcPts val="0"/>
              </a:spcAft>
              <a:buSzPts val="1100"/>
              <a:buNone/>
            </a:pPr>
            <a:r>
              <a:rPr lang="en-GB"/>
              <a:t>-Stand and wait when they see the red man</a:t>
            </a:r>
            <a:endParaRPr/>
          </a:p>
          <a:p>
            <a:pPr indent="0" lvl="0" marL="0" rtl="0" algn="l">
              <a:lnSpc>
                <a:spcPct val="100000"/>
              </a:lnSpc>
              <a:spcBef>
                <a:spcPts val="0"/>
              </a:spcBef>
              <a:spcAft>
                <a:spcPts val="0"/>
              </a:spcAft>
              <a:buSzPts val="1100"/>
              <a:buNone/>
            </a:pPr>
            <a:r>
              <a:rPr lang="en-GB"/>
              <a:t>-Look and listen. If there’s no traffic, bicycles or sirens they can cross if they see a green man.</a:t>
            </a:r>
            <a:endParaRPr/>
          </a:p>
          <a:p>
            <a:pPr indent="0" lvl="0" marL="0" rtl="0" algn="l">
              <a:lnSpc>
                <a:spcPct val="100000"/>
              </a:lnSpc>
              <a:spcBef>
                <a:spcPts val="0"/>
              </a:spcBef>
              <a:spcAft>
                <a:spcPts val="0"/>
              </a:spcAft>
              <a:buSzPts val="1100"/>
              <a:buNone/>
            </a:pPr>
            <a:r>
              <a:rPr lang="en-GB"/>
              <a:t>-Make sure they cross calmly and carefully, walking straight to the other side.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chemeClr val="lt1"/>
              </a:buClr>
              <a:buSzPts val="5200"/>
              <a:buNone/>
              <a:defRPr sz="5200">
                <a:solidFill>
                  <a:schemeClr val="lt1"/>
                </a:solidFill>
              </a:defRPr>
            </a:lvl2pPr>
            <a:lvl3pPr lvl="2" rtl="0" algn="ctr">
              <a:lnSpc>
                <a:spcPct val="100000"/>
              </a:lnSpc>
              <a:spcBef>
                <a:spcPts val="0"/>
              </a:spcBef>
              <a:spcAft>
                <a:spcPts val="0"/>
              </a:spcAft>
              <a:buClr>
                <a:schemeClr val="lt1"/>
              </a:buClr>
              <a:buSzPts val="5200"/>
              <a:buNone/>
              <a:defRPr sz="5200">
                <a:solidFill>
                  <a:schemeClr val="lt1"/>
                </a:solidFill>
              </a:defRPr>
            </a:lvl3pPr>
            <a:lvl4pPr lvl="3" rtl="0" algn="ctr">
              <a:lnSpc>
                <a:spcPct val="100000"/>
              </a:lnSpc>
              <a:spcBef>
                <a:spcPts val="0"/>
              </a:spcBef>
              <a:spcAft>
                <a:spcPts val="0"/>
              </a:spcAft>
              <a:buClr>
                <a:schemeClr val="lt1"/>
              </a:buClr>
              <a:buSzPts val="5200"/>
              <a:buNone/>
              <a:defRPr sz="5200">
                <a:solidFill>
                  <a:schemeClr val="lt1"/>
                </a:solidFill>
              </a:defRPr>
            </a:lvl4pPr>
            <a:lvl5pPr lvl="4" rtl="0" algn="ctr">
              <a:lnSpc>
                <a:spcPct val="100000"/>
              </a:lnSpc>
              <a:spcBef>
                <a:spcPts val="0"/>
              </a:spcBef>
              <a:spcAft>
                <a:spcPts val="0"/>
              </a:spcAft>
              <a:buClr>
                <a:schemeClr val="lt1"/>
              </a:buClr>
              <a:buSzPts val="5200"/>
              <a:buNone/>
              <a:defRPr sz="5200">
                <a:solidFill>
                  <a:schemeClr val="lt1"/>
                </a:solidFill>
              </a:defRPr>
            </a:lvl5pPr>
            <a:lvl6pPr lvl="5" rtl="0" algn="ctr">
              <a:lnSpc>
                <a:spcPct val="100000"/>
              </a:lnSpc>
              <a:spcBef>
                <a:spcPts val="0"/>
              </a:spcBef>
              <a:spcAft>
                <a:spcPts val="0"/>
              </a:spcAft>
              <a:buClr>
                <a:schemeClr val="lt1"/>
              </a:buClr>
              <a:buSzPts val="5200"/>
              <a:buNone/>
              <a:defRPr sz="5200">
                <a:solidFill>
                  <a:schemeClr val="lt1"/>
                </a:solidFill>
              </a:defRPr>
            </a:lvl6pPr>
            <a:lvl7pPr lvl="6" rtl="0" algn="ctr">
              <a:lnSpc>
                <a:spcPct val="100000"/>
              </a:lnSpc>
              <a:spcBef>
                <a:spcPts val="0"/>
              </a:spcBef>
              <a:spcAft>
                <a:spcPts val="0"/>
              </a:spcAft>
              <a:buClr>
                <a:schemeClr val="lt1"/>
              </a:buClr>
              <a:buSzPts val="5200"/>
              <a:buNone/>
              <a:defRPr sz="5200">
                <a:solidFill>
                  <a:schemeClr val="lt1"/>
                </a:solidFill>
              </a:defRPr>
            </a:lvl7pPr>
            <a:lvl8pPr lvl="7" rtl="0" algn="ctr">
              <a:lnSpc>
                <a:spcPct val="100000"/>
              </a:lnSpc>
              <a:spcBef>
                <a:spcPts val="0"/>
              </a:spcBef>
              <a:spcAft>
                <a:spcPts val="0"/>
              </a:spcAft>
              <a:buClr>
                <a:schemeClr val="lt1"/>
              </a:buClr>
              <a:buSzPts val="5200"/>
              <a:buNone/>
              <a:defRPr sz="5200">
                <a:solidFill>
                  <a:schemeClr val="lt1"/>
                </a:solidFill>
              </a:defRPr>
            </a:lvl8pPr>
            <a:lvl9pPr lvl="8" rtl="0" algn="ctr">
              <a:lnSpc>
                <a:spcPct val="100000"/>
              </a:lnSpc>
              <a:spcBef>
                <a:spcPts val="0"/>
              </a:spcBef>
              <a:spcAft>
                <a:spcPts val="0"/>
              </a:spcAft>
              <a:buClr>
                <a:schemeClr val="lt1"/>
              </a:buClr>
              <a:buSzPts val="5200"/>
              <a:buNone/>
              <a:defRPr sz="5200">
                <a:solidFill>
                  <a:schemeClr val="lt1"/>
                </a:solidFill>
              </a:defRPr>
            </a:lvl9pPr>
          </a:lstStyle>
          <a:p/>
        </p:txBody>
      </p:sp>
      <p:sp>
        <p:nvSpPr>
          <p:cNvPr id="57" name="Google Shape;57;p14"/>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1800"/>
              <a:buNone/>
              <a:defRPr sz="1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60" name="Google Shape;60;p14"/>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61" name="Shape 61"/>
        <p:cNvGrpSpPr/>
        <p:nvPr/>
      </p:nvGrpSpPr>
      <p:grpSpPr>
        <a:xfrm>
          <a:off x="0" y="0"/>
          <a:ext cx="0" cy="0"/>
          <a:chOff x="0" y="0"/>
          <a:chExt cx="0" cy="0"/>
        </a:xfrm>
      </p:grpSpPr>
      <p:sp>
        <p:nvSpPr>
          <p:cNvPr id="62" name="Google Shape;62;p1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3" name="Google Shape;63;p15"/>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4" name="Google Shape;64;p15"/>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5" name="Google Shape;65;p15"/>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6" name="Google Shape;66;p15"/>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7" name="Google Shape;67;p15"/>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8" name="Google Shape;68;p15"/>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9" name="Google Shape;69;p15"/>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70" name="Google Shape;70;p15"/>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1" name="Google Shape;71;p1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p1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4" name="Google Shape;74;p1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5" name="Google Shape;75;p1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17"/>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8" name="Google Shape;78;p17"/>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9" name="Google Shape;79;p1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80" name="Shape 80"/>
        <p:cNvGrpSpPr/>
        <p:nvPr/>
      </p:nvGrpSpPr>
      <p:grpSpPr>
        <a:xfrm>
          <a:off x="0" y="0"/>
          <a:ext cx="0" cy="0"/>
          <a:chOff x="0" y="0"/>
          <a:chExt cx="0" cy="0"/>
        </a:xfrm>
      </p:grpSpPr>
      <p:sp>
        <p:nvSpPr>
          <p:cNvPr id="81" name="Google Shape;81;p1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2" name="Google Shape;82;p1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3" name="Google Shape;83;p18"/>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84" name="Google Shape;84;p18"/>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5" name="Google Shape;85;p18"/>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6" name="Google Shape;86;p18"/>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7" name="Google Shape;87;p18"/>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8" name="Google Shape;88;p18"/>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9" name="Google Shape;89;p18"/>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2" name="Google Shape;92;p1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93" name="Shape 93"/>
        <p:cNvGrpSpPr/>
        <p:nvPr/>
      </p:nvGrpSpPr>
      <p:grpSpPr>
        <a:xfrm>
          <a:off x="0" y="0"/>
          <a:ext cx="0" cy="0"/>
          <a:chOff x="0" y="0"/>
          <a:chExt cx="0" cy="0"/>
        </a:xfrm>
      </p:grpSpPr>
      <p:sp>
        <p:nvSpPr>
          <p:cNvPr id="94" name="Google Shape;94;p20"/>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95" name="Google Shape;95;p2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6" name="Google Shape;96;p20"/>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1"/>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04" name="Shape 104"/>
        <p:cNvGrpSpPr/>
        <p:nvPr/>
      </p:nvGrpSpPr>
      <p:grpSpPr>
        <a:xfrm>
          <a:off x="0" y="0"/>
          <a:ext cx="0" cy="0"/>
          <a:chOff x="0" y="0"/>
          <a:chExt cx="0" cy="0"/>
        </a:xfrm>
      </p:grpSpPr>
      <p:sp>
        <p:nvSpPr>
          <p:cNvPr id="105" name="Google Shape;105;p23"/>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06" name="Google Shape;106;p2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07" name="Google Shape;107;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8" name="Shape 108"/>
        <p:cNvGrpSpPr/>
        <p:nvPr/>
      </p:nvGrpSpPr>
      <p:grpSpPr>
        <a:xfrm>
          <a:off x="0" y="0"/>
          <a:ext cx="0" cy="0"/>
          <a:chOff x="0" y="0"/>
          <a:chExt cx="0" cy="0"/>
        </a:xfrm>
      </p:grpSpPr>
      <p:sp>
        <p:nvSpPr>
          <p:cNvPr id="109" name="Google Shape;109;p24"/>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0" name="Google Shape;110;p24"/>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11" name="Google Shape;111;p2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12" name="Shape 112"/>
        <p:cNvGrpSpPr/>
        <p:nvPr/>
      </p:nvGrpSpPr>
      <p:grpSpPr>
        <a:xfrm>
          <a:off x="0" y="0"/>
          <a:ext cx="0" cy="0"/>
          <a:chOff x="0" y="0"/>
          <a:chExt cx="0" cy="0"/>
        </a:xfrm>
      </p:grpSpPr>
      <p:sp>
        <p:nvSpPr>
          <p:cNvPr id="113" name="Google Shape;113;p25"/>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rgbClr val="000000"/>
              </a:buClr>
              <a:buSzPts val="5200"/>
              <a:buNone/>
              <a:defRPr sz="5200">
                <a:solidFill>
                  <a:srgbClr val="000000"/>
                </a:solidFill>
              </a:defRPr>
            </a:lvl2pPr>
            <a:lvl3pPr lvl="2" rtl="0" algn="ctr">
              <a:lnSpc>
                <a:spcPct val="100000"/>
              </a:lnSpc>
              <a:spcBef>
                <a:spcPts val="0"/>
              </a:spcBef>
              <a:spcAft>
                <a:spcPts val="0"/>
              </a:spcAft>
              <a:buClr>
                <a:srgbClr val="000000"/>
              </a:buClr>
              <a:buSzPts val="5200"/>
              <a:buNone/>
              <a:defRPr sz="5200">
                <a:solidFill>
                  <a:srgbClr val="000000"/>
                </a:solidFill>
              </a:defRPr>
            </a:lvl3pPr>
            <a:lvl4pPr lvl="3" rtl="0" algn="ctr">
              <a:lnSpc>
                <a:spcPct val="100000"/>
              </a:lnSpc>
              <a:spcBef>
                <a:spcPts val="0"/>
              </a:spcBef>
              <a:spcAft>
                <a:spcPts val="0"/>
              </a:spcAft>
              <a:buClr>
                <a:srgbClr val="000000"/>
              </a:buClr>
              <a:buSzPts val="5200"/>
              <a:buNone/>
              <a:defRPr sz="5200">
                <a:solidFill>
                  <a:srgbClr val="000000"/>
                </a:solidFill>
              </a:defRPr>
            </a:lvl4pPr>
            <a:lvl5pPr lvl="4" rtl="0" algn="ctr">
              <a:lnSpc>
                <a:spcPct val="100000"/>
              </a:lnSpc>
              <a:spcBef>
                <a:spcPts val="0"/>
              </a:spcBef>
              <a:spcAft>
                <a:spcPts val="0"/>
              </a:spcAft>
              <a:buClr>
                <a:srgbClr val="000000"/>
              </a:buClr>
              <a:buSzPts val="5200"/>
              <a:buNone/>
              <a:defRPr sz="5200">
                <a:solidFill>
                  <a:srgbClr val="000000"/>
                </a:solidFill>
              </a:defRPr>
            </a:lvl5pPr>
            <a:lvl6pPr lvl="5" rtl="0" algn="ctr">
              <a:lnSpc>
                <a:spcPct val="100000"/>
              </a:lnSpc>
              <a:spcBef>
                <a:spcPts val="0"/>
              </a:spcBef>
              <a:spcAft>
                <a:spcPts val="0"/>
              </a:spcAft>
              <a:buClr>
                <a:srgbClr val="000000"/>
              </a:buClr>
              <a:buSzPts val="5200"/>
              <a:buNone/>
              <a:defRPr sz="5200">
                <a:solidFill>
                  <a:srgbClr val="000000"/>
                </a:solidFill>
              </a:defRPr>
            </a:lvl6pPr>
            <a:lvl7pPr lvl="6" rtl="0" algn="ctr">
              <a:lnSpc>
                <a:spcPct val="100000"/>
              </a:lnSpc>
              <a:spcBef>
                <a:spcPts val="0"/>
              </a:spcBef>
              <a:spcAft>
                <a:spcPts val="0"/>
              </a:spcAft>
              <a:buClr>
                <a:srgbClr val="000000"/>
              </a:buClr>
              <a:buSzPts val="5200"/>
              <a:buNone/>
              <a:defRPr sz="5200">
                <a:solidFill>
                  <a:srgbClr val="000000"/>
                </a:solidFill>
              </a:defRPr>
            </a:lvl7pPr>
            <a:lvl8pPr lvl="7" rtl="0" algn="ctr">
              <a:lnSpc>
                <a:spcPct val="100000"/>
              </a:lnSpc>
              <a:spcBef>
                <a:spcPts val="0"/>
              </a:spcBef>
              <a:spcAft>
                <a:spcPts val="0"/>
              </a:spcAft>
              <a:buClr>
                <a:srgbClr val="000000"/>
              </a:buClr>
              <a:buSzPts val="5200"/>
              <a:buNone/>
              <a:defRPr sz="5200">
                <a:solidFill>
                  <a:srgbClr val="000000"/>
                </a:solidFill>
              </a:defRPr>
            </a:lvl8pPr>
            <a:lvl9pPr lvl="8" rtl="0" algn="ctr">
              <a:lnSpc>
                <a:spcPct val="100000"/>
              </a:lnSpc>
              <a:spcBef>
                <a:spcPts val="0"/>
              </a:spcBef>
              <a:spcAft>
                <a:spcPts val="0"/>
              </a:spcAft>
              <a:buClr>
                <a:srgbClr val="000000"/>
              </a:buClr>
              <a:buSzPts val="5200"/>
              <a:buNone/>
              <a:defRPr sz="5200">
                <a:solidFill>
                  <a:srgbClr val="000000"/>
                </a:solidFill>
              </a:defRPr>
            </a:lvl9pPr>
          </a:lstStyle>
          <a:p/>
        </p:txBody>
      </p:sp>
      <p:sp>
        <p:nvSpPr>
          <p:cNvPr id="114" name="Google Shape;114;p25"/>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115" name="Google Shape;115;p25"/>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rgbClr val="000000"/>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solidFill>
                  <a:srgbClr val="000000"/>
                </a:solidFill>
              </a:defRPr>
            </a:lvl2pPr>
            <a:lvl3pPr lvl="2" rtl="0" algn="l">
              <a:lnSpc>
                <a:spcPct val="130000"/>
              </a:lnSpc>
              <a:spcBef>
                <a:spcPts val="1000"/>
              </a:spcBef>
              <a:spcAft>
                <a:spcPts val="0"/>
              </a:spcAft>
              <a:buSzPts val="1400"/>
              <a:buNone/>
              <a:defRPr>
                <a:solidFill>
                  <a:srgbClr val="000000"/>
                </a:solidFill>
              </a:defRPr>
            </a:lvl3pPr>
            <a:lvl4pPr lvl="3" rtl="0" algn="l">
              <a:lnSpc>
                <a:spcPct val="130000"/>
              </a:lnSpc>
              <a:spcBef>
                <a:spcPts val="1000"/>
              </a:spcBef>
              <a:spcAft>
                <a:spcPts val="0"/>
              </a:spcAft>
              <a:buSzPts val="1400"/>
              <a:buNone/>
              <a:defRPr>
                <a:solidFill>
                  <a:srgbClr val="000000"/>
                </a:solidFill>
              </a:defRPr>
            </a:lvl4pPr>
            <a:lvl5pPr lvl="4" rtl="0" algn="l">
              <a:lnSpc>
                <a:spcPct val="130000"/>
              </a:lnSpc>
              <a:spcBef>
                <a:spcPts val="1000"/>
              </a:spcBef>
              <a:spcAft>
                <a:spcPts val="0"/>
              </a:spcAft>
              <a:buSzPts val="1200"/>
              <a:buNone/>
              <a:defRPr>
                <a:solidFill>
                  <a:srgbClr val="000000"/>
                </a:solidFill>
              </a:defRPr>
            </a:lvl5pPr>
            <a:lvl6pPr lvl="5" rtl="0" algn="l">
              <a:lnSpc>
                <a:spcPct val="130000"/>
              </a:lnSpc>
              <a:spcBef>
                <a:spcPts val="1000"/>
              </a:spcBef>
              <a:spcAft>
                <a:spcPts val="0"/>
              </a:spcAft>
              <a:buSzPts val="1200"/>
              <a:buNone/>
              <a:defRPr>
                <a:solidFill>
                  <a:srgbClr val="000000"/>
                </a:solidFill>
              </a:defRPr>
            </a:lvl6pPr>
            <a:lvl7pPr lvl="6" rtl="0" algn="l">
              <a:lnSpc>
                <a:spcPct val="130000"/>
              </a:lnSpc>
              <a:spcBef>
                <a:spcPts val="1000"/>
              </a:spcBef>
              <a:spcAft>
                <a:spcPts val="0"/>
              </a:spcAft>
              <a:buSzPts val="1000"/>
              <a:buNone/>
              <a:defRPr>
                <a:solidFill>
                  <a:srgbClr val="000000"/>
                </a:solidFill>
              </a:defRPr>
            </a:lvl7pPr>
            <a:lvl8pPr lvl="7" rtl="0" algn="l">
              <a:lnSpc>
                <a:spcPct val="130000"/>
              </a:lnSpc>
              <a:spcBef>
                <a:spcPts val="1000"/>
              </a:spcBef>
              <a:spcAft>
                <a:spcPts val="0"/>
              </a:spcAft>
              <a:buSzPts val="1000"/>
              <a:buNone/>
              <a:defRPr>
                <a:solidFill>
                  <a:srgbClr val="000000"/>
                </a:solidFill>
              </a:defRPr>
            </a:lvl8pPr>
            <a:lvl9pPr lvl="8" rtl="0" algn="l">
              <a:lnSpc>
                <a:spcPct val="130000"/>
              </a:lnSpc>
              <a:spcBef>
                <a:spcPts val="1000"/>
              </a:spcBef>
              <a:spcAft>
                <a:spcPts val="1000"/>
              </a:spcAft>
              <a:buSzPts val="800"/>
              <a:buNone/>
              <a:defRPr>
                <a:solidFill>
                  <a:srgbClr val="000000"/>
                </a:solidFill>
              </a:defRPr>
            </a:lvl9pPr>
          </a:lstStyle>
          <a:p/>
        </p:txBody>
      </p:sp>
      <p:pic>
        <p:nvPicPr>
          <p:cNvPr id="116" name="Google Shape;116;p25"/>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117" name="Google Shape;117;p25"/>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 name="Shape 118"/>
        <p:cNvGrpSpPr/>
        <p:nvPr/>
      </p:nvGrpSpPr>
      <p:grpSpPr>
        <a:xfrm>
          <a:off x="0" y="0"/>
          <a:ext cx="0" cy="0"/>
          <a:chOff x="0" y="0"/>
          <a:chExt cx="0" cy="0"/>
        </a:xfrm>
      </p:grpSpPr>
      <p:sp>
        <p:nvSpPr>
          <p:cNvPr id="119" name="Google Shape;119;p26"/>
          <p:cNvSpPr txBox="1"/>
          <p:nvPr>
            <p:ph type="title"/>
          </p:nvPr>
        </p:nvSpPr>
        <p:spPr>
          <a:xfrm>
            <a:off x="458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0" name="Google Shape;120;p26"/>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21" name="Google Shape;121;p26"/>
          <p:cNvSpPr txBox="1"/>
          <p:nvPr>
            <p:ph idx="2" type="body"/>
          </p:nvPr>
        </p:nvSpPr>
        <p:spPr>
          <a:xfrm>
            <a:off x="4733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22" name="Google Shape;122;p2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23" name="Google Shape;123;p26"/>
          <p:cNvSpPr txBox="1"/>
          <p:nvPr>
            <p:ph idx="3" type="title"/>
          </p:nvPr>
        </p:nvSpPr>
        <p:spPr>
          <a:xfrm>
            <a:off x="4733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27"/>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6" name="Google Shape;126;p2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27" name="Shape 127"/>
        <p:cNvGrpSpPr/>
        <p:nvPr/>
      </p:nvGrpSpPr>
      <p:grpSpPr>
        <a:xfrm>
          <a:off x="0" y="0"/>
          <a:ext cx="0" cy="0"/>
          <a:chOff x="0" y="0"/>
          <a:chExt cx="0" cy="0"/>
        </a:xfrm>
      </p:grpSpPr>
      <p:sp>
        <p:nvSpPr>
          <p:cNvPr id="128" name="Google Shape;128;p28"/>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9" name="Google Shape;129;p2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30" name="Google Shape;130;p28"/>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31" name="Google Shape;131;p28"/>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2" name="Google Shape;132;p28"/>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33" name="Google Shape;133;p28"/>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4" name="Google Shape;134;p28"/>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35" name="Google Shape;135;p28"/>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6" name="Google Shape;136;p28"/>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37" name="Shape 137"/>
        <p:cNvGrpSpPr/>
        <p:nvPr/>
      </p:nvGrpSpPr>
      <p:grpSpPr>
        <a:xfrm>
          <a:off x="0" y="0"/>
          <a:ext cx="0" cy="0"/>
          <a:chOff x="0" y="0"/>
          <a:chExt cx="0" cy="0"/>
        </a:xfrm>
      </p:grpSpPr>
      <p:sp>
        <p:nvSpPr>
          <p:cNvPr id="138" name="Google Shape;138;p29"/>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39" name="Google Shape;139;p29"/>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0" name="Google Shape;140;p29"/>
          <p:cNvSpPr txBox="1"/>
          <p:nvPr>
            <p:ph idx="2" type="subTitle"/>
          </p:nvPr>
        </p:nvSpPr>
        <p:spPr>
          <a:xfrm>
            <a:off x="5555725" y="2671200"/>
            <a:ext cx="3129300" cy="3945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1" name="Google Shape;141;p29"/>
          <p:cNvSpPr txBox="1"/>
          <p:nvPr>
            <p:ph idx="3" type="body"/>
          </p:nvPr>
        </p:nvSpPr>
        <p:spPr>
          <a:xfrm>
            <a:off x="458975" y="207007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2" name="Google Shape;142;p29"/>
          <p:cNvSpPr txBox="1"/>
          <p:nvPr>
            <p:ph idx="4" type="subTitle"/>
          </p:nvPr>
        </p:nvSpPr>
        <p:spPr>
          <a:xfrm>
            <a:off x="458975" y="267120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3" name="Google Shape;143;p29"/>
          <p:cNvSpPr txBox="1"/>
          <p:nvPr>
            <p:ph idx="5" type="body"/>
          </p:nvPr>
        </p:nvSpPr>
        <p:spPr>
          <a:xfrm>
            <a:off x="458975" y="330312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4" name="Google Shape;144;p29"/>
          <p:cNvSpPr txBox="1"/>
          <p:nvPr>
            <p:ph idx="6" type="subTitle"/>
          </p:nvPr>
        </p:nvSpPr>
        <p:spPr>
          <a:xfrm>
            <a:off x="5555725" y="3177725"/>
            <a:ext cx="3129300" cy="3945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5" name="Google Shape;145;p29"/>
          <p:cNvSpPr txBox="1"/>
          <p:nvPr>
            <p:ph idx="7" type="subTitle"/>
          </p:nvPr>
        </p:nvSpPr>
        <p:spPr>
          <a:xfrm>
            <a:off x="5555725" y="3684250"/>
            <a:ext cx="3129300" cy="3945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6" name="Google Shape;146;p2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47" name="Shape 147"/>
        <p:cNvGrpSpPr/>
        <p:nvPr/>
      </p:nvGrpSpPr>
      <p:grpSpPr>
        <a:xfrm>
          <a:off x="0" y="0"/>
          <a:ext cx="0" cy="0"/>
          <a:chOff x="0" y="0"/>
          <a:chExt cx="0" cy="0"/>
        </a:xfrm>
      </p:grpSpPr>
      <p:sp>
        <p:nvSpPr>
          <p:cNvPr id="148" name="Google Shape;148;p30"/>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9" name="Google Shape;149;p30"/>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0" name="Google Shape;150;p30"/>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1" name="Google Shape;151;p30"/>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2" name="Google Shape;152;p30"/>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3" name="Google Shape;153;p30"/>
          <p:cNvSpPr txBox="1"/>
          <p:nvPr>
            <p:ph idx="5" type="subTitle"/>
          </p:nvPr>
        </p:nvSpPr>
        <p:spPr>
          <a:xfrm>
            <a:off x="458975" y="2952375"/>
            <a:ext cx="3128400" cy="453300"/>
          </a:xfrm>
          <a:prstGeom prst="rect">
            <a:avLst/>
          </a:prstGeom>
          <a:solidFill>
            <a:schemeClr val="accent3"/>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4" name="Google Shape;154;p30"/>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5" name="Google Shape;155;p30"/>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6" name="Google Shape;156;p30"/>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7" name="Google Shape;157;p3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8" name="Shape 158"/>
        <p:cNvGrpSpPr/>
        <p:nvPr/>
      </p:nvGrpSpPr>
      <p:grpSpPr>
        <a:xfrm>
          <a:off x="0" y="0"/>
          <a:ext cx="0" cy="0"/>
          <a:chOff x="0" y="0"/>
          <a:chExt cx="0" cy="0"/>
        </a:xfrm>
      </p:grpSpPr>
      <p:sp>
        <p:nvSpPr>
          <p:cNvPr id="159" name="Google Shape;159;p31"/>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60" name="Google Shape;160;p31"/>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61" name="Google Shape;161;p3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62" name="Shape 162"/>
        <p:cNvGrpSpPr/>
        <p:nvPr/>
      </p:nvGrpSpPr>
      <p:grpSpPr>
        <a:xfrm>
          <a:off x="0" y="0"/>
          <a:ext cx="0" cy="0"/>
          <a:chOff x="0" y="0"/>
          <a:chExt cx="0" cy="0"/>
        </a:xfrm>
      </p:grpSpPr>
      <p:sp>
        <p:nvSpPr>
          <p:cNvPr id="163" name="Google Shape;163;p32"/>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164" name="Google Shape;164;p32"/>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rtl="0" algn="l">
              <a:lnSpc>
                <a:spcPct val="14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165" name="Google Shape;165;p32"/>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6" name="Shape 166"/>
        <p:cNvGrpSpPr/>
        <p:nvPr/>
      </p:nvGrpSpPr>
      <p:grpSpPr>
        <a:xfrm>
          <a:off x="0" y="0"/>
          <a:ext cx="0" cy="0"/>
          <a:chOff x="0" y="0"/>
          <a:chExt cx="0" cy="0"/>
        </a:xfrm>
      </p:grpSpPr>
      <p:sp>
        <p:nvSpPr>
          <p:cNvPr id="167" name="Google Shape;167;p33"/>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8" name="Shape 168"/>
        <p:cNvGrpSpPr/>
        <p:nvPr/>
      </p:nvGrpSpPr>
      <p:grpSpPr>
        <a:xfrm>
          <a:off x="0" y="0"/>
          <a:ext cx="0" cy="0"/>
          <a:chOff x="0" y="0"/>
          <a:chExt cx="0" cy="0"/>
        </a:xfrm>
      </p:grpSpPr>
      <p:sp>
        <p:nvSpPr>
          <p:cNvPr id="169" name="Google Shape;169;p3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0" Type="http://schemas.openxmlformats.org/officeDocument/2006/relationships/theme" Target="../theme/theme1.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image" Target="../media/image1.pn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9" name="Shape 99"/>
        <p:cNvGrpSpPr/>
        <p:nvPr/>
      </p:nvGrpSpPr>
      <p:grpSpPr>
        <a:xfrm>
          <a:off x="0" y="0"/>
          <a:ext cx="0" cy="0"/>
          <a:chOff x="0" y="0"/>
          <a:chExt cx="0" cy="0"/>
        </a:xfrm>
      </p:grpSpPr>
      <p:sp>
        <p:nvSpPr>
          <p:cNvPr id="100" name="Google Shape;100;p22"/>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2200"/>
              <a:buFont typeface="Montserrat"/>
              <a:buNone/>
              <a:defRPr b="1" i="0" sz="2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9pPr>
          </a:lstStyle>
          <a:p/>
        </p:txBody>
      </p:sp>
      <p:sp>
        <p:nvSpPr>
          <p:cNvPr id="101" name="Google Shape;101;p22"/>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102" name="Google Shape;102;p2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03" name="Google Shape;103;p22"/>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5"/>
          <p:cNvSpPr txBox="1"/>
          <p:nvPr>
            <p:ph idx="4294967295" type="ctrTitle"/>
          </p:nvPr>
        </p:nvSpPr>
        <p:spPr>
          <a:xfrm>
            <a:off x="611375" y="1590550"/>
            <a:ext cx="8226000" cy="18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000"/>
              <a:buNone/>
            </a:pPr>
            <a:r>
              <a:rPr lang="en-GB">
                <a:solidFill>
                  <a:srgbClr val="4B3241"/>
                </a:solidFill>
              </a:rPr>
              <a:t>Independent Living</a:t>
            </a:r>
            <a:br>
              <a:rPr lang="en-GB">
                <a:solidFill>
                  <a:srgbClr val="4B3241"/>
                </a:solidFill>
              </a:rPr>
            </a:br>
            <a:r>
              <a:rPr lang="en-GB">
                <a:solidFill>
                  <a:srgbClr val="4B3241"/>
                </a:solidFill>
              </a:rPr>
              <a:t>Unit 6- Staying Safe</a:t>
            </a:r>
            <a:br>
              <a:rPr lang="en-GB"/>
            </a:br>
            <a:endParaRPr/>
          </a:p>
        </p:txBody>
      </p:sp>
      <p:sp>
        <p:nvSpPr>
          <p:cNvPr id="175" name="Google Shape;175;p35"/>
          <p:cNvSpPr txBox="1"/>
          <p:nvPr>
            <p:ph idx="4294967295" type="subTitle"/>
          </p:nvPr>
        </p:nvSpPr>
        <p:spPr>
          <a:xfrm>
            <a:off x="611375" y="5974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a:solidFill>
                  <a:srgbClr val="4B3241"/>
                </a:solidFill>
              </a:rPr>
              <a:t>Oak Specialist </a:t>
            </a:r>
            <a:endParaRPr>
              <a:solidFill>
                <a:srgbClr val="4B3241"/>
              </a:solidFill>
            </a:endParaRPr>
          </a:p>
        </p:txBody>
      </p:sp>
      <p:sp>
        <p:nvSpPr>
          <p:cNvPr id="176" name="Google Shape;176;p35"/>
          <p:cNvSpPr txBox="1"/>
          <p:nvPr>
            <p:ph idx="4294967295" type="subTitle"/>
          </p:nvPr>
        </p:nvSpPr>
        <p:spPr>
          <a:xfrm>
            <a:off x="611375" y="42578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a:solidFill>
                  <a:srgbClr val="4B3241"/>
                </a:solidFill>
              </a:rPr>
              <a:t>Applying Learning</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Montserrat Medium"/>
              <a:ea typeface="Montserrat Medium"/>
              <a:cs typeface="Montserrat Medium"/>
              <a:sym typeface="Montserrat Medium"/>
            </a:endParaRPr>
          </a:p>
        </p:txBody>
      </p:sp>
      <p:sp>
        <p:nvSpPr>
          <p:cNvPr id="257" name="Google Shape;257;p44"/>
          <p:cNvSpPr txBox="1"/>
          <p:nvPr>
            <p:ph type="title"/>
          </p:nvPr>
        </p:nvSpPr>
        <p:spPr>
          <a:xfrm>
            <a:off x="459000" y="17377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Pelican, Puffin and Toucan Crossings</a:t>
            </a:r>
            <a:endParaRPr>
              <a:solidFill>
                <a:schemeClr val="dk2"/>
              </a:solidFill>
            </a:endParaRPr>
          </a:p>
        </p:txBody>
      </p:sp>
      <p:sp>
        <p:nvSpPr>
          <p:cNvPr id="258" name="Google Shape;258;p4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
        <p:nvSpPr>
          <p:cNvPr id="259" name="Google Shape;259;p44"/>
          <p:cNvSpPr txBox="1"/>
          <p:nvPr/>
        </p:nvSpPr>
        <p:spPr>
          <a:xfrm>
            <a:off x="4719250" y="4607050"/>
            <a:ext cx="2587500" cy="2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60" name="Google Shape;260;p44"/>
          <p:cNvSpPr txBox="1"/>
          <p:nvPr>
            <p:ph idx="1" type="body"/>
          </p:nvPr>
        </p:nvSpPr>
        <p:spPr>
          <a:xfrm>
            <a:off x="297075" y="877788"/>
            <a:ext cx="8226000" cy="4265700"/>
          </a:xfrm>
          <a:prstGeom prst="rect">
            <a:avLst/>
          </a:prstGeom>
          <a:noFill/>
          <a:ln>
            <a:noFill/>
          </a:ln>
        </p:spPr>
        <p:txBody>
          <a:bodyPr anchorCtr="0" anchor="t" bIns="0" lIns="0" spcFirstLastPara="1" rIns="0" wrap="square" tIns="0">
            <a:noAutofit/>
          </a:bodyPr>
          <a:lstStyle/>
          <a:p>
            <a:pPr indent="0" lvl="0" marL="457200" rtl="0" algn="l">
              <a:lnSpc>
                <a:spcPct val="130000"/>
              </a:lnSpc>
              <a:spcBef>
                <a:spcPts val="0"/>
              </a:spcBef>
              <a:spcAft>
                <a:spcPts val="0"/>
              </a:spcAft>
              <a:buNone/>
            </a:pPr>
            <a:r>
              <a:t/>
            </a:r>
            <a:endParaRPr/>
          </a:p>
          <a:p>
            <a:pPr indent="0" lvl="0" marL="457200" rtl="0" algn="l">
              <a:lnSpc>
                <a:spcPct val="130000"/>
              </a:lnSpc>
              <a:spcBef>
                <a:spcPts val="0"/>
              </a:spcBef>
              <a:spcAft>
                <a:spcPts val="0"/>
              </a:spcAft>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Pelican                                   Puffin                                             Toucan - bikes cross too</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Pelican                                    Puffin                                            Toucan</a:t>
            </a:r>
            <a:endParaRPr/>
          </a:p>
        </p:txBody>
      </p:sp>
      <p:pic>
        <p:nvPicPr>
          <p:cNvPr id="261" name="Google Shape;261;p44"/>
          <p:cNvPicPr preferRelativeResize="0"/>
          <p:nvPr/>
        </p:nvPicPr>
        <p:blipFill>
          <a:blip r:embed="rId3">
            <a:alphaModFix/>
          </a:blip>
          <a:stretch>
            <a:fillRect/>
          </a:stretch>
        </p:blipFill>
        <p:spPr>
          <a:xfrm>
            <a:off x="3001918" y="2101100"/>
            <a:ext cx="2742768" cy="1692813"/>
          </a:xfrm>
          <a:prstGeom prst="rect">
            <a:avLst/>
          </a:prstGeom>
          <a:noFill/>
          <a:ln>
            <a:noFill/>
          </a:ln>
        </p:spPr>
      </p:pic>
      <p:pic>
        <p:nvPicPr>
          <p:cNvPr id="262" name="Google Shape;262;p44"/>
          <p:cNvPicPr preferRelativeResize="0"/>
          <p:nvPr/>
        </p:nvPicPr>
        <p:blipFill>
          <a:blip r:embed="rId4">
            <a:alphaModFix/>
          </a:blip>
          <a:stretch>
            <a:fillRect/>
          </a:stretch>
        </p:blipFill>
        <p:spPr>
          <a:xfrm>
            <a:off x="6057275" y="2101089"/>
            <a:ext cx="2257107" cy="1692824"/>
          </a:xfrm>
          <a:prstGeom prst="rect">
            <a:avLst/>
          </a:prstGeom>
          <a:noFill/>
          <a:ln>
            <a:noFill/>
          </a:ln>
        </p:spPr>
      </p:pic>
      <p:pic>
        <p:nvPicPr>
          <p:cNvPr id="263" name="Google Shape;263;p44"/>
          <p:cNvPicPr preferRelativeResize="0"/>
          <p:nvPr/>
        </p:nvPicPr>
        <p:blipFill>
          <a:blip r:embed="rId5">
            <a:alphaModFix/>
          </a:blip>
          <a:stretch>
            <a:fillRect/>
          </a:stretch>
        </p:blipFill>
        <p:spPr>
          <a:xfrm>
            <a:off x="279251" y="2101088"/>
            <a:ext cx="1918230" cy="1692826"/>
          </a:xfrm>
          <a:prstGeom prst="rect">
            <a:avLst/>
          </a:prstGeom>
          <a:noFill/>
          <a:ln>
            <a:noFill/>
          </a:ln>
        </p:spPr>
      </p:pic>
      <p:pic>
        <p:nvPicPr>
          <p:cNvPr id="264" name="Google Shape;264;p44"/>
          <p:cNvPicPr preferRelativeResize="0"/>
          <p:nvPr/>
        </p:nvPicPr>
        <p:blipFill>
          <a:blip r:embed="rId6">
            <a:alphaModFix/>
          </a:blip>
          <a:stretch>
            <a:fillRect/>
          </a:stretch>
        </p:blipFill>
        <p:spPr>
          <a:xfrm>
            <a:off x="1810300" y="3190384"/>
            <a:ext cx="625550" cy="9817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5"/>
          <p:cNvSpPr txBox="1"/>
          <p:nvPr/>
        </p:nvSpPr>
        <p:spPr>
          <a:xfrm>
            <a:off x="458975" y="1259525"/>
            <a:ext cx="7991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Montserrat"/>
                <a:ea typeface="Montserrat"/>
                <a:cs typeface="Montserrat"/>
                <a:sym typeface="Montserrat"/>
              </a:rPr>
              <a:t>In the following slides are </a:t>
            </a:r>
            <a:r>
              <a:rPr lang="en-GB" sz="1800">
                <a:latin typeface="Montserrat"/>
                <a:ea typeface="Montserrat"/>
                <a:cs typeface="Montserrat"/>
                <a:sym typeface="Montserrat"/>
              </a:rPr>
              <a:t>photos of different crossings and lights on crossings. </a:t>
            </a:r>
            <a:endParaRPr sz="1800">
              <a:latin typeface="Montserrat"/>
              <a:ea typeface="Montserrat"/>
              <a:cs typeface="Montserrat"/>
              <a:sym typeface="Montserrat"/>
            </a:endParaRPr>
          </a:p>
          <a:p>
            <a:pPr indent="0" lvl="0" marL="0" rtl="0" algn="l">
              <a:spcBef>
                <a:spcPts val="0"/>
              </a:spcBef>
              <a:spcAft>
                <a:spcPts val="0"/>
              </a:spcAft>
              <a:buNone/>
            </a:pPr>
            <a:r>
              <a:rPr lang="en-GB" sz="1800">
                <a:latin typeface="Montserrat"/>
                <a:ea typeface="Montserrat"/>
                <a:cs typeface="Montserrat"/>
                <a:sym typeface="Montserrat"/>
              </a:rPr>
              <a:t>Always say to your learner that they need to stop first, as sometimes cars may not stop. Police cars, fire engines and ambulances may need to pass quickly, so don’t cross when you hear or see them.</a:t>
            </a:r>
            <a:endParaRPr sz="1800">
              <a:latin typeface="Montserrat"/>
              <a:ea typeface="Montserrat"/>
              <a:cs typeface="Montserrat"/>
              <a:sym typeface="Montserrat"/>
            </a:endParaRPr>
          </a:p>
        </p:txBody>
      </p:sp>
      <p:sp>
        <p:nvSpPr>
          <p:cNvPr id="270" name="Google Shape;270;p45"/>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Teacher notes: Can you cross quiz</a:t>
            </a:r>
            <a:endParaRPr>
              <a:solidFill>
                <a:schemeClr val="dk2"/>
              </a:solidFill>
            </a:endParaRPr>
          </a:p>
        </p:txBody>
      </p:sp>
      <p:sp>
        <p:nvSpPr>
          <p:cNvPr id="271" name="Google Shape;271;p4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Montserrat Medium"/>
              <a:ea typeface="Montserrat Medium"/>
              <a:cs typeface="Montserrat Medium"/>
              <a:sym typeface="Montserrat Medium"/>
            </a:endParaRPr>
          </a:p>
        </p:txBody>
      </p:sp>
      <p:sp>
        <p:nvSpPr>
          <p:cNvPr id="272" name="Google Shape;272;p4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6"/>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Montserrat Medium"/>
              <a:ea typeface="Montserrat Medium"/>
              <a:cs typeface="Montserrat Medium"/>
              <a:sym typeface="Montserrat Medium"/>
            </a:endParaRPr>
          </a:p>
        </p:txBody>
      </p:sp>
      <p:sp>
        <p:nvSpPr>
          <p:cNvPr id="278" name="Google Shape;278;p4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pic>
        <p:nvPicPr>
          <p:cNvPr id="279" name="Google Shape;279;p46"/>
          <p:cNvPicPr preferRelativeResize="0"/>
          <p:nvPr/>
        </p:nvPicPr>
        <p:blipFill>
          <a:blip r:embed="rId3">
            <a:alphaModFix/>
          </a:blip>
          <a:stretch>
            <a:fillRect/>
          </a:stretch>
        </p:blipFill>
        <p:spPr>
          <a:xfrm>
            <a:off x="2097063" y="1278738"/>
            <a:ext cx="4949874" cy="3299924"/>
          </a:xfrm>
          <a:prstGeom prst="rect">
            <a:avLst/>
          </a:prstGeom>
          <a:noFill/>
          <a:ln>
            <a:noFill/>
          </a:ln>
        </p:spPr>
      </p:pic>
      <p:sp>
        <p:nvSpPr>
          <p:cNvPr id="280" name="Google Shape;280;p46"/>
          <p:cNvSpPr txBox="1"/>
          <p:nvPr>
            <p:ph type="title"/>
          </p:nvPr>
        </p:nvSpPr>
        <p:spPr>
          <a:xfrm>
            <a:off x="504100" y="47817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Road crossing quiz - cross or wait?                         </a:t>
            </a:r>
            <a:endParaRPr>
              <a:solidFill>
                <a:schemeClr val="dk2"/>
              </a:solidFill>
            </a:endParaRPr>
          </a:p>
        </p:txBody>
      </p:sp>
      <p:sp>
        <p:nvSpPr>
          <p:cNvPr id="281" name="Google Shape;281;p46"/>
          <p:cNvSpPr txBox="1"/>
          <p:nvPr/>
        </p:nvSpPr>
        <p:spPr>
          <a:xfrm>
            <a:off x="3751575" y="4796400"/>
            <a:ext cx="3576300" cy="2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Montserrat Medium"/>
              <a:ea typeface="Montserrat Medium"/>
              <a:cs typeface="Montserrat Medium"/>
              <a:sym typeface="Montserrat Medium"/>
            </a:endParaRPr>
          </a:p>
        </p:txBody>
      </p:sp>
      <p:sp>
        <p:nvSpPr>
          <p:cNvPr id="287" name="Google Shape;287;p47"/>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Road crossing quiz - cross or wait?                         </a:t>
            </a:r>
            <a:endParaRPr>
              <a:solidFill>
                <a:schemeClr val="dk2"/>
              </a:solidFill>
            </a:endParaRPr>
          </a:p>
        </p:txBody>
      </p:sp>
      <p:sp>
        <p:nvSpPr>
          <p:cNvPr id="288" name="Google Shape;288;p4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pic>
        <p:nvPicPr>
          <p:cNvPr id="289" name="Google Shape;289;p47"/>
          <p:cNvPicPr preferRelativeResize="0"/>
          <p:nvPr/>
        </p:nvPicPr>
        <p:blipFill rotWithShape="1">
          <a:blip r:embed="rId3">
            <a:alphaModFix/>
          </a:blip>
          <a:srcRect b="0" l="0" r="21715" t="0"/>
          <a:stretch/>
        </p:blipFill>
        <p:spPr>
          <a:xfrm>
            <a:off x="1598122" y="1217150"/>
            <a:ext cx="4402626" cy="3367324"/>
          </a:xfrm>
          <a:prstGeom prst="rect">
            <a:avLst/>
          </a:prstGeom>
          <a:noFill/>
          <a:ln>
            <a:noFill/>
          </a:ln>
        </p:spPr>
      </p:pic>
      <p:sp>
        <p:nvSpPr>
          <p:cNvPr id="290" name="Google Shape;290;p47"/>
          <p:cNvSpPr txBox="1"/>
          <p:nvPr/>
        </p:nvSpPr>
        <p:spPr>
          <a:xfrm>
            <a:off x="3667400" y="4856225"/>
            <a:ext cx="3029400" cy="3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Montserrat Medium"/>
              <a:ea typeface="Montserrat Medium"/>
              <a:cs typeface="Montserrat Medium"/>
              <a:sym typeface="Montserrat Medium"/>
            </a:endParaRPr>
          </a:p>
        </p:txBody>
      </p:sp>
      <p:sp>
        <p:nvSpPr>
          <p:cNvPr id="296" name="Google Shape;296;p4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
        <p:nvSpPr>
          <p:cNvPr id="297" name="Google Shape;297;p4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Road crossing quiz - cross or wait?                         </a:t>
            </a:r>
            <a:endParaRPr>
              <a:solidFill>
                <a:schemeClr val="dk2"/>
              </a:solidFill>
            </a:endParaRPr>
          </a:p>
        </p:txBody>
      </p:sp>
      <p:pic>
        <p:nvPicPr>
          <p:cNvPr id="298" name="Google Shape;298;p48"/>
          <p:cNvPicPr preferRelativeResize="0"/>
          <p:nvPr/>
        </p:nvPicPr>
        <p:blipFill rotWithShape="1">
          <a:blip r:embed="rId3">
            <a:alphaModFix/>
          </a:blip>
          <a:srcRect b="0" l="14340" r="-7580" t="0"/>
          <a:stretch/>
        </p:blipFill>
        <p:spPr>
          <a:xfrm>
            <a:off x="2372752" y="1338175"/>
            <a:ext cx="4815324" cy="3125275"/>
          </a:xfrm>
          <a:prstGeom prst="rect">
            <a:avLst/>
          </a:prstGeom>
          <a:noFill/>
          <a:ln>
            <a:noFill/>
          </a:ln>
        </p:spPr>
      </p:pic>
      <p:sp>
        <p:nvSpPr>
          <p:cNvPr id="299" name="Google Shape;299;p48"/>
          <p:cNvSpPr txBox="1"/>
          <p:nvPr/>
        </p:nvSpPr>
        <p:spPr>
          <a:xfrm>
            <a:off x="3562225" y="4793325"/>
            <a:ext cx="2861100" cy="4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Montserrat Medium"/>
              <a:ea typeface="Montserrat Medium"/>
              <a:cs typeface="Montserrat Medium"/>
              <a:sym typeface="Montserrat Medium"/>
            </a:endParaRPr>
          </a:p>
        </p:txBody>
      </p:sp>
      <p:sp>
        <p:nvSpPr>
          <p:cNvPr id="305" name="Google Shape;305;p4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Road crossing quiz - Cross or wait?</a:t>
            </a:r>
            <a:endParaRPr>
              <a:solidFill>
                <a:schemeClr val="dk2"/>
              </a:solidFill>
            </a:endParaRPr>
          </a:p>
        </p:txBody>
      </p:sp>
      <p:sp>
        <p:nvSpPr>
          <p:cNvPr id="306" name="Google Shape;306;p4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
        <p:nvSpPr>
          <p:cNvPr id="307" name="Google Shape;307;p4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Road crossing quiz - Cross or wait?                         </a:t>
            </a:r>
            <a:endParaRPr>
              <a:solidFill>
                <a:schemeClr val="dk2"/>
              </a:solidFill>
            </a:endParaRPr>
          </a:p>
        </p:txBody>
      </p:sp>
      <p:pic>
        <p:nvPicPr>
          <p:cNvPr id="308" name="Google Shape;308;p49"/>
          <p:cNvPicPr preferRelativeResize="0"/>
          <p:nvPr/>
        </p:nvPicPr>
        <p:blipFill>
          <a:blip r:embed="rId3">
            <a:alphaModFix/>
          </a:blip>
          <a:stretch>
            <a:fillRect/>
          </a:stretch>
        </p:blipFill>
        <p:spPr>
          <a:xfrm>
            <a:off x="2320599" y="1223550"/>
            <a:ext cx="4502742" cy="3354525"/>
          </a:xfrm>
          <a:prstGeom prst="rect">
            <a:avLst/>
          </a:prstGeom>
          <a:noFill/>
          <a:ln>
            <a:noFill/>
          </a:ln>
        </p:spPr>
      </p:pic>
      <p:sp>
        <p:nvSpPr>
          <p:cNvPr id="309" name="Google Shape;309;p49"/>
          <p:cNvSpPr txBox="1"/>
          <p:nvPr/>
        </p:nvSpPr>
        <p:spPr>
          <a:xfrm>
            <a:off x="3626525" y="4793325"/>
            <a:ext cx="4080000" cy="3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0"/>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Montserrat Medium"/>
              <a:ea typeface="Montserrat Medium"/>
              <a:cs typeface="Montserrat Medium"/>
              <a:sym typeface="Montserrat Medium"/>
            </a:endParaRPr>
          </a:p>
        </p:txBody>
      </p:sp>
      <p:sp>
        <p:nvSpPr>
          <p:cNvPr id="315" name="Google Shape;315;p5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
        <p:nvSpPr>
          <p:cNvPr id="316" name="Google Shape;316;p50"/>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Road crossing quiz - cross or wait?                         </a:t>
            </a:r>
            <a:endParaRPr>
              <a:solidFill>
                <a:schemeClr val="dk2"/>
              </a:solidFill>
            </a:endParaRPr>
          </a:p>
        </p:txBody>
      </p:sp>
      <p:pic>
        <p:nvPicPr>
          <p:cNvPr id="317" name="Google Shape;317;p50"/>
          <p:cNvPicPr preferRelativeResize="0"/>
          <p:nvPr/>
        </p:nvPicPr>
        <p:blipFill>
          <a:blip r:embed="rId3">
            <a:alphaModFix/>
          </a:blip>
          <a:stretch>
            <a:fillRect/>
          </a:stretch>
        </p:blipFill>
        <p:spPr>
          <a:xfrm>
            <a:off x="1931903" y="1320850"/>
            <a:ext cx="4737600" cy="3159925"/>
          </a:xfrm>
          <a:prstGeom prst="rect">
            <a:avLst/>
          </a:prstGeom>
          <a:noFill/>
          <a:ln>
            <a:noFill/>
          </a:ln>
        </p:spPr>
      </p:pic>
      <p:sp>
        <p:nvSpPr>
          <p:cNvPr id="318" name="Google Shape;318;p50"/>
          <p:cNvSpPr txBox="1"/>
          <p:nvPr/>
        </p:nvSpPr>
        <p:spPr>
          <a:xfrm>
            <a:off x="3646375" y="4793325"/>
            <a:ext cx="3197700" cy="42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Montserrat Medium"/>
              <a:ea typeface="Montserrat Medium"/>
              <a:cs typeface="Montserrat Medium"/>
              <a:sym typeface="Montserrat Medium"/>
            </a:endParaRPr>
          </a:p>
        </p:txBody>
      </p:sp>
      <p:sp>
        <p:nvSpPr>
          <p:cNvPr id="324" name="Google Shape;324;p5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
        <p:nvSpPr>
          <p:cNvPr id="325" name="Google Shape;325;p5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Road crossing quiz - cross or wait?                         </a:t>
            </a:r>
            <a:endParaRPr>
              <a:solidFill>
                <a:schemeClr val="dk2"/>
              </a:solidFill>
            </a:endParaRPr>
          </a:p>
        </p:txBody>
      </p:sp>
      <p:pic>
        <p:nvPicPr>
          <p:cNvPr id="326" name="Google Shape;326;p51"/>
          <p:cNvPicPr preferRelativeResize="0"/>
          <p:nvPr/>
        </p:nvPicPr>
        <p:blipFill>
          <a:blip r:embed="rId3">
            <a:alphaModFix/>
          </a:blip>
          <a:stretch>
            <a:fillRect/>
          </a:stretch>
        </p:blipFill>
        <p:spPr>
          <a:xfrm>
            <a:off x="2225289" y="1333375"/>
            <a:ext cx="4369572" cy="3273499"/>
          </a:xfrm>
          <a:prstGeom prst="rect">
            <a:avLst/>
          </a:prstGeom>
          <a:noFill/>
          <a:ln>
            <a:noFill/>
          </a:ln>
        </p:spPr>
      </p:pic>
      <p:sp>
        <p:nvSpPr>
          <p:cNvPr id="327" name="Google Shape;327;p51"/>
          <p:cNvSpPr txBox="1"/>
          <p:nvPr/>
        </p:nvSpPr>
        <p:spPr>
          <a:xfrm>
            <a:off x="3562250" y="4419600"/>
            <a:ext cx="5027700" cy="3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Montserrat Medium"/>
              <a:ea typeface="Montserrat Medium"/>
              <a:cs typeface="Montserrat Medium"/>
              <a:sym typeface="Montserrat Medium"/>
            </a:endParaRPr>
          </a:p>
        </p:txBody>
      </p:sp>
      <p:sp>
        <p:nvSpPr>
          <p:cNvPr id="333" name="Google Shape;333;p5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Road crossing quiz - where would you cross?</a:t>
            </a:r>
            <a:endParaRPr>
              <a:solidFill>
                <a:schemeClr val="dk2"/>
              </a:solidFill>
            </a:endParaRPr>
          </a:p>
        </p:txBody>
      </p:sp>
      <p:sp>
        <p:nvSpPr>
          <p:cNvPr id="334" name="Google Shape;334;p5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pic>
        <p:nvPicPr>
          <p:cNvPr id="335" name="Google Shape;335;p52"/>
          <p:cNvPicPr preferRelativeResize="0"/>
          <p:nvPr/>
        </p:nvPicPr>
        <p:blipFill rotWithShape="1">
          <a:blip r:embed="rId3">
            <a:alphaModFix/>
          </a:blip>
          <a:srcRect b="19562" l="0" r="0" t="0"/>
          <a:stretch/>
        </p:blipFill>
        <p:spPr>
          <a:xfrm>
            <a:off x="2163850" y="887075"/>
            <a:ext cx="4492450" cy="2710325"/>
          </a:xfrm>
          <a:prstGeom prst="rect">
            <a:avLst/>
          </a:prstGeom>
          <a:noFill/>
          <a:ln>
            <a:noFill/>
          </a:ln>
        </p:spPr>
      </p:pic>
      <p:sp>
        <p:nvSpPr>
          <p:cNvPr id="336" name="Google Shape;336;p52"/>
          <p:cNvSpPr txBox="1"/>
          <p:nvPr/>
        </p:nvSpPr>
        <p:spPr>
          <a:xfrm>
            <a:off x="796025" y="3950150"/>
            <a:ext cx="73356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600">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3"/>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Montserrat Medium"/>
              <a:ea typeface="Montserrat Medium"/>
              <a:cs typeface="Montserrat Medium"/>
              <a:sym typeface="Montserrat Medium"/>
            </a:endParaRPr>
          </a:p>
        </p:txBody>
      </p:sp>
      <p:sp>
        <p:nvSpPr>
          <p:cNvPr id="342" name="Google Shape;342;p5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Look out for cyclists </a:t>
            </a:r>
            <a:endParaRPr>
              <a:solidFill>
                <a:schemeClr val="dk2"/>
              </a:solidFill>
            </a:endParaRPr>
          </a:p>
        </p:txBody>
      </p:sp>
      <p:sp>
        <p:nvSpPr>
          <p:cNvPr id="343" name="Google Shape;343;p53"/>
          <p:cNvSpPr txBox="1"/>
          <p:nvPr>
            <p:ph idx="1" type="body"/>
          </p:nvPr>
        </p:nvSpPr>
        <p:spPr>
          <a:xfrm>
            <a:off x="459000" y="916175"/>
            <a:ext cx="8226000" cy="2981100"/>
          </a:xfrm>
          <a:prstGeom prst="rect">
            <a:avLst/>
          </a:prstGeom>
          <a:noFill/>
          <a:ln>
            <a:noFill/>
          </a:ln>
        </p:spPr>
        <p:txBody>
          <a:bodyPr anchorCtr="0" anchor="t" bIns="0" lIns="0" spcFirstLastPara="1" rIns="0" wrap="square" tIns="0">
            <a:noAutofit/>
          </a:bodyPr>
          <a:lstStyle/>
          <a:p>
            <a:pPr indent="-330200" lvl="0" marL="457200" rtl="0" algn="l">
              <a:lnSpc>
                <a:spcPct val="130000"/>
              </a:lnSpc>
              <a:spcBef>
                <a:spcPts val="0"/>
              </a:spcBef>
              <a:spcAft>
                <a:spcPts val="0"/>
              </a:spcAft>
              <a:buSzPts val="1600"/>
              <a:buChar char="-"/>
            </a:pPr>
            <a:r>
              <a:rPr lang="en-GB"/>
              <a:t>Cyclists are quiet - so you must look carefully for them.</a:t>
            </a:r>
            <a:endParaRPr/>
          </a:p>
          <a:p>
            <a:pPr indent="-330200" lvl="0" marL="457200" rtl="0" algn="l">
              <a:lnSpc>
                <a:spcPct val="130000"/>
              </a:lnSpc>
              <a:spcBef>
                <a:spcPts val="0"/>
              </a:spcBef>
              <a:spcAft>
                <a:spcPts val="0"/>
              </a:spcAft>
              <a:buSzPts val="1600"/>
              <a:buChar char="-"/>
            </a:pPr>
            <a:r>
              <a:rPr lang="en-GB"/>
              <a:t>They are smaller than other traffic, so it can take longer to see them.</a:t>
            </a:r>
            <a:endParaRPr/>
          </a:p>
        </p:txBody>
      </p:sp>
      <p:sp>
        <p:nvSpPr>
          <p:cNvPr id="344" name="Google Shape;344;p5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pic>
        <p:nvPicPr>
          <p:cNvPr id="345" name="Google Shape;345;p53"/>
          <p:cNvPicPr preferRelativeResize="0"/>
          <p:nvPr/>
        </p:nvPicPr>
        <p:blipFill>
          <a:blip r:embed="rId3">
            <a:alphaModFix/>
          </a:blip>
          <a:stretch>
            <a:fillRect/>
          </a:stretch>
        </p:blipFill>
        <p:spPr>
          <a:xfrm>
            <a:off x="3238611" y="1836675"/>
            <a:ext cx="3158865" cy="2442699"/>
          </a:xfrm>
          <a:prstGeom prst="rect">
            <a:avLst/>
          </a:prstGeom>
          <a:noFill/>
          <a:ln>
            <a:noFill/>
          </a:ln>
          <a:effectLst>
            <a:outerShdw blurRad="57150" rotWithShape="0" algn="bl" dir="5400000" dist="19050">
              <a:srgbClr val="000000">
                <a:alpha val="50000"/>
              </a:srgbClr>
            </a:outerShdw>
          </a:effectLst>
        </p:spPr>
      </p:pic>
      <p:sp>
        <p:nvSpPr>
          <p:cNvPr id="346" name="Google Shape;346;p53"/>
          <p:cNvSpPr txBox="1"/>
          <p:nvPr/>
        </p:nvSpPr>
        <p:spPr>
          <a:xfrm>
            <a:off x="3814675" y="4793325"/>
            <a:ext cx="3828600" cy="42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6"/>
          <p:cNvSpPr txBox="1"/>
          <p:nvPr>
            <p:ph type="title"/>
          </p:nvPr>
        </p:nvSpPr>
        <p:spPr>
          <a:xfrm>
            <a:off x="458975" y="1402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Unit 6 - Staying Safe</a:t>
            </a:r>
            <a:endParaRPr>
              <a:solidFill>
                <a:schemeClr val="dk2"/>
              </a:solidFill>
            </a:endParaRPr>
          </a:p>
        </p:txBody>
      </p:sp>
      <p:sp>
        <p:nvSpPr>
          <p:cNvPr id="182" name="Google Shape;182;p36"/>
          <p:cNvSpPr txBox="1"/>
          <p:nvPr>
            <p:ph idx="1" type="subTitle"/>
          </p:nvPr>
        </p:nvSpPr>
        <p:spPr>
          <a:xfrm>
            <a:off x="458975" y="599950"/>
            <a:ext cx="3425100" cy="453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1 - Online Safety</a:t>
            </a:r>
            <a:endParaRPr>
              <a:solidFill>
                <a:schemeClr val="dk2"/>
              </a:solidFill>
            </a:endParaRPr>
          </a:p>
        </p:txBody>
      </p:sp>
      <p:sp>
        <p:nvSpPr>
          <p:cNvPr id="183" name="Google Shape;183;p36"/>
          <p:cNvSpPr txBox="1"/>
          <p:nvPr>
            <p:ph idx="2" type="body"/>
          </p:nvPr>
        </p:nvSpPr>
        <p:spPr>
          <a:xfrm>
            <a:off x="458975" y="12318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How can we stay safe online? What information should we share online?</a:t>
            </a:r>
            <a:endParaRPr/>
          </a:p>
        </p:txBody>
      </p:sp>
      <p:sp>
        <p:nvSpPr>
          <p:cNvPr id="184" name="Google Shape;184;p36"/>
          <p:cNvSpPr txBox="1"/>
          <p:nvPr>
            <p:ph idx="3" type="subTitle"/>
          </p:nvPr>
        </p:nvSpPr>
        <p:spPr>
          <a:xfrm>
            <a:off x="4734000" y="599950"/>
            <a:ext cx="3425100" cy="453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2 - Safety in the home</a:t>
            </a:r>
            <a:endParaRPr>
              <a:solidFill>
                <a:schemeClr val="dk2"/>
              </a:solidFill>
            </a:endParaRPr>
          </a:p>
        </p:txBody>
      </p:sp>
      <p:sp>
        <p:nvSpPr>
          <p:cNvPr id="185" name="Google Shape;185;p36"/>
          <p:cNvSpPr txBox="1"/>
          <p:nvPr>
            <p:ph idx="4" type="body"/>
          </p:nvPr>
        </p:nvSpPr>
        <p:spPr>
          <a:xfrm>
            <a:off x="4734000" y="12318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What hazards are there at home? How can we minimise those hazards?</a:t>
            </a:r>
            <a:endParaRPr/>
          </a:p>
        </p:txBody>
      </p:sp>
      <p:sp>
        <p:nvSpPr>
          <p:cNvPr id="186" name="Google Shape;186;p36"/>
          <p:cNvSpPr txBox="1"/>
          <p:nvPr>
            <p:ph idx="5" type="subTitle"/>
          </p:nvPr>
        </p:nvSpPr>
        <p:spPr>
          <a:xfrm>
            <a:off x="458975" y="2114175"/>
            <a:ext cx="3425100" cy="453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3 - Community safety</a:t>
            </a:r>
            <a:endParaRPr>
              <a:solidFill>
                <a:schemeClr val="dk2"/>
              </a:solidFill>
            </a:endParaRPr>
          </a:p>
        </p:txBody>
      </p:sp>
      <p:sp>
        <p:nvSpPr>
          <p:cNvPr id="187" name="Google Shape;187;p36"/>
          <p:cNvSpPr txBox="1"/>
          <p:nvPr>
            <p:ph idx="6" type="body"/>
          </p:nvPr>
        </p:nvSpPr>
        <p:spPr>
          <a:xfrm>
            <a:off x="458975" y="27461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Who do we interact with during our day, and what do we share with them?  </a:t>
            </a:r>
            <a:endParaRPr/>
          </a:p>
        </p:txBody>
      </p:sp>
      <p:sp>
        <p:nvSpPr>
          <p:cNvPr id="188" name="Google Shape;188;p36"/>
          <p:cNvSpPr txBox="1"/>
          <p:nvPr>
            <p:ph idx="7" type="subTitle"/>
          </p:nvPr>
        </p:nvSpPr>
        <p:spPr>
          <a:xfrm>
            <a:off x="4734000" y="2114175"/>
            <a:ext cx="3425100" cy="453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4 - Road safety</a:t>
            </a:r>
            <a:endParaRPr>
              <a:solidFill>
                <a:schemeClr val="dk2"/>
              </a:solidFill>
            </a:endParaRPr>
          </a:p>
        </p:txBody>
      </p:sp>
      <p:sp>
        <p:nvSpPr>
          <p:cNvPr id="189" name="Google Shape;189;p36"/>
          <p:cNvSpPr txBox="1"/>
          <p:nvPr>
            <p:ph idx="8" type="body"/>
          </p:nvPr>
        </p:nvSpPr>
        <p:spPr>
          <a:xfrm>
            <a:off x="4734000" y="2746100"/>
            <a:ext cx="42804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How can we make sure we are safe on the road? What precautions can we take?</a:t>
            </a:r>
            <a:endParaRPr/>
          </a:p>
        </p:txBody>
      </p:sp>
      <p:sp>
        <p:nvSpPr>
          <p:cNvPr id="190" name="Google Shape;190;p3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solidFill>
                  <a:schemeClr val="dk2"/>
                </a:solidFill>
              </a:rPr>
              <a:t>‹#›</a:t>
            </a:fld>
            <a:endParaRPr>
              <a:solidFill>
                <a:schemeClr val="dk2"/>
              </a:solidFill>
            </a:endParaRPr>
          </a:p>
        </p:txBody>
      </p:sp>
      <p:sp>
        <p:nvSpPr>
          <p:cNvPr id="191" name="Google Shape;191;p36"/>
          <p:cNvSpPr txBox="1"/>
          <p:nvPr>
            <p:ph idx="5" type="subTitle"/>
          </p:nvPr>
        </p:nvSpPr>
        <p:spPr>
          <a:xfrm>
            <a:off x="458975" y="3561975"/>
            <a:ext cx="3425100" cy="453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5 - Safety on transport </a:t>
            </a:r>
            <a:endParaRPr>
              <a:solidFill>
                <a:schemeClr val="dk2"/>
              </a:solidFill>
            </a:endParaRPr>
          </a:p>
        </p:txBody>
      </p:sp>
      <p:sp>
        <p:nvSpPr>
          <p:cNvPr id="192" name="Google Shape;192;p36"/>
          <p:cNvSpPr txBox="1"/>
          <p:nvPr>
            <p:ph idx="6" type="body"/>
          </p:nvPr>
        </p:nvSpPr>
        <p:spPr>
          <a:xfrm>
            <a:off x="458975" y="4193900"/>
            <a:ext cx="3951000" cy="630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600"/>
              <a:buNone/>
            </a:pPr>
            <a:r>
              <a:rPr lang="en-GB"/>
              <a:t>Planning for safe travel on public transport.</a:t>
            </a:r>
            <a:endParaRPr/>
          </a:p>
          <a:p>
            <a:pPr indent="0" lvl="0" marL="0" rtl="0" algn="l">
              <a:lnSpc>
                <a:spcPct val="130000"/>
              </a:lnSpc>
              <a:spcBef>
                <a:spcPts val="1000"/>
              </a:spcBef>
              <a:spcAft>
                <a:spcPts val="1000"/>
              </a:spcAft>
              <a:buSzPts val="1600"/>
              <a:buNone/>
            </a:pPr>
            <a:r>
              <a:t/>
            </a:r>
            <a:endParaRPr/>
          </a:p>
        </p:txBody>
      </p:sp>
      <p:sp>
        <p:nvSpPr>
          <p:cNvPr id="193" name="Google Shape;193;p36"/>
          <p:cNvSpPr txBox="1"/>
          <p:nvPr>
            <p:ph idx="7" type="subTitle"/>
          </p:nvPr>
        </p:nvSpPr>
        <p:spPr>
          <a:xfrm>
            <a:off x="4734000" y="3561975"/>
            <a:ext cx="3425100" cy="453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6 - Safe relationships</a:t>
            </a:r>
            <a:endParaRPr>
              <a:solidFill>
                <a:schemeClr val="dk2"/>
              </a:solidFill>
            </a:endParaRPr>
          </a:p>
        </p:txBody>
      </p:sp>
      <p:sp>
        <p:nvSpPr>
          <p:cNvPr id="194" name="Google Shape;194;p36"/>
          <p:cNvSpPr txBox="1"/>
          <p:nvPr>
            <p:ph idx="8" type="body"/>
          </p:nvPr>
        </p:nvSpPr>
        <p:spPr>
          <a:xfrm>
            <a:off x="4734000" y="4193900"/>
            <a:ext cx="3951000" cy="630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600"/>
              <a:buNone/>
            </a:pPr>
            <a:r>
              <a:rPr lang="en-GB"/>
              <a:t>Staying safe in close and intimate relationships.</a:t>
            </a:r>
            <a:endParaRPr/>
          </a:p>
          <a:p>
            <a:pPr indent="0" lvl="0" marL="0" rtl="0" algn="l">
              <a:lnSpc>
                <a:spcPct val="130000"/>
              </a:lnSpc>
              <a:spcBef>
                <a:spcPts val="1000"/>
              </a:spcBef>
              <a:spcAft>
                <a:spcPts val="1000"/>
              </a:spcAft>
              <a:buSzPts val="16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Montserrat Medium"/>
              <a:ea typeface="Montserrat Medium"/>
              <a:cs typeface="Montserrat Medium"/>
              <a:sym typeface="Montserrat Medium"/>
            </a:endParaRPr>
          </a:p>
        </p:txBody>
      </p:sp>
      <p:sp>
        <p:nvSpPr>
          <p:cNvPr id="352" name="Google Shape;352;p5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Road crossing checklist - Can you make your own? </a:t>
            </a:r>
            <a:endParaRPr>
              <a:solidFill>
                <a:schemeClr val="dk2"/>
              </a:solidFill>
            </a:endParaRPr>
          </a:p>
        </p:txBody>
      </p:sp>
      <p:sp>
        <p:nvSpPr>
          <p:cNvPr id="353" name="Google Shape;353;p54"/>
          <p:cNvSpPr txBox="1"/>
          <p:nvPr>
            <p:ph idx="1" type="body"/>
          </p:nvPr>
        </p:nvSpPr>
        <p:spPr>
          <a:xfrm>
            <a:off x="458975" y="927925"/>
            <a:ext cx="8226000" cy="3491400"/>
          </a:xfrm>
          <a:prstGeom prst="rect">
            <a:avLst/>
          </a:prstGeom>
          <a:noFill/>
          <a:ln>
            <a:noFill/>
          </a:ln>
        </p:spPr>
        <p:txBody>
          <a:bodyPr anchorCtr="0" anchor="t" bIns="0" lIns="0" spcFirstLastPara="1" rIns="0" wrap="square" tIns="0">
            <a:noAutofit/>
          </a:bodyPr>
          <a:lstStyle/>
          <a:p>
            <a:pPr indent="-330200" lvl="0" marL="457200" rtl="0" algn="l">
              <a:lnSpc>
                <a:spcPct val="130000"/>
              </a:lnSpc>
              <a:spcBef>
                <a:spcPts val="0"/>
              </a:spcBef>
              <a:spcAft>
                <a:spcPts val="0"/>
              </a:spcAft>
              <a:buSzPts val="1600"/>
              <a:buAutoNum type="arabicPeriod"/>
            </a:pPr>
            <a:r>
              <a:rPr lang="en-GB"/>
              <a:t>Find a </a:t>
            </a:r>
            <a:r>
              <a:rPr b="1" lang="en-GB"/>
              <a:t>safe </a:t>
            </a:r>
            <a:r>
              <a:rPr lang="en-GB"/>
              <a:t>place to cross.</a:t>
            </a:r>
            <a:endParaRPr/>
          </a:p>
          <a:p>
            <a:pPr indent="0" lvl="0" marL="457200" rtl="0" algn="l">
              <a:lnSpc>
                <a:spcPct val="130000"/>
              </a:lnSpc>
              <a:spcBef>
                <a:spcPts val="0"/>
              </a:spcBef>
              <a:spcAft>
                <a:spcPts val="0"/>
              </a:spcAft>
              <a:buNone/>
            </a:pPr>
            <a:r>
              <a:t/>
            </a:r>
            <a:endParaRPr/>
          </a:p>
          <a:p>
            <a:pPr indent="-330200" lvl="0" marL="457200" rtl="0" algn="l">
              <a:lnSpc>
                <a:spcPct val="130000"/>
              </a:lnSpc>
              <a:spcBef>
                <a:spcPts val="0"/>
              </a:spcBef>
              <a:spcAft>
                <a:spcPts val="0"/>
              </a:spcAft>
              <a:buSzPts val="1600"/>
              <a:buAutoNum type="arabicPeriod"/>
            </a:pPr>
            <a:r>
              <a:rPr b="1" lang="en-GB"/>
              <a:t>Stop </a:t>
            </a:r>
            <a:r>
              <a:rPr lang="en-GB"/>
              <a:t>a safe distance from the curb.</a:t>
            </a:r>
            <a:endParaRPr/>
          </a:p>
          <a:p>
            <a:pPr indent="0" lvl="0" marL="457200" rtl="0" algn="l">
              <a:lnSpc>
                <a:spcPct val="130000"/>
              </a:lnSpc>
              <a:spcBef>
                <a:spcPts val="0"/>
              </a:spcBef>
              <a:spcAft>
                <a:spcPts val="0"/>
              </a:spcAft>
              <a:buNone/>
            </a:pPr>
            <a:r>
              <a:t/>
            </a:r>
            <a:endParaRPr/>
          </a:p>
          <a:p>
            <a:pPr indent="-330200" lvl="0" marL="457200" rtl="0" algn="l">
              <a:lnSpc>
                <a:spcPct val="130000"/>
              </a:lnSpc>
              <a:spcBef>
                <a:spcPts val="0"/>
              </a:spcBef>
              <a:spcAft>
                <a:spcPts val="0"/>
              </a:spcAft>
              <a:buSzPts val="1600"/>
              <a:buAutoNum type="arabicPeriod"/>
            </a:pPr>
            <a:r>
              <a:rPr b="1" lang="en-GB"/>
              <a:t>Look </a:t>
            </a:r>
            <a:r>
              <a:rPr lang="en-GB"/>
              <a:t>all around for traffic and even cyclists.</a:t>
            </a:r>
            <a:endParaRPr/>
          </a:p>
          <a:p>
            <a:pPr indent="0" lvl="0" marL="457200" rtl="0" algn="l">
              <a:lnSpc>
                <a:spcPct val="130000"/>
              </a:lnSpc>
              <a:spcBef>
                <a:spcPts val="0"/>
              </a:spcBef>
              <a:spcAft>
                <a:spcPts val="0"/>
              </a:spcAft>
              <a:buNone/>
            </a:pPr>
            <a:r>
              <a:t/>
            </a:r>
            <a:endParaRPr/>
          </a:p>
          <a:p>
            <a:pPr indent="-330200" lvl="0" marL="457200" rtl="0" algn="l">
              <a:lnSpc>
                <a:spcPct val="130000"/>
              </a:lnSpc>
              <a:spcBef>
                <a:spcPts val="0"/>
              </a:spcBef>
              <a:spcAft>
                <a:spcPts val="0"/>
              </a:spcAft>
              <a:buSzPts val="1600"/>
              <a:buAutoNum type="arabicPeriod"/>
            </a:pPr>
            <a:r>
              <a:rPr b="1" lang="en-GB"/>
              <a:t>Listen </a:t>
            </a:r>
            <a:r>
              <a:rPr lang="en-GB"/>
              <a:t>for traffic and sirens.</a:t>
            </a:r>
            <a:endParaRPr/>
          </a:p>
          <a:p>
            <a:pPr indent="0" lvl="0" marL="457200" rtl="0" algn="l">
              <a:lnSpc>
                <a:spcPct val="130000"/>
              </a:lnSpc>
              <a:spcBef>
                <a:spcPts val="0"/>
              </a:spcBef>
              <a:spcAft>
                <a:spcPts val="0"/>
              </a:spcAft>
              <a:buNone/>
            </a:pPr>
            <a:r>
              <a:t/>
            </a:r>
            <a:endParaRPr/>
          </a:p>
          <a:p>
            <a:pPr indent="-330200" lvl="0" marL="457200" rtl="0" algn="l">
              <a:lnSpc>
                <a:spcPct val="130000"/>
              </a:lnSpc>
              <a:spcBef>
                <a:spcPts val="0"/>
              </a:spcBef>
              <a:spcAft>
                <a:spcPts val="0"/>
              </a:spcAft>
              <a:buSzPts val="1600"/>
              <a:buAutoNum type="arabicPeriod"/>
            </a:pPr>
            <a:r>
              <a:rPr b="1" lang="en-GB"/>
              <a:t>Wait </a:t>
            </a:r>
            <a:r>
              <a:rPr lang="en-GB"/>
              <a:t>until it is safe before crossing.</a:t>
            </a:r>
            <a:endParaRPr/>
          </a:p>
          <a:p>
            <a:pPr indent="0" lvl="0" marL="457200" rtl="0" algn="l">
              <a:lnSpc>
                <a:spcPct val="130000"/>
              </a:lnSpc>
              <a:spcBef>
                <a:spcPts val="0"/>
              </a:spcBef>
              <a:spcAft>
                <a:spcPts val="0"/>
              </a:spcAft>
              <a:buNone/>
            </a:pPr>
            <a:r>
              <a:t/>
            </a:r>
            <a:endParaRPr/>
          </a:p>
          <a:p>
            <a:pPr indent="-330200" lvl="0" marL="457200" rtl="0" algn="l">
              <a:lnSpc>
                <a:spcPct val="130000"/>
              </a:lnSpc>
              <a:spcBef>
                <a:spcPts val="0"/>
              </a:spcBef>
              <a:spcAft>
                <a:spcPts val="0"/>
              </a:spcAft>
              <a:buSzPts val="1600"/>
              <a:buAutoNum type="arabicPeriod"/>
            </a:pPr>
            <a:r>
              <a:rPr b="1" lang="en-GB"/>
              <a:t>Walk </a:t>
            </a:r>
            <a:r>
              <a:rPr lang="en-GB"/>
              <a:t>while crossing, don’t run, skip or play with anything.</a:t>
            </a:r>
            <a:endParaRPr/>
          </a:p>
          <a:p>
            <a:pPr indent="0" lvl="0" marL="457200" rtl="0" algn="l">
              <a:lnSpc>
                <a:spcPct val="130000"/>
              </a:lnSpc>
              <a:spcBef>
                <a:spcPts val="0"/>
              </a:spcBef>
              <a:spcAft>
                <a:spcPts val="0"/>
              </a:spcAft>
              <a:buNone/>
            </a:pPr>
            <a:r>
              <a:t/>
            </a:r>
            <a:endParaRPr/>
          </a:p>
        </p:txBody>
      </p:sp>
      <p:sp>
        <p:nvSpPr>
          <p:cNvPr id="354" name="Google Shape;354;p5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Independent Living</a:t>
            </a:r>
            <a:endParaRPr>
              <a:solidFill>
                <a:schemeClr val="dk2"/>
              </a:solidFill>
            </a:endParaRPr>
          </a:p>
          <a:p>
            <a:pPr indent="0" lvl="0" marL="0" rtl="0" algn="l">
              <a:lnSpc>
                <a:spcPct val="115000"/>
              </a:lnSpc>
              <a:spcBef>
                <a:spcPts val="0"/>
              </a:spcBef>
              <a:spcAft>
                <a:spcPts val="0"/>
              </a:spcAft>
              <a:buSzPts val="2200"/>
              <a:buNone/>
            </a:pPr>
            <a:r>
              <a:rPr lang="en-GB">
                <a:solidFill>
                  <a:schemeClr val="dk2"/>
                </a:solidFill>
              </a:rPr>
              <a:t>Safety</a:t>
            </a:r>
            <a:endParaRPr>
              <a:solidFill>
                <a:schemeClr val="dk2"/>
              </a:solidFill>
            </a:endParaRPr>
          </a:p>
        </p:txBody>
      </p:sp>
      <p:sp>
        <p:nvSpPr>
          <p:cNvPr id="360" name="Google Shape;360;p55"/>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Road Safety</a:t>
            </a:r>
            <a:endParaRPr/>
          </a:p>
        </p:txBody>
      </p:sp>
      <p:sp>
        <p:nvSpPr>
          <p:cNvPr id="361" name="Google Shape;361;p55"/>
          <p:cNvSpPr txBox="1"/>
          <p:nvPr>
            <p:ph idx="2" type="subTitle"/>
          </p:nvPr>
        </p:nvSpPr>
        <p:spPr>
          <a:xfrm>
            <a:off x="458975"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easier</a:t>
            </a:r>
            <a:endParaRPr>
              <a:solidFill>
                <a:schemeClr val="dk2"/>
              </a:solidFill>
            </a:endParaRPr>
          </a:p>
        </p:txBody>
      </p:sp>
      <p:sp>
        <p:nvSpPr>
          <p:cNvPr id="362" name="Google Shape;362;p55"/>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323850" lvl="0" marL="457200" rtl="0" algn="l">
              <a:lnSpc>
                <a:spcPct val="115000"/>
              </a:lnSpc>
              <a:spcBef>
                <a:spcPts val="0"/>
              </a:spcBef>
              <a:spcAft>
                <a:spcPts val="0"/>
              </a:spcAft>
              <a:buSzPts val="1500"/>
              <a:buChar char="●"/>
            </a:pPr>
            <a:r>
              <a:rPr lang="en-GB" sz="1500"/>
              <a:t>With a trusted adult, can you take a walk around your local area and think about where the safest places are to cross the road?</a:t>
            </a:r>
            <a:endParaRPr sz="1500"/>
          </a:p>
        </p:txBody>
      </p:sp>
      <p:sp>
        <p:nvSpPr>
          <p:cNvPr id="363" name="Google Shape;363;p55"/>
          <p:cNvSpPr txBox="1"/>
          <p:nvPr>
            <p:ph idx="4" type="subTitle"/>
          </p:nvPr>
        </p:nvSpPr>
        <p:spPr>
          <a:xfrm>
            <a:off x="3279300"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harder</a:t>
            </a:r>
            <a:endParaRPr>
              <a:solidFill>
                <a:schemeClr val="dk2"/>
              </a:solidFill>
            </a:endParaRPr>
          </a:p>
        </p:txBody>
      </p:sp>
      <p:sp>
        <p:nvSpPr>
          <p:cNvPr id="364" name="Google Shape;364;p55"/>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0000">
            <a:noAutofit/>
          </a:bodyPr>
          <a:lstStyle/>
          <a:p>
            <a:pPr indent="-323850" lvl="0" marL="457200" rtl="0" algn="l">
              <a:spcBef>
                <a:spcPts val="0"/>
              </a:spcBef>
              <a:spcAft>
                <a:spcPts val="0"/>
              </a:spcAft>
              <a:buSzPts val="1500"/>
              <a:buChar char="●"/>
            </a:pPr>
            <a:r>
              <a:rPr lang="en-GB" sz="1500"/>
              <a:t>Using a map, can you mark down safe places to cross roads in your local area?</a:t>
            </a:r>
            <a:endParaRPr sz="1500"/>
          </a:p>
        </p:txBody>
      </p:sp>
      <p:sp>
        <p:nvSpPr>
          <p:cNvPr id="365" name="Google Shape;365;p55"/>
          <p:cNvSpPr txBox="1"/>
          <p:nvPr>
            <p:ph idx="6" type="subTitle"/>
          </p:nvPr>
        </p:nvSpPr>
        <p:spPr>
          <a:xfrm>
            <a:off x="6099625"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More ideas</a:t>
            </a:r>
            <a:endParaRPr>
              <a:solidFill>
                <a:schemeClr val="dk2"/>
              </a:solidFill>
            </a:endParaRPr>
          </a:p>
        </p:txBody>
      </p:sp>
      <p:sp>
        <p:nvSpPr>
          <p:cNvPr id="366" name="Google Shape;366;p55"/>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0000">
            <a:noAutofit/>
          </a:bodyPr>
          <a:lstStyle/>
          <a:p>
            <a:pPr indent="-323850" lvl="0" marL="457200" rtl="0" algn="l">
              <a:spcBef>
                <a:spcPts val="0"/>
              </a:spcBef>
              <a:spcAft>
                <a:spcPts val="0"/>
              </a:spcAft>
              <a:buSzPts val="1500"/>
              <a:buChar char="●"/>
            </a:pPr>
            <a:r>
              <a:rPr lang="en-GB" sz="1500"/>
              <a:t>Share your road crossing checklist with a friend. Do they have any different points that you could add?</a:t>
            </a:r>
            <a:endParaRPr sz="1500"/>
          </a:p>
        </p:txBody>
      </p:sp>
      <p:sp>
        <p:nvSpPr>
          <p:cNvPr id="367" name="Google Shape;367;p5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6"/>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73" name="Google Shape;373;p5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Further Learning with Oak National</a:t>
            </a:r>
            <a:endParaRPr>
              <a:solidFill>
                <a:schemeClr val="dk2"/>
              </a:solidFill>
            </a:endParaRPr>
          </a:p>
          <a:p>
            <a:pPr indent="0" lvl="0" marL="0" rtl="0" algn="l">
              <a:lnSpc>
                <a:spcPct val="115000"/>
              </a:lnSpc>
              <a:spcBef>
                <a:spcPts val="0"/>
              </a:spcBef>
              <a:spcAft>
                <a:spcPts val="0"/>
              </a:spcAft>
              <a:buSzPts val="2200"/>
              <a:buNone/>
            </a:pPr>
            <a:r>
              <a:t/>
            </a:r>
            <a:endParaRPr>
              <a:solidFill>
                <a:schemeClr val="dk2"/>
              </a:solidFill>
            </a:endParaRPr>
          </a:p>
        </p:txBody>
      </p:sp>
      <p:sp>
        <p:nvSpPr>
          <p:cNvPr id="374" name="Google Shape;374;p5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Independent Living:</a:t>
            </a:r>
            <a:endParaRPr/>
          </a:p>
          <a:p>
            <a:pPr indent="0" lvl="0" marL="0" rtl="0" algn="l">
              <a:lnSpc>
                <a:spcPct val="130000"/>
              </a:lnSpc>
              <a:spcBef>
                <a:spcPts val="0"/>
              </a:spcBef>
              <a:spcAft>
                <a:spcPts val="0"/>
              </a:spcAft>
              <a:buSzPts val="1600"/>
              <a:buNone/>
            </a:pPr>
            <a:r>
              <a:t/>
            </a:r>
            <a:endParaRPr/>
          </a:p>
          <a:p>
            <a:pPr indent="-330200" lvl="0" marL="457200" rtl="0" algn="l">
              <a:spcBef>
                <a:spcPts val="0"/>
              </a:spcBef>
              <a:spcAft>
                <a:spcPts val="0"/>
              </a:spcAft>
              <a:buSzPts val="1600"/>
              <a:buChar char="●"/>
            </a:pPr>
            <a:r>
              <a:rPr lang="en-GB"/>
              <a:t>Applying Learning- Safety on transport (Unit 6)</a:t>
            </a:r>
            <a:endParaRPr/>
          </a:p>
          <a:p>
            <a:pPr indent="-330200" lvl="0" marL="457200" rtl="0" algn="l">
              <a:spcBef>
                <a:spcPts val="0"/>
              </a:spcBef>
              <a:spcAft>
                <a:spcPts val="0"/>
              </a:spcAft>
              <a:buSzPts val="1600"/>
              <a:buChar char="●"/>
            </a:pPr>
            <a:r>
              <a:rPr lang="en-GB"/>
              <a:t>Applying Learning- Travel in the community/planning a journey (Unit 4)</a:t>
            </a:r>
            <a:endParaRPr/>
          </a:p>
          <a:p>
            <a:pPr indent="-330200" lvl="0" marL="457200" rtl="0" algn="l">
              <a:spcBef>
                <a:spcPts val="0"/>
              </a:spcBef>
              <a:spcAft>
                <a:spcPts val="0"/>
              </a:spcAft>
              <a:buSzPts val="1600"/>
              <a:buChar char="●"/>
            </a:pPr>
            <a:r>
              <a:rPr lang="en-GB"/>
              <a:t>Building Understanding- Transport (Unit 4)</a:t>
            </a:r>
            <a:endParaRPr/>
          </a:p>
          <a:p>
            <a:pPr indent="-330200" lvl="0" marL="457200" rtl="0" algn="l">
              <a:spcBef>
                <a:spcPts val="0"/>
              </a:spcBef>
              <a:spcAft>
                <a:spcPts val="0"/>
              </a:spcAft>
              <a:buSzPts val="1600"/>
              <a:buChar char="●"/>
            </a:pPr>
            <a:r>
              <a:rPr lang="en-GB"/>
              <a:t>Building Understanding- Travel in the community (Unit 4) </a:t>
            </a:r>
            <a:endParaRPr/>
          </a:p>
        </p:txBody>
      </p:sp>
      <p:sp>
        <p:nvSpPr>
          <p:cNvPr id="375" name="Google Shape;375;p5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81" name="Google Shape;381;p57"/>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Referencing</a:t>
            </a:r>
            <a:endParaRPr>
              <a:solidFill>
                <a:schemeClr val="dk2"/>
              </a:solidFill>
            </a:endParaRPr>
          </a:p>
        </p:txBody>
      </p:sp>
      <p:sp>
        <p:nvSpPr>
          <p:cNvPr id="382" name="Google Shape;382;p57"/>
          <p:cNvSpPr txBox="1"/>
          <p:nvPr>
            <p:ph idx="1" type="body"/>
          </p:nvPr>
        </p:nvSpPr>
        <p:spPr>
          <a:xfrm>
            <a:off x="458975" y="12857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sz="1100">
                <a:solidFill>
                  <a:srgbClr val="000000"/>
                </a:solidFill>
              </a:rPr>
              <a:t>Slide 8- Zebra crossing on a hump, Jaggery, Geograph</a:t>
            </a:r>
            <a:endParaRPr sz="1100">
              <a:solidFill>
                <a:srgbClr val="000000"/>
              </a:solidFill>
            </a:endParaRPr>
          </a:p>
          <a:p>
            <a:pPr indent="0" lvl="0" marL="0" rtl="0" algn="l">
              <a:lnSpc>
                <a:spcPct val="130000"/>
              </a:lnSpc>
              <a:spcBef>
                <a:spcPts val="0"/>
              </a:spcBef>
              <a:spcAft>
                <a:spcPts val="0"/>
              </a:spcAft>
              <a:buSzPts val="1600"/>
              <a:buNone/>
            </a:pPr>
            <a:r>
              <a:rPr lang="en-GB" sz="1100">
                <a:solidFill>
                  <a:srgbClr val="000000"/>
                </a:solidFill>
              </a:rPr>
              <a:t>Slide 9- Don’t Walk-Red Man, Dominic Alves, Flickr Attribution 2.0 Generic (CC BY 2.0)/ Walk-Green Man, Dominic Alves, Flickr Attribution 2.0 Generic (CC BY 2.0)/  </a:t>
            </a:r>
            <a:endParaRPr sz="1100">
              <a:solidFill>
                <a:srgbClr val="000000"/>
              </a:solidFill>
            </a:endParaRPr>
          </a:p>
          <a:p>
            <a:pPr indent="0" lvl="0" marL="0" rtl="0" algn="l">
              <a:lnSpc>
                <a:spcPct val="130000"/>
              </a:lnSpc>
              <a:spcBef>
                <a:spcPts val="0"/>
              </a:spcBef>
              <a:spcAft>
                <a:spcPts val="0"/>
              </a:spcAft>
              <a:buSzPts val="1600"/>
              <a:buNone/>
            </a:pPr>
            <a:r>
              <a:rPr lang="en-GB" sz="1100">
                <a:solidFill>
                  <a:srgbClr val="000000"/>
                </a:solidFill>
              </a:rPr>
              <a:t>Slide 10- Toucan crossing, Oliver Dixon, Geograph /  Clordir Road pelican crossing, Geograph, Jaggery / Green man panel, Secret London, Wikimedia commons / "PUFFIN" crossing, Albert Bridge, Geograph</a:t>
            </a:r>
            <a:endParaRPr sz="1100">
              <a:solidFill>
                <a:srgbClr val="000000"/>
              </a:solidFill>
            </a:endParaRPr>
          </a:p>
          <a:p>
            <a:pPr indent="0" lvl="0" marL="0" rtl="0" algn="l">
              <a:lnSpc>
                <a:spcPct val="130000"/>
              </a:lnSpc>
              <a:spcBef>
                <a:spcPts val="0"/>
              </a:spcBef>
              <a:spcAft>
                <a:spcPts val="0"/>
              </a:spcAft>
              <a:buSzPts val="1600"/>
              <a:buNone/>
            </a:pPr>
            <a:r>
              <a:rPr lang="en-GB" sz="1100">
                <a:solidFill>
                  <a:srgbClr val="000000"/>
                </a:solidFill>
              </a:rPr>
              <a:t>Slide 12- Puffin crossing, Lord Belbury, Wikimedia Commons</a:t>
            </a:r>
            <a:endParaRPr sz="1100">
              <a:solidFill>
                <a:srgbClr val="000000"/>
              </a:solidFill>
            </a:endParaRPr>
          </a:p>
          <a:p>
            <a:pPr indent="0" lvl="0" marL="0" rtl="0" algn="l">
              <a:lnSpc>
                <a:spcPct val="130000"/>
              </a:lnSpc>
              <a:spcBef>
                <a:spcPts val="0"/>
              </a:spcBef>
              <a:spcAft>
                <a:spcPts val="0"/>
              </a:spcAft>
              <a:buSzPts val="1600"/>
              <a:buNone/>
            </a:pPr>
            <a:r>
              <a:rPr lang="en-GB" sz="1100">
                <a:solidFill>
                  <a:srgbClr val="000000"/>
                </a:solidFill>
              </a:rPr>
              <a:t>Slide 13- </a:t>
            </a:r>
            <a:r>
              <a:rPr lang="en-GB" sz="1100">
                <a:solidFill>
                  <a:srgbClr val="000000"/>
                </a:solidFill>
              </a:rPr>
              <a:t>TOUCAN crossing, Secret London, Wikimedia Commons</a:t>
            </a:r>
            <a:endParaRPr sz="1100">
              <a:solidFill>
                <a:srgbClr val="000000"/>
              </a:solidFill>
            </a:endParaRPr>
          </a:p>
          <a:p>
            <a:pPr indent="0" lvl="0" marL="0" rtl="0" algn="l">
              <a:lnSpc>
                <a:spcPct val="130000"/>
              </a:lnSpc>
              <a:spcBef>
                <a:spcPts val="0"/>
              </a:spcBef>
              <a:spcAft>
                <a:spcPts val="0"/>
              </a:spcAft>
              <a:buSzPts val="1600"/>
              <a:buNone/>
            </a:pPr>
            <a:r>
              <a:rPr lang="en-GB" sz="1100">
                <a:solidFill>
                  <a:srgbClr val="000000"/>
                </a:solidFill>
              </a:rPr>
              <a:t>Slide 14- Toucan crossing, Jpennycook, Flickr Attribution-ShareAlike 2.0 Generic (CC BY-SA 2.0)</a:t>
            </a:r>
            <a:endParaRPr sz="1100">
              <a:solidFill>
                <a:srgbClr val="000000"/>
              </a:solidFill>
            </a:endParaRPr>
          </a:p>
          <a:p>
            <a:pPr indent="0" lvl="0" marL="0" rtl="0" algn="l">
              <a:lnSpc>
                <a:spcPct val="130000"/>
              </a:lnSpc>
              <a:spcBef>
                <a:spcPts val="0"/>
              </a:spcBef>
              <a:spcAft>
                <a:spcPts val="0"/>
              </a:spcAft>
              <a:buSzPts val="1600"/>
              <a:buNone/>
            </a:pPr>
            <a:r>
              <a:rPr lang="en-GB" sz="1100">
                <a:solidFill>
                  <a:srgbClr val="000000"/>
                </a:solidFill>
              </a:rPr>
              <a:t>Slide 15- Zebra crossing, Rodhullandemu, Wikimedia Commons</a:t>
            </a:r>
            <a:endParaRPr sz="1100">
              <a:solidFill>
                <a:srgbClr val="000000"/>
              </a:solidFill>
            </a:endParaRPr>
          </a:p>
          <a:p>
            <a:pPr indent="0" lvl="0" marL="0" rtl="0" algn="l">
              <a:lnSpc>
                <a:spcPct val="130000"/>
              </a:lnSpc>
              <a:spcBef>
                <a:spcPts val="0"/>
              </a:spcBef>
              <a:spcAft>
                <a:spcPts val="0"/>
              </a:spcAft>
              <a:buSzPts val="1600"/>
              <a:buNone/>
            </a:pPr>
            <a:r>
              <a:rPr lang="en-GB" sz="1100">
                <a:solidFill>
                  <a:srgbClr val="000000"/>
                </a:solidFill>
              </a:rPr>
              <a:t>Slide 16- </a:t>
            </a:r>
            <a:r>
              <a:rPr lang="en-GB" sz="1100">
                <a:solidFill>
                  <a:srgbClr val="000000"/>
                </a:solidFill>
              </a:rPr>
              <a:t>Puffin Crossing, William Murphy, Flickr Attribution-ShareAlike 2.0 Generic (CC BY-SA 2.0)</a:t>
            </a:r>
            <a:endParaRPr sz="1100">
              <a:solidFill>
                <a:srgbClr val="000000"/>
              </a:solidFill>
            </a:endParaRPr>
          </a:p>
          <a:p>
            <a:pPr indent="0" lvl="0" marL="0" rtl="0" algn="l">
              <a:lnSpc>
                <a:spcPct val="130000"/>
              </a:lnSpc>
              <a:spcBef>
                <a:spcPts val="0"/>
              </a:spcBef>
              <a:spcAft>
                <a:spcPts val="0"/>
              </a:spcAft>
              <a:buSzPts val="1600"/>
              <a:buNone/>
            </a:pPr>
            <a:r>
              <a:rPr lang="en-GB" sz="1100">
                <a:solidFill>
                  <a:srgbClr val="000000"/>
                </a:solidFill>
              </a:rPr>
              <a:t>Slide 17-  Victoria Embankment Pedestrian Crossing, Geograph, Wikimedia Commons</a:t>
            </a:r>
            <a:endParaRPr sz="1100">
              <a:solidFill>
                <a:srgbClr val="000000"/>
              </a:solidFill>
            </a:endParaRPr>
          </a:p>
          <a:p>
            <a:pPr indent="0" lvl="0" marL="0" rtl="0" algn="l">
              <a:lnSpc>
                <a:spcPct val="130000"/>
              </a:lnSpc>
              <a:spcBef>
                <a:spcPts val="0"/>
              </a:spcBef>
              <a:spcAft>
                <a:spcPts val="0"/>
              </a:spcAft>
              <a:buSzPts val="1600"/>
              <a:buNone/>
            </a:pPr>
            <a:r>
              <a:rPr lang="en-GB" sz="1100">
                <a:solidFill>
                  <a:srgbClr val="000000"/>
                </a:solidFill>
              </a:rPr>
              <a:t>Slide 18- Traffic island, Alex Mcgregor, Geograph</a:t>
            </a:r>
            <a:endParaRPr sz="1100">
              <a:solidFill>
                <a:srgbClr val="000000"/>
              </a:solidFill>
            </a:endParaRPr>
          </a:p>
          <a:p>
            <a:pPr indent="0" lvl="0" marL="0" rtl="0" algn="l">
              <a:lnSpc>
                <a:spcPct val="130000"/>
              </a:lnSpc>
              <a:spcBef>
                <a:spcPts val="0"/>
              </a:spcBef>
              <a:spcAft>
                <a:spcPts val="0"/>
              </a:spcAft>
              <a:buSzPts val="1600"/>
              <a:buNone/>
            </a:pPr>
            <a:r>
              <a:rPr lang="en-GB" sz="1100">
                <a:solidFill>
                  <a:srgbClr val="000000"/>
                </a:solidFill>
              </a:rPr>
              <a:t>Slide 19- Cyclist, ProfDEH, Wikimedia Commons</a:t>
            </a:r>
            <a:endParaRPr sz="1100">
              <a:solidFill>
                <a:srgbClr val="000000"/>
              </a:solidFill>
            </a:endParaRPr>
          </a:p>
          <a:p>
            <a:pPr indent="0" lvl="0" marL="0" rtl="0" algn="l">
              <a:lnSpc>
                <a:spcPct val="130000"/>
              </a:lnSpc>
              <a:spcBef>
                <a:spcPts val="0"/>
              </a:spcBef>
              <a:spcAft>
                <a:spcPts val="0"/>
              </a:spcAft>
              <a:buSzPts val="1600"/>
              <a:buNone/>
            </a:pPr>
            <a:r>
              <a:t/>
            </a:r>
            <a:endParaRPr sz="1100"/>
          </a:p>
        </p:txBody>
      </p:sp>
      <p:sp>
        <p:nvSpPr>
          <p:cNvPr id="383" name="Google Shape;383;p5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384" name="Google Shape;384;p57"/>
          <p:cNvSpPr txBox="1"/>
          <p:nvPr/>
        </p:nvSpPr>
        <p:spPr>
          <a:xfrm>
            <a:off x="2622575" y="4827900"/>
            <a:ext cx="2082600" cy="3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
              <a:latin typeface="Montserrat"/>
              <a:ea typeface="Montserrat"/>
              <a:cs typeface="Montserrat"/>
              <a:sym typeface="Montserrat"/>
            </a:endParaRPr>
          </a:p>
        </p:txBody>
      </p:sp>
      <p:sp>
        <p:nvSpPr>
          <p:cNvPr id="385" name="Google Shape;385;p57"/>
          <p:cNvSpPr txBox="1"/>
          <p:nvPr/>
        </p:nvSpPr>
        <p:spPr>
          <a:xfrm>
            <a:off x="2472625" y="4607050"/>
            <a:ext cx="2082600" cy="2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800">
              <a:latin typeface="Montserrat"/>
              <a:ea typeface="Montserrat"/>
              <a:cs typeface="Montserrat"/>
              <a:sym typeface="Montserrat"/>
            </a:endParaRPr>
          </a:p>
        </p:txBody>
      </p:sp>
      <p:sp>
        <p:nvSpPr>
          <p:cNvPr id="386" name="Google Shape;386;p57"/>
          <p:cNvSpPr txBox="1"/>
          <p:nvPr/>
        </p:nvSpPr>
        <p:spPr>
          <a:xfrm>
            <a:off x="4057025" y="4792675"/>
            <a:ext cx="2482500" cy="2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ontserrat"/>
              <a:ea typeface="Montserrat"/>
              <a:cs typeface="Montserrat"/>
              <a:sym typeface="Montserrat"/>
            </a:endParaRPr>
          </a:p>
        </p:txBody>
      </p:sp>
      <p:sp>
        <p:nvSpPr>
          <p:cNvPr id="387" name="Google Shape;387;p57"/>
          <p:cNvSpPr txBox="1"/>
          <p:nvPr/>
        </p:nvSpPr>
        <p:spPr>
          <a:xfrm>
            <a:off x="4199725" y="4577500"/>
            <a:ext cx="2797800" cy="3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388" name="Google Shape;388;p57"/>
          <p:cNvSpPr txBox="1"/>
          <p:nvPr/>
        </p:nvSpPr>
        <p:spPr>
          <a:xfrm>
            <a:off x="6435250" y="4857450"/>
            <a:ext cx="2124600" cy="2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389" name="Google Shape;389;p57"/>
          <p:cNvSpPr txBox="1"/>
          <p:nvPr/>
        </p:nvSpPr>
        <p:spPr>
          <a:xfrm>
            <a:off x="6094050" y="4577500"/>
            <a:ext cx="2398200" cy="3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37"/>
          <p:cNvSpPr txBox="1"/>
          <p:nvPr/>
        </p:nvSpPr>
        <p:spPr>
          <a:xfrm>
            <a:off x="457200" y="1431700"/>
            <a:ext cx="6224100" cy="1914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000"/>
              <a:buFont typeface="Arial"/>
              <a:buNone/>
            </a:pPr>
            <a:r>
              <a:rPr b="0" i="0" lang="en-GB" sz="3000" u="none" cap="none" strike="noStrike">
                <a:solidFill>
                  <a:schemeClr val="dk2"/>
                </a:solidFill>
                <a:latin typeface="Montserrat SemiBold"/>
                <a:ea typeface="Montserrat SemiBold"/>
                <a:cs typeface="Montserrat SemiBold"/>
                <a:sym typeface="Montserrat SemiBold"/>
              </a:rPr>
              <a:t>Lesson 4 - Road Safety</a:t>
            </a:r>
            <a:endParaRPr b="0" i="0" sz="3000" u="none" cap="none" strike="noStrike">
              <a:solidFill>
                <a:schemeClr val="dk2"/>
              </a:solidFill>
              <a:latin typeface="Montserrat SemiBold"/>
              <a:ea typeface="Montserrat SemiBold"/>
              <a:cs typeface="Montserrat SemiBold"/>
              <a:sym typeface="Montserrat SemiBold"/>
            </a:endParaRPr>
          </a:p>
        </p:txBody>
      </p:sp>
      <p:sp>
        <p:nvSpPr>
          <p:cNvPr id="200" name="Google Shape;200;p3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06" name="Google Shape;206;p38"/>
          <p:cNvSpPr txBox="1"/>
          <p:nvPr>
            <p:ph idx="1" type="body"/>
          </p:nvPr>
        </p:nvSpPr>
        <p:spPr>
          <a:xfrm>
            <a:off x="458975" y="980950"/>
            <a:ext cx="8226000" cy="3198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1600"/>
              <a:buNone/>
            </a:pPr>
            <a:r>
              <a:rPr b="1" lang="en-GB" sz="1800">
                <a:highlight>
                  <a:srgbClr val="FFFFFF"/>
                </a:highlight>
              </a:rPr>
              <a:t>Unit 6 lessons contain safety messages and discussions around potentially sensitive topics. Please ensure all lessons are delivered by a parent/carer or teacher.</a:t>
            </a:r>
            <a:endParaRPr b="1" sz="1800">
              <a:highlight>
                <a:srgbClr val="FFFFFF"/>
              </a:highlight>
            </a:endParaRPr>
          </a:p>
          <a:p>
            <a:pPr indent="0" lvl="0" marL="0" rtl="0" algn="l">
              <a:spcBef>
                <a:spcPts val="0"/>
              </a:spcBef>
              <a:spcAft>
                <a:spcPts val="0"/>
              </a:spcAft>
              <a:buSzPts val="1600"/>
              <a:buNone/>
            </a:pPr>
            <a:r>
              <a:t/>
            </a:r>
            <a:endParaRPr b="1" sz="1800">
              <a:solidFill>
                <a:srgbClr val="1D1C1D"/>
              </a:solidFill>
              <a:highlight>
                <a:srgbClr val="F8F8F8"/>
              </a:highlight>
            </a:endParaRPr>
          </a:p>
        </p:txBody>
      </p:sp>
      <p:sp>
        <p:nvSpPr>
          <p:cNvPr id="207" name="Google Shape;207;p3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13" name="Google Shape;213;p3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Teacher notes - Lesson 4</a:t>
            </a:r>
            <a:endParaRPr>
              <a:solidFill>
                <a:schemeClr val="dk2"/>
              </a:solidFill>
            </a:endParaRPr>
          </a:p>
        </p:txBody>
      </p:sp>
      <p:sp>
        <p:nvSpPr>
          <p:cNvPr id="214" name="Google Shape;214;p39"/>
          <p:cNvSpPr txBox="1"/>
          <p:nvPr>
            <p:ph idx="1" type="body"/>
          </p:nvPr>
        </p:nvSpPr>
        <p:spPr>
          <a:xfrm>
            <a:off x="458975" y="1285750"/>
            <a:ext cx="8226000" cy="2981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600"/>
              <a:buNone/>
            </a:pPr>
            <a:r>
              <a:rPr lang="en-GB"/>
              <a:t>Learning Intention: To know how to stay safe when crossing the road using different pedestrian crossings.</a:t>
            </a:r>
            <a:endParaRPr/>
          </a:p>
          <a:p>
            <a:pPr indent="-342900" lvl="0" marL="342900" rtl="0" algn="l">
              <a:spcBef>
                <a:spcPts val="0"/>
              </a:spcBef>
              <a:spcAft>
                <a:spcPts val="0"/>
              </a:spcAft>
              <a:buSzPts val="1600"/>
              <a:buAutoNum type="arabicPeriod"/>
            </a:pPr>
            <a:r>
              <a:rPr lang="en-GB"/>
              <a:t>Look at images of different crossings and explain what to do in each scenario</a:t>
            </a:r>
            <a:endParaRPr/>
          </a:p>
          <a:p>
            <a:pPr indent="-342900" lvl="0" marL="342900" rtl="0" algn="l">
              <a:spcBef>
                <a:spcPts val="0"/>
              </a:spcBef>
              <a:spcAft>
                <a:spcPts val="0"/>
              </a:spcAft>
              <a:buSzPts val="1600"/>
              <a:buAutoNum type="arabicPeriod"/>
            </a:pPr>
            <a:r>
              <a:rPr lang="en-GB"/>
              <a:t>Encourage learners to complete the ‘Can you cross the road?’ quiz looking at each of the images on the slides and saying if they can cross in each instance.</a:t>
            </a:r>
            <a:endParaRPr/>
          </a:p>
          <a:p>
            <a:pPr indent="-342900" lvl="0" marL="342900" rtl="0" algn="l">
              <a:spcBef>
                <a:spcPts val="0"/>
              </a:spcBef>
              <a:spcAft>
                <a:spcPts val="0"/>
              </a:spcAft>
              <a:buSzPts val="1600"/>
              <a:buAutoNum type="arabicPeriod"/>
            </a:pPr>
            <a:r>
              <a:rPr lang="en-GB"/>
              <a:t> Look at the slide with cyclists and ask if learners can spot what else they need to look out for on the road.</a:t>
            </a:r>
            <a:endParaRPr/>
          </a:p>
          <a:p>
            <a:pPr indent="-342900" lvl="0" marL="342900" rtl="0" algn="l">
              <a:spcBef>
                <a:spcPts val="0"/>
              </a:spcBef>
              <a:spcAft>
                <a:spcPts val="0"/>
              </a:spcAft>
              <a:buSzPts val="1600"/>
              <a:buAutoNum type="arabicPeriod"/>
            </a:pPr>
            <a:r>
              <a:rPr lang="en-GB"/>
              <a:t>Learners can write their own checklist for crossing the road.</a:t>
            </a:r>
            <a:endParaRPr/>
          </a:p>
          <a:p>
            <a:pPr indent="0" lvl="0" marL="457200" rtl="0" algn="l">
              <a:spcBef>
                <a:spcPts val="0"/>
              </a:spcBef>
              <a:spcAft>
                <a:spcPts val="0"/>
              </a:spcAft>
              <a:buNone/>
            </a:pPr>
            <a:r>
              <a:t/>
            </a:r>
            <a:endParaRPr/>
          </a:p>
          <a:p>
            <a:pPr indent="0" lvl="0" marL="0" rtl="0" algn="l">
              <a:spcBef>
                <a:spcPts val="0"/>
              </a:spcBef>
              <a:spcAft>
                <a:spcPts val="0"/>
              </a:spcAft>
              <a:buSzPts val="1600"/>
              <a:buNone/>
            </a:pPr>
            <a:r>
              <a:rPr lang="en-GB"/>
              <a:t>You will need: Pen, sheets of paper.</a:t>
            </a:r>
            <a:endParaRPr/>
          </a:p>
        </p:txBody>
      </p:sp>
      <p:sp>
        <p:nvSpPr>
          <p:cNvPr id="215" name="Google Shape;215;p3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0"/>
          <p:cNvSpPr txBox="1"/>
          <p:nvPr>
            <p:ph idx="4294967295" type="ctrTitle"/>
          </p:nvPr>
        </p:nvSpPr>
        <p:spPr>
          <a:xfrm>
            <a:off x="611375" y="1590550"/>
            <a:ext cx="8226000" cy="18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000"/>
              <a:buNone/>
            </a:pPr>
            <a:r>
              <a:rPr lang="en-GB" sz="3000">
                <a:solidFill>
                  <a:srgbClr val="4B3241"/>
                </a:solidFill>
              </a:rPr>
              <a:t>Road safety </a:t>
            </a:r>
            <a:endParaRPr sz="3000">
              <a:solidFill>
                <a:srgbClr val="4B3241"/>
              </a:solidFill>
            </a:endParaRPr>
          </a:p>
        </p:txBody>
      </p:sp>
      <p:sp>
        <p:nvSpPr>
          <p:cNvPr id="221" name="Google Shape;221;p40"/>
          <p:cNvSpPr txBox="1"/>
          <p:nvPr>
            <p:ph idx="4294967295" type="subTitle"/>
          </p:nvPr>
        </p:nvSpPr>
        <p:spPr>
          <a:xfrm>
            <a:off x="611375" y="5974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sz="1800">
                <a:solidFill>
                  <a:srgbClr val="4B3241"/>
                </a:solidFill>
              </a:rPr>
              <a:t>Staying Safe</a:t>
            </a:r>
            <a:endParaRPr sz="1800">
              <a:solidFill>
                <a:srgbClr val="4B3241"/>
              </a:solidFill>
            </a:endParaRPr>
          </a:p>
        </p:txBody>
      </p:sp>
      <p:sp>
        <p:nvSpPr>
          <p:cNvPr id="222" name="Google Shape;222;p40"/>
          <p:cNvSpPr txBox="1"/>
          <p:nvPr>
            <p:ph idx="4294967295" type="subTitle"/>
          </p:nvPr>
        </p:nvSpPr>
        <p:spPr>
          <a:xfrm>
            <a:off x="611375" y="42578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sz="1400">
                <a:solidFill>
                  <a:srgbClr val="4B3241"/>
                </a:solidFill>
              </a:rPr>
              <a:t>Applying Learning</a:t>
            </a:r>
            <a:endParaRPr sz="1400">
              <a:solidFill>
                <a:srgbClr val="4B324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1"/>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Lesson Activity Stages</a:t>
            </a:r>
            <a:endParaRPr>
              <a:solidFill>
                <a:schemeClr val="dk2"/>
              </a:solidFill>
            </a:endParaRPr>
          </a:p>
        </p:txBody>
      </p:sp>
      <p:sp>
        <p:nvSpPr>
          <p:cNvPr id="228" name="Google Shape;228;p41"/>
          <p:cNvSpPr txBox="1"/>
          <p:nvPr>
            <p:ph idx="1" type="body"/>
          </p:nvPr>
        </p:nvSpPr>
        <p:spPr>
          <a:xfrm>
            <a:off x="458975" y="1036625"/>
            <a:ext cx="4271700" cy="35910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sz="2000"/>
          </a:p>
          <a:p>
            <a:pPr indent="-336550" lvl="0" marL="457200" rtl="0" algn="l">
              <a:lnSpc>
                <a:spcPct val="107916"/>
              </a:lnSpc>
              <a:spcBef>
                <a:spcPts val="0"/>
              </a:spcBef>
              <a:spcAft>
                <a:spcPts val="0"/>
              </a:spcAft>
              <a:buClr>
                <a:srgbClr val="000000"/>
              </a:buClr>
              <a:buSzPts val="1700"/>
              <a:buChar char="●"/>
            </a:pPr>
            <a:r>
              <a:rPr lang="en-GB" sz="1700">
                <a:solidFill>
                  <a:srgbClr val="000000"/>
                </a:solidFill>
              </a:rPr>
              <a:t>Different crossings</a:t>
            </a:r>
            <a:endParaRPr sz="1700">
              <a:solidFill>
                <a:srgbClr val="000000"/>
              </a:solidFill>
            </a:endParaRPr>
          </a:p>
          <a:p>
            <a:pPr indent="0" lvl="0" marL="457200" rtl="0" algn="l">
              <a:lnSpc>
                <a:spcPct val="107916"/>
              </a:lnSpc>
              <a:spcBef>
                <a:spcPts val="0"/>
              </a:spcBef>
              <a:spcAft>
                <a:spcPts val="0"/>
              </a:spcAft>
              <a:buSzPts val="1600"/>
              <a:buNone/>
            </a:pPr>
            <a:r>
              <a:t/>
            </a:r>
            <a:endParaRPr sz="1700">
              <a:solidFill>
                <a:srgbClr val="000000"/>
              </a:solidFill>
            </a:endParaRPr>
          </a:p>
          <a:p>
            <a:pPr indent="-336550" lvl="0" marL="457200" rtl="0" algn="l">
              <a:lnSpc>
                <a:spcPct val="107916"/>
              </a:lnSpc>
              <a:spcBef>
                <a:spcPts val="0"/>
              </a:spcBef>
              <a:spcAft>
                <a:spcPts val="0"/>
              </a:spcAft>
              <a:buClr>
                <a:srgbClr val="000000"/>
              </a:buClr>
              <a:buSzPts val="1700"/>
              <a:buChar char="●"/>
            </a:pPr>
            <a:r>
              <a:rPr lang="en-GB" sz="1700">
                <a:solidFill>
                  <a:srgbClr val="000000"/>
                </a:solidFill>
              </a:rPr>
              <a:t>Road crossing quiz</a:t>
            </a:r>
            <a:endParaRPr sz="1700">
              <a:solidFill>
                <a:srgbClr val="000000"/>
              </a:solidFill>
            </a:endParaRPr>
          </a:p>
          <a:p>
            <a:pPr indent="0" lvl="0" marL="0" rtl="0" algn="l">
              <a:lnSpc>
                <a:spcPct val="107916"/>
              </a:lnSpc>
              <a:spcBef>
                <a:spcPts val="0"/>
              </a:spcBef>
              <a:spcAft>
                <a:spcPts val="0"/>
              </a:spcAft>
              <a:buSzPts val="1600"/>
              <a:buNone/>
            </a:pPr>
            <a:r>
              <a:t/>
            </a:r>
            <a:endParaRPr sz="1700">
              <a:solidFill>
                <a:srgbClr val="000000"/>
              </a:solidFill>
            </a:endParaRPr>
          </a:p>
          <a:p>
            <a:pPr indent="-336550" lvl="0" marL="457200" rtl="0" algn="l">
              <a:lnSpc>
                <a:spcPct val="107916"/>
              </a:lnSpc>
              <a:spcBef>
                <a:spcPts val="0"/>
              </a:spcBef>
              <a:spcAft>
                <a:spcPts val="0"/>
              </a:spcAft>
              <a:buClr>
                <a:srgbClr val="000000"/>
              </a:buClr>
              <a:buSzPts val="1700"/>
              <a:buChar char="●"/>
            </a:pPr>
            <a:r>
              <a:rPr lang="en-GB" sz="1700">
                <a:solidFill>
                  <a:srgbClr val="000000"/>
                </a:solidFill>
              </a:rPr>
              <a:t>Look out for cyclists</a:t>
            </a:r>
            <a:endParaRPr sz="1700">
              <a:solidFill>
                <a:srgbClr val="000000"/>
              </a:solidFill>
            </a:endParaRPr>
          </a:p>
          <a:p>
            <a:pPr indent="0" lvl="0" marL="0" rtl="0" algn="l">
              <a:lnSpc>
                <a:spcPct val="107916"/>
              </a:lnSpc>
              <a:spcBef>
                <a:spcPts val="0"/>
              </a:spcBef>
              <a:spcAft>
                <a:spcPts val="0"/>
              </a:spcAft>
              <a:buNone/>
            </a:pPr>
            <a:r>
              <a:t/>
            </a:r>
            <a:endParaRPr sz="1700">
              <a:solidFill>
                <a:srgbClr val="000000"/>
              </a:solidFill>
            </a:endParaRPr>
          </a:p>
          <a:p>
            <a:pPr indent="-336550" lvl="0" marL="457200" rtl="0" algn="l">
              <a:lnSpc>
                <a:spcPct val="107916"/>
              </a:lnSpc>
              <a:spcBef>
                <a:spcPts val="0"/>
              </a:spcBef>
              <a:spcAft>
                <a:spcPts val="0"/>
              </a:spcAft>
              <a:buClr>
                <a:srgbClr val="000000"/>
              </a:buClr>
              <a:buSzPts val="1700"/>
              <a:buChar char="●"/>
            </a:pPr>
            <a:r>
              <a:rPr lang="en-GB" sz="1700">
                <a:solidFill>
                  <a:srgbClr val="000000"/>
                </a:solidFill>
              </a:rPr>
              <a:t>Crossing checklist</a:t>
            </a:r>
            <a:endParaRPr sz="1700">
              <a:solidFill>
                <a:srgbClr val="000000"/>
              </a:solidFill>
            </a:endParaRPr>
          </a:p>
          <a:p>
            <a:pPr indent="0" lvl="0" marL="457200" rtl="0" algn="l">
              <a:lnSpc>
                <a:spcPct val="107916"/>
              </a:lnSpc>
              <a:spcBef>
                <a:spcPts val="0"/>
              </a:spcBef>
              <a:spcAft>
                <a:spcPts val="0"/>
              </a:spcAft>
              <a:buNone/>
            </a:pPr>
            <a:r>
              <a:t/>
            </a:r>
            <a:endParaRPr sz="1700">
              <a:solidFill>
                <a:srgbClr val="000000"/>
              </a:solidFill>
            </a:endParaRPr>
          </a:p>
        </p:txBody>
      </p:sp>
      <p:sp>
        <p:nvSpPr>
          <p:cNvPr id="229" name="Google Shape;229;p41"/>
          <p:cNvSpPr txBox="1"/>
          <p:nvPr/>
        </p:nvSpPr>
        <p:spPr>
          <a:xfrm>
            <a:off x="2957875" y="4627750"/>
            <a:ext cx="3951000" cy="321300"/>
          </a:xfrm>
          <a:prstGeom prst="rect">
            <a:avLst/>
          </a:prstGeom>
          <a:noFill/>
          <a:ln>
            <a:noFill/>
          </a:ln>
        </p:spPr>
        <p:txBody>
          <a:bodyPr anchorCtr="0" anchor="b" bIns="0" lIns="0" spcFirstLastPara="1" rIns="0" wrap="square" tIns="0">
            <a:noAutofit/>
          </a:bodyPr>
          <a:lstStyle/>
          <a:p>
            <a:pPr indent="0" lvl="0" marL="0" marR="0" rtl="0" algn="l">
              <a:lnSpc>
                <a:spcPct val="13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230" name="Google Shape;230;p4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Montserrat Medium"/>
              <a:ea typeface="Montserrat Medium"/>
              <a:cs typeface="Montserrat Medium"/>
              <a:sym typeface="Montserrat Medium"/>
            </a:endParaRPr>
          </a:p>
        </p:txBody>
      </p:sp>
      <p:sp>
        <p:nvSpPr>
          <p:cNvPr id="236" name="Google Shape;236;p4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Zebra Crossing</a:t>
            </a:r>
            <a:endParaRPr>
              <a:solidFill>
                <a:schemeClr val="dk2"/>
              </a:solidFill>
            </a:endParaRPr>
          </a:p>
        </p:txBody>
      </p:sp>
      <p:sp>
        <p:nvSpPr>
          <p:cNvPr id="237" name="Google Shape;237;p42"/>
          <p:cNvSpPr txBox="1"/>
          <p:nvPr>
            <p:ph idx="1" type="body"/>
          </p:nvPr>
        </p:nvSpPr>
        <p:spPr>
          <a:xfrm>
            <a:off x="458975" y="1438150"/>
            <a:ext cx="4021500" cy="2981100"/>
          </a:xfrm>
          <a:prstGeom prst="rect">
            <a:avLst/>
          </a:prstGeom>
          <a:noFill/>
          <a:ln>
            <a:noFill/>
          </a:ln>
        </p:spPr>
        <p:txBody>
          <a:bodyPr anchorCtr="0" anchor="t" bIns="0" lIns="0" spcFirstLastPara="1" rIns="0" wrap="square" tIns="0">
            <a:noAutofit/>
          </a:bodyPr>
          <a:lstStyle/>
          <a:p>
            <a:pPr indent="-330200" lvl="0" marL="457200" rtl="0" algn="l">
              <a:lnSpc>
                <a:spcPct val="130000"/>
              </a:lnSpc>
              <a:spcBef>
                <a:spcPts val="0"/>
              </a:spcBef>
              <a:spcAft>
                <a:spcPts val="0"/>
              </a:spcAft>
              <a:buSzPts val="1600"/>
              <a:buChar char="●"/>
            </a:pPr>
            <a:r>
              <a:rPr lang="en-GB"/>
              <a:t>Wait for traffic to stop before crossing.</a:t>
            </a:r>
            <a:endParaRPr/>
          </a:p>
          <a:p>
            <a:pPr indent="0" lvl="0" marL="0" rtl="0" algn="l">
              <a:lnSpc>
                <a:spcPct val="130000"/>
              </a:lnSpc>
              <a:spcBef>
                <a:spcPts val="0"/>
              </a:spcBef>
              <a:spcAft>
                <a:spcPts val="0"/>
              </a:spcAft>
              <a:buNone/>
            </a:pPr>
            <a:r>
              <a:t/>
            </a:r>
            <a:endParaRPr/>
          </a:p>
          <a:p>
            <a:pPr indent="-330200" lvl="0" marL="457200" rtl="0" algn="l">
              <a:lnSpc>
                <a:spcPct val="130000"/>
              </a:lnSpc>
              <a:spcBef>
                <a:spcPts val="0"/>
              </a:spcBef>
              <a:spcAft>
                <a:spcPts val="0"/>
              </a:spcAft>
              <a:buSzPts val="1600"/>
              <a:buChar char="●"/>
            </a:pPr>
            <a:r>
              <a:rPr lang="en-GB"/>
              <a:t>Walk straight across the road.</a:t>
            </a:r>
            <a:endParaRPr/>
          </a:p>
          <a:p>
            <a:pPr indent="0" lvl="0" marL="0" rtl="0" algn="l">
              <a:lnSpc>
                <a:spcPct val="130000"/>
              </a:lnSpc>
              <a:spcBef>
                <a:spcPts val="0"/>
              </a:spcBef>
              <a:spcAft>
                <a:spcPts val="0"/>
              </a:spcAft>
              <a:buNone/>
            </a:pPr>
            <a:r>
              <a:t/>
            </a:r>
            <a:endParaRPr/>
          </a:p>
          <a:p>
            <a:pPr indent="-330200" lvl="0" marL="457200" rtl="0" algn="l">
              <a:lnSpc>
                <a:spcPct val="130000"/>
              </a:lnSpc>
              <a:spcBef>
                <a:spcPts val="0"/>
              </a:spcBef>
              <a:spcAft>
                <a:spcPts val="0"/>
              </a:spcAft>
              <a:buSzPts val="1600"/>
              <a:buChar char="●"/>
            </a:pPr>
            <a:r>
              <a:rPr lang="en-GB"/>
              <a:t>Do not cross on the zig zag lines.</a:t>
            </a:r>
            <a:endParaRPr/>
          </a:p>
          <a:p>
            <a:pPr indent="0" lvl="0" marL="0" rtl="0" algn="l">
              <a:lnSpc>
                <a:spcPct val="130000"/>
              </a:lnSpc>
              <a:spcBef>
                <a:spcPts val="0"/>
              </a:spcBef>
              <a:spcAft>
                <a:spcPts val="0"/>
              </a:spcAft>
              <a:buNone/>
            </a:pPr>
            <a:r>
              <a:t/>
            </a:r>
            <a:endParaRPr/>
          </a:p>
          <a:p>
            <a:pPr indent="-330200" lvl="0" marL="457200" rtl="0" algn="l">
              <a:lnSpc>
                <a:spcPct val="130000"/>
              </a:lnSpc>
              <a:spcBef>
                <a:spcPts val="0"/>
              </a:spcBef>
              <a:spcAft>
                <a:spcPts val="0"/>
              </a:spcAft>
              <a:buSzPts val="1600"/>
              <a:buChar char="●"/>
            </a:pPr>
            <a:r>
              <a:rPr lang="en-GB"/>
              <a:t>Start on the red ‘bobbles’ and end on the red ‘bobbles’ the other side.</a:t>
            </a:r>
            <a:endParaRPr/>
          </a:p>
        </p:txBody>
      </p:sp>
      <p:sp>
        <p:nvSpPr>
          <p:cNvPr id="238" name="Google Shape;238;p4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pic>
        <p:nvPicPr>
          <p:cNvPr id="239" name="Google Shape;239;p42"/>
          <p:cNvPicPr preferRelativeResize="0"/>
          <p:nvPr/>
        </p:nvPicPr>
        <p:blipFill>
          <a:blip r:embed="rId3">
            <a:alphaModFix/>
          </a:blip>
          <a:stretch>
            <a:fillRect/>
          </a:stretch>
        </p:blipFill>
        <p:spPr>
          <a:xfrm>
            <a:off x="5605775" y="1438275"/>
            <a:ext cx="2384125" cy="2052576"/>
          </a:xfrm>
          <a:prstGeom prst="rect">
            <a:avLst/>
          </a:prstGeom>
          <a:noFill/>
          <a:ln>
            <a:noFill/>
          </a:ln>
        </p:spPr>
      </p:pic>
      <p:sp>
        <p:nvSpPr>
          <p:cNvPr id="240" name="Google Shape;240;p42"/>
          <p:cNvSpPr txBox="1"/>
          <p:nvPr/>
        </p:nvSpPr>
        <p:spPr>
          <a:xfrm>
            <a:off x="2502250" y="4664675"/>
            <a:ext cx="4396800" cy="3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3"/>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46" name="Google Shape;246;p43"/>
          <p:cNvSpPr txBox="1"/>
          <p:nvPr>
            <p:ph type="title"/>
          </p:nvPr>
        </p:nvSpPr>
        <p:spPr>
          <a:xfrm>
            <a:off x="459000" y="17377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Pelican, Puffin and Toucan Crossings</a:t>
            </a:r>
            <a:endParaRPr>
              <a:solidFill>
                <a:schemeClr val="dk2"/>
              </a:solidFill>
            </a:endParaRPr>
          </a:p>
        </p:txBody>
      </p:sp>
      <p:sp>
        <p:nvSpPr>
          <p:cNvPr id="247" name="Google Shape;247;p4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pic>
        <p:nvPicPr>
          <p:cNvPr id="248" name="Google Shape;248;p43"/>
          <p:cNvPicPr preferRelativeResize="0"/>
          <p:nvPr/>
        </p:nvPicPr>
        <p:blipFill>
          <a:blip r:embed="rId3">
            <a:alphaModFix/>
          </a:blip>
          <a:stretch>
            <a:fillRect/>
          </a:stretch>
        </p:blipFill>
        <p:spPr>
          <a:xfrm>
            <a:off x="1464850" y="748011"/>
            <a:ext cx="1007775" cy="1228513"/>
          </a:xfrm>
          <a:prstGeom prst="rect">
            <a:avLst/>
          </a:prstGeom>
          <a:noFill/>
          <a:ln>
            <a:noFill/>
          </a:ln>
        </p:spPr>
      </p:pic>
      <p:pic>
        <p:nvPicPr>
          <p:cNvPr id="249" name="Google Shape;249;p43"/>
          <p:cNvPicPr preferRelativeResize="0"/>
          <p:nvPr/>
        </p:nvPicPr>
        <p:blipFill>
          <a:blip r:embed="rId4">
            <a:alphaModFix/>
          </a:blip>
          <a:stretch>
            <a:fillRect/>
          </a:stretch>
        </p:blipFill>
        <p:spPr>
          <a:xfrm>
            <a:off x="4649125" y="748000"/>
            <a:ext cx="1007775" cy="1228500"/>
          </a:xfrm>
          <a:prstGeom prst="rect">
            <a:avLst/>
          </a:prstGeom>
          <a:noFill/>
          <a:ln>
            <a:noFill/>
          </a:ln>
        </p:spPr>
      </p:pic>
      <p:sp>
        <p:nvSpPr>
          <p:cNvPr id="250" name="Google Shape;250;p43"/>
          <p:cNvSpPr txBox="1"/>
          <p:nvPr/>
        </p:nvSpPr>
        <p:spPr>
          <a:xfrm>
            <a:off x="4719250" y="4607050"/>
            <a:ext cx="2587500" cy="2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51" name="Google Shape;251;p43"/>
          <p:cNvSpPr txBox="1"/>
          <p:nvPr/>
        </p:nvSpPr>
        <p:spPr>
          <a:xfrm>
            <a:off x="719475" y="2357450"/>
            <a:ext cx="73356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latin typeface="Montserrat"/>
                <a:ea typeface="Montserrat"/>
                <a:cs typeface="Montserrat"/>
                <a:sym typeface="Montserrat"/>
              </a:rPr>
              <a:t>Teacher notes: </a:t>
            </a:r>
            <a:endParaRPr b="1" sz="1600">
              <a:latin typeface="Montserrat"/>
              <a:ea typeface="Montserrat"/>
              <a:cs typeface="Montserrat"/>
              <a:sym typeface="Montserrat"/>
            </a:endParaRPr>
          </a:p>
          <a:p>
            <a:pPr indent="0" lvl="0" marL="0" rtl="0" algn="l">
              <a:spcBef>
                <a:spcPts val="0"/>
              </a:spcBef>
              <a:spcAft>
                <a:spcPts val="0"/>
              </a:spcAft>
              <a:buNone/>
            </a:pPr>
            <a:r>
              <a:rPr lang="en-GB" sz="1600">
                <a:latin typeface="Montserrat"/>
                <a:ea typeface="Montserrat"/>
                <a:cs typeface="Montserrat"/>
                <a:sym typeface="Montserrat"/>
              </a:rPr>
              <a:t>Explain to learners that:</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They need to press the button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Stand and wait when they see the red man</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Look and listen. If there’s no traffic, bicycles or sirens they can cross if they see a green man.</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Make sure they cross calmly and carefully, walking straight to the other side.</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