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10287000" cx="18288000"/>
  <p:notesSz cx="6858000" cy="9144000"/>
  <p:embeddedFontLst>
    <p:embeddedFont>
      <p:font typeface="Montserrat SemiBold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Montserrat Medium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774A72C-AC67-4363-9847-25315ED82FBA}">
  <a:tblStyle styleId="{6774A72C-AC67-4363-9847-25315ED82F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SemiBold-bold.fntdata"/><Relationship Id="rId25" Type="http://schemas.openxmlformats.org/officeDocument/2006/relationships/font" Target="fonts/MontserratSemiBold-regular.fntdata"/><Relationship Id="rId28" Type="http://schemas.openxmlformats.org/officeDocument/2006/relationships/font" Target="fonts/MontserratSemiBold-boldItalic.fntdata"/><Relationship Id="rId27" Type="http://schemas.openxmlformats.org/officeDocument/2006/relationships/font" Target="fonts/Montserrat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regular.fntdata"/><Relationship Id="rId10" Type="http://schemas.openxmlformats.org/officeDocument/2006/relationships/slide" Target="slides/slide5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Medium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MontserratMedium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db8b190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bdb8b190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c979020ae_0_1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c979020ae_0_1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db8b19037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bdb8b19037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bdb8b19037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bdb8b19037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db8b19037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bdb8b19037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bdb8b19037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bdb8b19037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bdb8b19037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bdb8b19037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db8b19037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bdb8b19037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bdb8b19037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bdb8b19037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bdb8b19037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bdb8b19037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c979020ae_0_1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c979020ae_0_1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c979020ae_0_1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c979020ae_0_1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ec8d846b0_1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ec8d846b0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c979020ae_0_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c979020ae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eba20a83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eba20a83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eba20a83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eba20a83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6a60278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6a60278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59345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Guided Writing - Higher</a:t>
            </a:r>
            <a:br>
              <a:rPr lang="en-GB">
                <a:solidFill>
                  <a:srgbClr val="4B3241"/>
                </a:solidFill>
              </a:rPr>
            </a:br>
            <a:r>
              <a:rPr i="1" lang="en-GB">
                <a:solidFill>
                  <a:srgbClr val="4B3241"/>
                </a:solidFill>
              </a:rPr>
              <a:t>Social and global issues</a:t>
            </a:r>
            <a:endParaRPr i="1"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Señora Stanley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323975" cy="897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 txBox="1"/>
          <p:nvPr/>
        </p:nvSpPr>
        <p:spPr>
          <a:xfrm>
            <a:off x="2435100" y="1408975"/>
            <a:ext cx="14065800" cy="6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Creo que esta experiencia me ha preparado bien para ser voluntario/a.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Ya tengo mucha confianza cuando trabajo con gente que no conozco</a:t>
            </a:r>
            <a:r>
              <a:rPr lang="en-GB" sz="4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Me encantaría trabajar con niños en Perú </a:t>
            </a:r>
            <a:r>
              <a:rPr b="1" lang="en-GB" sz="4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porque me daría la oportunidad de mejorar mi español. </a:t>
            </a:r>
            <a:r>
              <a:rPr b="1"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Además tengo la intención de trabajar con niños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cuando sea mayor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4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1985100" y="111175"/>
            <a:ext cx="16302900" cy="85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01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Montserrat"/>
              <a:buChar char="-"/>
            </a:pPr>
            <a:r>
              <a:rPr lang="en-GB" sz="4300">
                <a:solidFill>
                  <a:schemeClr val="dk2"/>
                </a:solidFill>
              </a:rPr>
              <a:t>por qué crees que es importante ser solidario</a:t>
            </a:r>
            <a:endParaRPr sz="5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2"/>
                </a:solidFill>
              </a:rPr>
              <a:t> </a:t>
            </a:r>
            <a:endParaRPr sz="3400">
              <a:solidFill>
                <a:schemeClr val="dk2"/>
              </a:solidFill>
            </a:endParaRPr>
          </a:p>
        </p:txBody>
      </p:sp>
      <p:sp>
        <p:nvSpPr>
          <p:cNvPr id="167" name="Google Shape;167;p24"/>
          <p:cNvSpPr/>
          <p:nvPr/>
        </p:nvSpPr>
        <p:spPr>
          <a:xfrm>
            <a:off x="533400" y="530625"/>
            <a:ext cx="1451700" cy="433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4"/>
          <p:cNvSpPr/>
          <p:nvPr/>
        </p:nvSpPr>
        <p:spPr>
          <a:xfrm>
            <a:off x="533400" y="5255025"/>
            <a:ext cx="1451700" cy="433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4"/>
          <p:cNvSpPr/>
          <p:nvPr/>
        </p:nvSpPr>
        <p:spPr>
          <a:xfrm>
            <a:off x="12476275" y="890050"/>
            <a:ext cx="5556600" cy="7623300"/>
          </a:xfrm>
          <a:prstGeom prst="wedgeRectCallout">
            <a:avLst>
              <a:gd fmla="val 21520" name="adj1"/>
              <a:gd fmla="val 57549" name="adj2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●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main reason why it is important to show support</a:t>
            </a:r>
            <a:b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●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2-3 examples of problems that people face</a:t>
            </a:r>
            <a:b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●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2-3 examples of small actions that we can take to make a difference</a:t>
            </a:r>
            <a:b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●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Something you would you do it it were possible</a:t>
            </a:r>
            <a:b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●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concluding statement about what people get back if they help others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4"/>
          <p:cNvSpPr/>
          <p:nvPr/>
        </p:nvSpPr>
        <p:spPr>
          <a:xfrm>
            <a:off x="647975" y="206600"/>
            <a:ext cx="933300" cy="465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4"/>
          <p:cNvSpPr/>
          <p:nvPr/>
        </p:nvSpPr>
        <p:spPr>
          <a:xfrm>
            <a:off x="647975" y="4926925"/>
            <a:ext cx="933300" cy="465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323975" cy="897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4"/>
          <p:cNvSpPr txBox="1"/>
          <p:nvPr/>
        </p:nvSpPr>
        <p:spPr>
          <a:xfrm>
            <a:off x="1793875" y="970075"/>
            <a:ext cx="10682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Creo que es importante ser solidario porque hay tantos problemas serios en el mundo y hay que resolverlos juntos.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1837825" y="2063600"/>
            <a:ext cx="10682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 solidaridad nos une y ….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4"/>
          <p:cNvSpPr txBox="1"/>
          <p:nvPr/>
        </p:nvSpPr>
        <p:spPr>
          <a:xfrm>
            <a:off x="1837813" y="2804750"/>
            <a:ext cx="10682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 problema grave es… y no es justo que (haya)...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4"/>
          <p:cNvSpPr txBox="1"/>
          <p:nvPr/>
        </p:nvSpPr>
        <p:spPr>
          <a:xfrm>
            <a:off x="1793863" y="3602613"/>
            <a:ext cx="10682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Otra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problema que me preocupa es...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1893613" y="4400463"/>
            <a:ext cx="10682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Sin embargo, si todos ayudamos podremos hacer la diferencia.  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1893613" y="5447175"/>
            <a:ext cx="10682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Por ejemplo, se puede…….</a:t>
            </a:r>
            <a:b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También es posible que (recaudemos fondos para…)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4"/>
          <p:cNvSpPr txBox="1"/>
          <p:nvPr/>
        </p:nvSpPr>
        <p:spPr>
          <a:xfrm>
            <a:off x="1893613" y="6732025"/>
            <a:ext cx="10682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 el futuro, si fuera posible, yo...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4"/>
          <p:cNvSpPr txBox="1"/>
          <p:nvPr/>
        </p:nvSpPr>
        <p:spPr>
          <a:xfrm>
            <a:off x="1985088" y="7585775"/>
            <a:ext cx="10682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mi parecer, ser solidario es importante porque nos conecta con los demás y ...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/>
        </p:nvSpPr>
        <p:spPr>
          <a:xfrm>
            <a:off x="616350" y="737650"/>
            <a:ext cx="16753800" cy="2515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Review </a:t>
            </a:r>
            <a:br>
              <a:rPr lang="en-GB" sz="4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GB" sz="4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Si + present + simple future</a:t>
            </a:r>
            <a:endParaRPr sz="44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340250" y="4620350"/>
            <a:ext cx="133170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 todos colaboramos, podremos solucionarlo.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5"/>
          <p:cNvSpPr txBox="1"/>
          <p:nvPr/>
        </p:nvSpPr>
        <p:spPr>
          <a:xfrm>
            <a:off x="108850" y="6249600"/>
            <a:ext cx="12690600" cy="13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 todos colaboramos, podemos solucionarlo.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/>
        </p:nvSpPr>
        <p:spPr>
          <a:xfrm>
            <a:off x="616350" y="737650"/>
            <a:ext cx="16753800" cy="2515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Review </a:t>
            </a:r>
            <a:endParaRPr sz="44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Using the infinitive as a noun (meaning -ing in English)</a:t>
            </a:r>
            <a:br>
              <a:rPr lang="en-GB" sz="44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44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3" name="Google Shape;193;p26"/>
          <p:cNvSpPr txBox="1"/>
          <p:nvPr/>
        </p:nvSpPr>
        <p:spPr>
          <a:xfrm>
            <a:off x="340250" y="4620350"/>
            <a:ext cx="133170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Ser solidario nos conecta con los demás.</a:t>
            </a:r>
            <a:endParaRPr b="1" sz="5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108850" y="6249600"/>
            <a:ext cx="12690600" cy="13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Ser solidario nos conectamos con los demás.</a:t>
            </a:r>
            <a:endParaRPr b="1" sz="5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/>
          <p:nvPr/>
        </p:nvSpPr>
        <p:spPr>
          <a:xfrm>
            <a:off x="616350" y="737650"/>
            <a:ext cx="16753800" cy="2515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Review </a:t>
            </a:r>
            <a:br>
              <a:rPr lang="en-GB" sz="4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GB" sz="4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Using the present subjunctive</a:t>
            </a:r>
            <a:endParaRPr sz="44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0" name="Google Shape;200;p27"/>
          <p:cNvSpPr txBox="1"/>
          <p:nvPr/>
        </p:nvSpPr>
        <p:spPr>
          <a:xfrm>
            <a:off x="340250" y="6525350"/>
            <a:ext cx="133170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 importante que trabajemos juntos.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7"/>
          <p:cNvSpPr txBox="1"/>
          <p:nvPr/>
        </p:nvSpPr>
        <p:spPr>
          <a:xfrm>
            <a:off x="340250" y="4783875"/>
            <a:ext cx="12690600" cy="13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 importante trabajar juntos.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/>
        </p:nvSpPr>
        <p:spPr>
          <a:xfrm>
            <a:off x="616350" y="737650"/>
            <a:ext cx="16753800" cy="2515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Review </a:t>
            </a:r>
            <a:br>
              <a:rPr lang="en-GB" sz="4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GB" sz="4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Using the imperfect subjunctive</a:t>
            </a:r>
            <a:endParaRPr sz="44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7" name="Google Shape;207;p28"/>
          <p:cNvSpPr txBox="1"/>
          <p:nvPr/>
        </p:nvSpPr>
        <p:spPr>
          <a:xfrm>
            <a:off x="340250" y="6525350"/>
            <a:ext cx="133170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 fuera posible, iría a otro país para ayudar.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8"/>
          <p:cNvSpPr txBox="1"/>
          <p:nvPr/>
        </p:nvSpPr>
        <p:spPr>
          <a:xfrm>
            <a:off x="340250" y="4783875"/>
            <a:ext cx="12690600" cy="13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Sí, fue posible y fui a otro país para ayudar.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/>
        </p:nvSpPr>
        <p:spPr>
          <a:xfrm>
            <a:off x="616350" y="737650"/>
            <a:ext cx="16753800" cy="2515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Relevance</a:t>
            </a:r>
            <a:endParaRPr sz="44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508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 SemiBold"/>
              <a:buChar char="-"/>
            </a:pPr>
            <a:r>
              <a:rPr lang="en-GB" sz="4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qué experiencia del voluntariado tienes</a:t>
            </a:r>
            <a:endParaRPr sz="44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4" name="Google Shape;214;p29"/>
          <p:cNvSpPr txBox="1"/>
          <p:nvPr/>
        </p:nvSpPr>
        <p:spPr>
          <a:xfrm>
            <a:off x="340250" y="6525350"/>
            <a:ext cx="133170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Trabajé en un centro para animales abandonados.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9"/>
          <p:cNvSpPr txBox="1"/>
          <p:nvPr/>
        </p:nvSpPr>
        <p:spPr>
          <a:xfrm>
            <a:off x="340250" y="4783875"/>
            <a:ext cx="12690600" cy="13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Trabajé en un supermercado como trabajo parcial.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/>
          <p:nvPr/>
        </p:nvSpPr>
        <p:spPr>
          <a:xfrm>
            <a:off x="616350" y="737650"/>
            <a:ext cx="16753800" cy="2515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Relevance</a:t>
            </a:r>
            <a:br>
              <a:rPr lang="en-GB" sz="4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GB" sz="4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- qué experiencia del voluntariado tienes</a:t>
            </a:r>
            <a:endParaRPr sz="44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1" name="Google Shape;221;p30"/>
          <p:cNvSpPr txBox="1"/>
          <p:nvPr/>
        </p:nvSpPr>
        <p:spPr>
          <a:xfrm>
            <a:off x="340250" y="4620350"/>
            <a:ext cx="133170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Quiero ir a hacer otro voluntariado.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30"/>
          <p:cNvSpPr txBox="1"/>
          <p:nvPr/>
        </p:nvSpPr>
        <p:spPr>
          <a:xfrm>
            <a:off x="108850" y="6249600"/>
            <a:ext cx="12690600" cy="13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Quiero ir a la universidad.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/>
          <p:nvPr/>
        </p:nvSpPr>
        <p:spPr>
          <a:xfrm>
            <a:off x="616350" y="737650"/>
            <a:ext cx="16753800" cy="2515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Relevance</a:t>
            </a:r>
            <a:br>
              <a:rPr lang="en-GB" sz="4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GB" sz="4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- por qué crees que es importante ser solidario</a:t>
            </a:r>
            <a:endParaRPr sz="44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8" name="Google Shape;228;p31"/>
          <p:cNvSpPr txBox="1"/>
          <p:nvPr/>
        </p:nvSpPr>
        <p:spPr>
          <a:xfrm>
            <a:off x="340250" y="4620350"/>
            <a:ext cx="133170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 gusta ayudar a los demás.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31"/>
          <p:cNvSpPr txBox="1"/>
          <p:nvPr/>
        </p:nvSpPr>
        <p:spPr>
          <a:xfrm>
            <a:off x="108850" y="6249600"/>
            <a:ext cx="12690600" cy="13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Para mí es importante salir con mis amigos.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 txBox="1"/>
          <p:nvPr/>
        </p:nvSpPr>
        <p:spPr>
          <a:xfrm>
            <a:off x="616350" y="737650"/>
            <a:ext cx="16753800" cy="2515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Relevance</a:t>
            </a:r>
            <a:endParaRPr sz="44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508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 SemiBold"/>
              <a:buChar char="-"/>
            </a:pPr>
            <a:r>
              <a:rPr lang="en-GB" sz="4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 qué crees que es importante ser solidario</a:t>
            </a:r>
            <a:endParaRPr sz="44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5" name="Google Shape;235;p32"/>
          <p:cNvSpPr txBox="1"/>
          <p:nvPr/>
        </p:nvSpPr>
        <p:spPr>
          <a:xfrm>
            <a:off x="340250" y="6525350"/>
            <a:ext cx="133170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...porque nos hace pensar en otros.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32"/>
          <p:cNvSpPr txBox="1"/>
          <p:nvPr/>
        </p:nvSpPr>
        <p:spPr>
          <a:xfrm>
            <a:off x="340250" y="4783875"/>
            <a:ext cx="12690600" cy="13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...porque hacemos una venta de pasteles cada año.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1062100" y="890050"/>
            <a:ext cx="161637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4"/>
                </a:solidFill>
              </a:rPr>
              <a:t>El voluntariado</a:t>
            </a:r>
            <a:endParaRPr sz="6000">
              <a:solidFill>
                <a:schemeClr val="accent4"/>
              </a:solidFill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1831300" y="3875175"/>
            <a:ext cx="55074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Menciona: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1133350" y="2208250"/>
            <a:ext cx="15033300" cy="19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Estás deseando ser voluntario en el extranjero. Lees un anuncio en línea y decides solicitar un voluntariado en Perú.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1831300" y="5264850"/>
            <a:ext cx="15591600" cy="28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Char char="●"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qué experiencia del voluntariado tienes </a:t>
            </a:r>
            <a:b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Char char="●"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por qué crees que es importante ser solidario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Google Shape;94;p16"/>
          <p:cNvGraphicFramePr/>
          <p:nvPr/>
        </p:nvGraphicFramePr>
        <p:xfrm>
          <a:off x="1398700" y="306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{6774A72C-AC67-4363-9847-25315ED82FBA}</a:tableStyleId>
              </a:tblPr>
              <a:tblGrid>
                <a:gridCol w="7020850"/>
                <a:gridCol w="6823150"/>
              </a:tblGrid>
              <a:tr h="97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Infinitive</a:t>
                      </a:r>
                      <a:endParaRPr b="1"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do something, doing</a:t>
                      </a:r>
                      <a:endParaRPr b="1"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hacer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do/make, doing, making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poder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be able to, can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aprender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learn, learning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trabajar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work, working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ayudar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help, helping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apoyar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support, supporting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limpiar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clean, cleaning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recaudar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raise, raising (funds)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0" y="2098475"/>
            <a:ext cx="18020700" cy="309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835150" y="439275"/>
            <a:ext cx="16344000" cy="1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Using Multiple Tenses Together - AR VERBS / ER/IR verbs “I”</a:t>
            </a:r>
            <a:b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1270750" y="4880125"/>
            <a:ext cx="629400" cy="1346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130850" y="6613075"/>
            <a:ext cx="3252000" cy="15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stem 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é / í</a:t>
            </a:r>
            <a:endParaRPr b="1" sz="4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    </a:t>
            </a:r>
            <a:endParaRPr b="1" sz="4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4413050" y="4880125"/>
            <a:ext cx="629400" cy="1346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2329850" y="6578425"/>
            <a:ext cx="4003800" cy="18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stem 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+ 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aba / ía</a:t>
            </a:r>
            <a:endParaRPr b="1" sz="4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8320563" y="6578425"/>
            <a:ext cx="3252000" cy="18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stem 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+ </a:t>
            </a:r>
            <a:r>
              <a:rPr b="1" lang="en-GB" sz="4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sz="4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11897800" y="4739325"/>
            <a:ext cx="629400" cy="1346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10716250" y="6548150"/>
            <a:ext cx="3472800" cy="18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 Infinitive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Montserrat"/>
              <a:buChar char="+"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endParaRPr b="1" sz="4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8" name="Google Shape;108;p17"/>
          <p:cNvCxnSpPr/>
          <p:nvPr/>
        </p:nvCxnSpPr>
        <p:spPr>
          <a:xfrm flipH="1">
            <a:off x="3147900" y="4943275"/>
            <a:ext cx="17400" cy="4458600"/>
          </a:xfrm>
          <a:prstGeom prst="straightConnector1">
            <a:avLst/>
          </a:prstGeom>
          <a:noFill/>
          <a:ln cap="flat" cmpd="sng" w="9525">
            <a:solidFill>
              <a:srgbClr val="786EC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09" name="Google Shape;109;p17"/>
          <p:cNvCxnSpPr/>
          <p:nvPr/>
        </p:nvCxnSpPr>
        <p:spPr>
          <a:xfrm flipH="1">
            <a:off x="6203663" y="5002525"/>
            <a:ext cx="17400" cy="4458600"/>
          </a:xfrm>
          <a:prstGeom prst="straightConnector1">
            <a:avLst/>
          </a:prstGeom>
          <a:noFill/>
          <a:ln cap="flat" cmpd="sng" w="9525">
            <a:solidFill>
              <a:srgbClr val="786EC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17"/>
          <p:cNvCxnSpPr/>
          <p:nvPr/>
        </p:nvCxnSpPr>
        <p:spPr>
          <a:xfrm flipH="1">
            <a:off x="11269950" y="4943275"/>
            <a:ext cx="17400" cy="4458600"/>
          </a:xfrm>
          <a:prstGeom prst="straightConnector1">
            <a:avLst/>
          </a:prstGeom>
          <a:noFill/>
          <a:ln cap="flat" cmpd="sng" w="9525">
            <a:solidFill>
              <a:srgbClr val="786EC8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11" name="Google Shape;111;p17"/>
          <p:cNvSpPr/>
          <p:nvPr/>
        </p:nvSpPr>
        <p:spPr>
          <a:xfrm>
            <a:off x="9640038" y="4754500"/>
            <a:ext cx="629400" cy="1346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223300" y="3047675"/>
            <a:ext cx="2724300" cy="1192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Past (preterite)</a:t>
            </a:r>
            <a:endParaRPr sz="3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3136899" y="3047675"/>
            <a:ext cx="2914500" cy="1192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Past (imperfect)</a:t>
            </a:r>
            <a:endParaRPr sz="3700">
              <a:solidFill>
                <a:schemeClr val="dk2"/>
              </a:solidFill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8783562" y="3084775"/>
            <a:ext cx="2486400" cy="1192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Present</a:t>
            </a:r>
            <a:endParaRPr sz="4400">
              <a:solidFill>
                <a:schemeClr val="dk2"/>
              </a:solidFill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11408475" y="3084700"/>
            <a:ext cx="2341800" cy="1192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Future</a:t>
            </a:r>
            <a:endParaRPr sz="4400"/>
          </a:p>
        </p:txBody>
      </p:sp>
      <p:sp>
        <p:nvSpPr>
          <p:cNvPr id="116" name="Google Shape;116;p17"/>
          <p:cNvSpPr/>
          <p:nvPr/>
        </p:nvSpPr>
        <p:spPr>
          <a:xfrm>
            <a:off x="13888800" y="3084775"/>
            <a:ext cx="3092700" cy="1192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Conditional</a:t>
            </a:r>
            <a:endParaRPr sz="3900"/>
          </a:p>
        </p:txBody>
      </p:sp>
      <p:sp>
        <p:nvSpPr>
          <p:cNvPr id="117" name="Google Shape;117;p17"/>
          <p:cNvSpPr/>
          <p:nvPr/>
        </p:nvSpPr>
        <p:spPr>
          <a:xfrm>
            <a:off x="14600950" y="4739325"/>
            <a:ext cx="629400" cy="1346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13559475" y="6548075"/>
            <a:ext cx="3472800" cy="18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 Infinitive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-508000" lvl="0" marL="457200" rtl="0" algn="ctr"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Char char="+"/>
            </a:pPr>
            <a:r>
              <a:rPr b="1" lang="en-GB" sz="4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ía</a:t>
            </a:r>
            <a:endParaRPr b="1" sz="4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9" name="Google Shape;119;p17"/>
          <p:cNvCxnSpPr/>
          <p:nvPr/>
        </p:nvCxnSpPr>
        <p:spPr>
          <a:xfrm flipH="1">
            <a:off x="14068575" y="4943275"/>
            <a:ext cx="17400" cy="4458600"/>
          </a:xfrm>
          <a:prstGeom prst="straightConnector1">
            <a:avLst/>
          </a:prstGeom>
          <a:noFill/>
          <a:ln cap="flat" cmpd="sng" w="9525">
            <a:solidFill>
              <a:srgbClr val="786EC8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20" name="Google Shape;120;p17"/>
          <p:cNvSpPr/>
          <p:nvPr/>
        </p:nvSpPr>
        <p:spPr>
          <a:xfrm>
            <a:off x="6246575" y="3084775"/>
            <a:ext cx="2341800" cy="1192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Past (perfect)</a:t>
            </a:r>
            <a:endParaRPr sz="3700">
              <a:solidFill>
                <a:schemeClr val="dk2"/>
              </a:solidFill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5791475" y="6548075"/>
            <a:ext cx="3252000" cy="18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e 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ado/ido</a:t>
            </a:r>
            <a:endParaRPr b="1" sz="4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7382275" y="4739325"/>
            <a:ext cx="629400" cy="1346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cxnSp>
        <p:nvCxnSpPr>
          <p:cNvPr id="123" name="Google Shape;123;p17"/>
          <p:cNvCxnSpPr/>
          <p:nvPr/>
        </p:nvCxnSpPr>
        <p:spPr>
          <a:xfrm flipH="1">
            <a:off x="9050725" y="4754500"/>
            <a:ext cx="17400" cy="4458600"/>
          </a:xfrm>
          <a:prstGeom prst="straightConnector1">
            <a:avLst/>
          </a:prstGeom>
          <a:noFill/>
          <a:ln cap="flat" cmpd="sng" w="9525">
            <a:solidFill>
              <a:srgbClr val="786EC8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9" name="Google Shape;129;p18"/>
          <p:cNvSpPr txBox="1"/>
          <p:nvPr>
            <p:ph type="title"/>
          </p:nvPr>
        </p:nvSpPr>
        <p:spPr>
          <a:xfrm>
            <a:off x="335050" y="211100"/>
            <a:ext cx="16452000" cy="56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3"/>
                </a:solidFill>
              </a:rPr>
              <a:t>Using verbs in multiple tenses</a:t>
            </a:r>
            <a:endParaRPr sz="3000">
              <a:solidFill>
                <a:schemeClr val="accent3"/>
              </a:solidFill>
            </a:endParaRPr>
          </a:p>
        </p:txBody>
      </p:sp>
      <p:graphicFrame>
        <p:nvGraphicFramePr>
          <p:cNvPr id="130" name="Google Shape;130;p18"/>
          <p:cNvGraphicFramePr/>
          <p:nvPr/>
        </p:nvGraphicFramePr>
        <p:xfrm>
          <a:off x="307925" y="703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{6774A72C-AC67-4363-9847-25315ED82FBA}</a:tableStyleId>
              </a:tblPr>
              <a:tblGrid>
                <a:gridCol w="2108050"/>
                <a:gridCol w="1892125"/>
                <a:gridCol w="2877725"/>
                <a:gridCol w="2452975"/>
                <a:gridCol w="2117975"/>
                <a:gridCol w="3004025"/>
                <a:gridCol w="3009900"/>
              </a:tblGrid>
              <a:tr h="1183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infinitive</a:t>
                      </a:r>
                      <a:endParaRPr sz="28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182850" marB="182850" marR="182850" marL="1828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Past (pret)</a:t>
                      </a:r>
                      <a:endParaRPr sz="28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182850" marB="182850" marR="182850" marL="1828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Past 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(imp)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Perfect</a:t>
                      </a:r>
                      <a:endParaRPr sz="28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182850" marB="182850" marR="182850" marL="1828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present</a:t>
                      </a:r>
                      <a:endParaRPr sz="28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182850" marB="182850" marR="182850" marL="1828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Future</a:t>
                      </a:r>
                      <a:endParaRPr sz="28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182850" marB="182850" marR="182850" marL="1828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Conditional</a:t>
                      </a:r>
                      <a:endParaRPr sz="28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182850" marB="182850" marR="182850" marL="182850" anchor="ctr">
                    <a:solidFill>
                      <a:schemeClr val="lt1"/>
                    </a:solidFill>
                  </a:tcPr>
                </a:tc>
              </a:tr>
              <a:tr h="24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ayudar</a:t>
                      </a:r>
                      <a:endParaRPr b="1" sz="28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to help</a:t>
                      </a:r>
                      <a:br>
                        <a:rPr i="1" lang="en-GB" sz="28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</a:br>
                      <a:r>
                        <a:rPr lang="en-GB" sz="28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-AR verbs</a:t>
                      </a:r>
                      <a:endParaRPr sz="28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182850" marB="182850" marR="182850" marL="1828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helped</a:t>
                      </a:r>
                      <a:endParaRPr i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ayudaba</a:t>
                      </a:r>
                      <a:endParaRPr i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used to help (repeated) </a:t>
                      </a:r>
                      <a:endParaRPr i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have helped</a:t>
                      </a:r>
                      <a:endParaRPr i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help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ayudaré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will/ am going to help</a:t>
                      </a:r>
                      <a:endParaRPr i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would help</a:t>
                      </a:r>
                      <a:endParaRPr i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solidFill>
                      <a:schemeClr val="lt1"/>
                    </a:solidFill>
                  </a:tcPr>
                </a:tc>
              </a:tr>
              <a:tr h="201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hacer</a:t>
                      </a:r>
                      <a:endParaRPr b="1"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</a:t>
                      </a: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o do</a:t>
                      </a:r>
                      <a:endParaRPr i="1" sz="28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182850" marB="182850" marR="182850" marL="1828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did</a:t>
                      </a:r>
                      <a:endParaRPr i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i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i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used to do (repeated)</a:t>
                      </a:r>
                      <a:endParaRPr i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 hecho</a:t>
                      </a:r>
                      <a:endParaRPr b="1" i="1"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have done</a:t>
                      </a:r>
                      <a:endParaRPr i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do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br>
                        <a:rPr i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i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will / am going to do</a:t>
                      </a:r>
                      <a:endParaRPr i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haría</a:t>
                      </a:r>
                      <a:endParaRPr i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would do</a:t>
                      </a:r>
                      <a:endParaRPr i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solidFill>
                      <a:schemeClr val="lt1"/>
                    </a:solidFill>
                  </a:tcPr>
                </a:tc>
              </a:tr>
              <a:tr h="24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poder</a:t>
                      </a:r>
                      <a:endParaRPr b="1" sz="2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</a:t>
                      </a: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o be able to, can</a:t>
                      </a:r>
                      <a:endParaRPr i="1" sz="28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182850" marB="182850" marR="182850" marL="1828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i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b="1" i="1" lang="en-GB" sz="2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pude</a:t>
                      </a:r>
                      <a:endParaRPr b="1" i="1" sz="2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was able to, could</a:t>
                      </a:r>
                      <a:endParaRPr i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was able to, could </a:t>
                      </a:r>
                      <a:br>
                        <a:rPr i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i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(repeated)</a:t>
                      </a:r>
                      <a:endParaRPr i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have been able to</a:t>
                      </a:r>
                      <a:endParaRPr i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can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2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podré</a:t>
                      </a:r>
                      <a:endParaRPr i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will / am going to be able to</a:t>
                      </a:r>
                      <a:endParaRPr i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 would be able to</a:t>
                      </a:r>
                      <a:endParaRPr i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type="title"/>
          </p:nvPr>
        </p:nvSpPr>
        <p:spPr>
          <a:xfrm>
            <a:off x="479900" y="412050"/>
            <a:ext cx="15804000" cy="325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</a:rPr>
              <a:t>Traduce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136" name="Google Shape;136;p19"/>
          <p:cNvSpPr txBox="1"/>
          <p:nvPr>
            <p:ph idx="1" type="body"/>
          </p:nvPr>
        </p:nvSpPr>
        <p:spPr>
          <a:xfrm>
            <a:off x="917950" y="3188000"/>
            <a:ext cx="14915700" cy="26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/>
              <a:t>I believe that this experience has prepared me well for being a volunteer.</a:t>
            </a:r>
            <a:endParaRPr b="1" sz="4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4800"/>
              <a:t>C</a:t>
            </a:r>
            <a:r>
              <a:rPr b="1" lang="en-GB" sz="4800"/>
              <a:t>___ q__ e____ e______________ m_ h_ p___________ b_____ p____ s___ v__________.  </a:t>
            </a:r>
            <a:endParaRPr b="1" sz="4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632575" y="450200"/>
            <a:ext cx="15804000" cy="325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</a:rPr>
              <a:t>Traduce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917950" y="3188000"/>
            <a:ext cx="12327600" cy="26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/>
              <a:t>Now I have a lot of confidence when I work with people I don’t know.</a:t>
            </a:r>
            <a:endParaRPr b="1" sz="4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4800"/>
              <a:t>Y_ t_______  m_____ c_________ c_____ t______ c__ g____ q__ n_ c______.</a:t>
            </a:r>
            <a:endParaRPr b="1" sz="4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632575" y="450200"/>
            <a:ext cx="15804000" cy="325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</a:rPr>
              <a:t>Traduce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727100" y="2188750"/>
            <a:ext cx="12518400" cy="639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/>
              <a:t>I would love to work with children in Peru because it would give me the opportunity to improve my Spanish.</a:t>
            </a:r>
            <a:endParaRPr b="1" sz="4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4800"/>
              <a:t>m_ e________ t_______ c__ n____ e_ P___ p_____ m_ d____ l_ o_________ d_ m______ m_ e_______.</a:t>
            </a:r>
            <a:endParaRPr b="1" sz="4800"/>
          </a:p>
        </p:txBody>
      </p:sp>
      <p:sp>
        <p:nvSpPr>
          <p:cNvPr id="149" name="Google Shape;149;p21"/>
          <p:cNvSpPr/>
          <p:nvPr/>
        </p:nvSpPr>
        <p:spPr>
          <a:xfrm>
            <a:off x="13245425" y="821625"/>
            <a:ext cx="4408800" cy="2881800"/>
          </a:xfrm>
          <a:prstGeom prst="wedgeRectCallout">
            <a:avLst>
              <a:gd fmla="val -38839" name="adj1"/>
              <a:gd fmla="val 76472" name="adj2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Think about word order for the pronoun ‘me’.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632575" y="450200"/>
            <a:ext cx="15804000" cy="325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</a:rPr>
              <a:t>Traduce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727100" y="2188750"/>
            <a:ext cx="12518400" cy="639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/>
              <a:t>Furthermore, I am intending to work with children when I am older.</a:t>
            </a:r>
            <a:endParaRPr b="1" sz="4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4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4800"/>
              <a:t>A_____  t____ l_ i________ d_ t_______ c__ n_____ c_____ s__ m_____. </a:t>
            </a:r>
            <a:endParaRPr b="1"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