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Lst>
  <p:sldSz cy="10287000" cx="18288000"/>
  <p:notesSz cx="6858000" cy="9144000"/>
  <p:embeddedFontLst>
    <p:embeddedFont>
      <p:font typeface="Montserrat SemiBold"/>
      <p:regular r:id="rId11"/>
      <p:bold r:id="rId12"/>
      <p:italic r:id="rId13"/>
      <p:boldItalic r:id="rId14"/>
    </p:embeddedFont>
    <p:embeddedFont>
      <p:font typeface="Montserrat"/>
      <p:regular r:id="rId15"/>
      <p:bold r:id="rId16"/>
      <p:italic r:id="rId17"/>
      <p:boldItalic r:id="rId18"/>
    </p:embeddedFont>
    <p:embeddedFont>
      <p:font typeface="Montserrat Medium"/>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Medium-bold.fntdata"/><Relationship Id="rId11" Type="http://schemas.openxmlformats.org/officeDocument/2006/relationships/font" Target="fonts/MontserratSemiBold-regular.fntdata"/><Relationship Id="rId22" Type="http://schemas.openxmlformats.org/officeDocument/2006/relationships/font" Target="fonts/MontserratMedium-boldItalic.fntdata"/><Relationship Id="rId10" Type="http://schemas.openxmlformats.org/officeDocument/2006/relationships/slide" Target="slides/slide6.xml"/><Relationship Id="rId21" Type="http://schemas.openxmlformats.org/officeDocument/2006/relationships/font" Target="fonts/MontserratMedium-italic.fntdata"/><Relationship Id="rId13" Type="http://schemas.openxmlformats.org/officeDocument/2006/relationships/font" Target="fonts/MontserratSemiBold-italic.fntdata"/><Relationship Id="rId12" Type="http://schemas.openxmlformats.org/officeDocument/2006/relationships/font" Target="fonts/MontserratSemiBold-bold.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regular.fntdata"/><Relationship Id="rId14" Type="http://schemas.openxmlformats.org/officeDocument/2006/relationships/font" Target="fonts/MontserratSemiBold-boldItalic.fntdata"/><Relationship Id="rId17" Type="http://schemas.openxmlformats.org/officeDocument/2006/relationships/font" Target="fonts/Montserrat-italic.fntdata"/><Relationship Id="rId16" Type="http://schemas.openxmlformats.org/officeDocument/2006/relationships/font" Target="fonts/Montserrat-bold.fntdata"/><Relationship Id="rId5" Type="http://schemas.openxmlformats.org/officeDocument/2006/relationships/slide" Target="slides/slide1.xml"/><Relationship Id="rId19" Type="http://schemas.openxmlformats.org/officeDocument/2006/relationships/font" Target="fonts/MontserratMedium-regular.fntdata"/><Relationship Id="rId6" Type="http://schemas.openxmlformats.org/officeDocument/2006/relationships/slide" Target="slides/slide2.xml"/><Relationship Id="rId18" Type="http://schemas.openxmlformats.org/officeDocument/2006/relationships/font" Target="fonts/Montserrat-bold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b4169906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b4169906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8b41699069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8b41699069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8b41699069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8b41699069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8b41699069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8b41699069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8b41699069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8b41699069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8b41699069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8b41699069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type="title"/>
          </p:nvPr>
        </p:nvSpPr>
        <p:spPr>
          <a:xfrm>
            <a:off x="2219400" y="402770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Julius Caesar: Act I, Scene ii - Brutus and Cassius (part 1)</a:t>
            </a:r>
            <a:endParaRPr/>
          </a:p>
          <a:p>
            <a:pPr indent="0" lvl="0" marL="0" rtl="0" algn="l">
              <a:spcBef>
                <a:spcPts val="0"/>
              </a:spcBef>
              <a:spcAft>
                <a:spcPts val="0"/>
              </a:spcAft>
              <a:buNone/>
            </a:pPr>
            <a:r>
              <a:rPr lang="en-GB"/>
              <a:t>Lesson 1 of 5</a:t>
            </a:r>
            <a:endParaRPr/>
          </a:p>
        </p:txBody>
      </p:sp>
      <p:sp>
        <p:nvSpPr>
          <p:cNvPr id="80" name="Google Shape;80;p14"/>
          <p:cNvSpPr txBox="1"/>
          <p:nvPr>
            <p:ph idx="1" type="body"/>
          </p:nvPr>
        </p:nvSpPr>
        <p:spPr>
          <a:xfrm>
            <a:off x="594000" y="9811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English Literature</a:t>
            </a:r>
            <a:endParaRPr/>
          </a:p>
        </p:txBody>
      </p:sp>
      <p:sp>
        <p:nvSpPr>
          <p:cNvPr id="81" name="Google Shape;81;p14"/>
          <p:cNvSpPr txBox="1"/>
          <p:nvPr>
            <p:ph idx="4294967295" type="subTitle"/>
          </p:nvPr>
        </p:nvSpPr>
        <p:spPr>
          <a:xfrm>
            <a:off x="917950" y="821900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Thomas James</a:t>
            </a:r>
            <a:endParaRPr/>
          </a:p>
        </p:txBody>
      </p:sp>
      <p:sp>
        <p:nvSpPr>
          <p:cNvPr id="82" name="Google Shape;82;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5"/>
          <p:cNvSpPr txBox="1"/>
          <p:nvPr>
            <p:ph idx="1" type="body"/>
          </p:nvPr>
        </p:nvSpPr>
        <p:spPr>
          <a:xfrm>
            <a:off x="917950" y="1112350"/>
            <a:ext cx="11947800" cy="7726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a:t>CASSIUS</a:t>
            </a:r>
            <a:br>
              <a:rPr lang="en-GB"/>
            </a:br>
            <a:r>
              <a:rPr lang="en-GB"/>
              <a:t>Listen to me, dear Brutus. Sometimes it is hard for people to understand themselves, so let me show you who you are. Imagine I am your mirror and I will show you your true reflection.</a:t>
            </a:r>
            <a:endParaRPr/>
          </a:p>
          <a:p>
            <a:pPr indent="0" lvl="0" marL="0" rtl="0" algn="l">
              <a:spcBef>
                <a:spcPts val="2000"/>
              </a:spcBef>
              <a:spcAft>
                <a:spcPts val="0"/>
              </a:spcAft>
              <a:buNone/>
            </a:pPr>
            <a:r>
              <a:t/>
            </a:r>
            <a:endParaRPr/>
          </a:p>
          <a:p>
            <a:pPr indent="0" lvl="0" marL="0" rtl="0" algn="l">
              <a:spcBef>
                <a:spcPts val="2000"/>
              </a:spcBef>
              <a:spcAft>
                <a:spcPts val="0"/>
              </a:spcAft>
              <a:buNone/>
            </a:pPr>
            <a:r>
              <a:rPr i="1" lang="en-GB"/>
              <a:t>Trumpets play offstage, and then a shout is heard.</a:t>
            </a:r>
            <a:endParaRPr i="1"/>
          </a:p>
          <a:p>
            <a:pPr indent="0" lvl="0" marL="0" rtl="0" algn="l">
              <a:spcBef>
                <a:spcPts val="2000"/>
              </a:spcBef>
              <a:spcAft>
                <a:spcPts val="0"/>
              </a:spcAft>
              <a:buNone/>
            </a:pPr>
            <a:r>
              <a:t/>
            </a:r>
            <a:endParaRPr/>
          </a:p>
          <a:p>
            <a:pPr indent="0" lvl="0" marL="0" rtl="0" algn="l">
              <a:spcBef>
                <a:spcPts val="2000"/>
              </a:spcBef>
              <a:spcAft>
                <a:spcPts val="2000"/>
              </a:spcAft>
              <a:buNone/>
            </a:pPr>
            <a:r>
              <a:rPr b="1" lang="en-GB"/>
              <a:t>BRUTUS</a:t>
            </a:r>
            <a:br>
              <a:rPr lang="en-GB"/>
            </a:br>
            <a:r>
              <a:rPr lang="en-GB"/>
              <a:t>Why do the people shout? I’m worried that they want to make Caesar the </a:t>
            </a:r>
            <a:r>
              <a:rPr b="1" lang="en-GB"/>
              <a:t>king</a:t>
            </a:r>
            <a:r>
              <a:rPr lang="en-GB"/>
              <a:t>.</a:t>
            </a:r>
            <a:endParaRPr/>
          </a:p>
        </p:txBody>
      </p:sp>
      <p:sp>
        <p:nvSpPr>
          <p:cNvPr id="88" name="Google Shape;88;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9" name="Google Shape;89;p15"/>
          <p:cNvSpPr txBox="1"/>
          <p:nvPr/>
        </p:nvSpPr>
        <p:spPr>
          <a:xfrm>
            <a:off x="13683550" y="1346613"/>
            <a:ext cx="4363500" cy="9912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b="1" lang="en-GB" sz="1900">
                <a:solidFill>
                  <a:schemeClr val="dk2"/>
                </a:solidFill>
                <a:latin typeface="Montserrat"/>
                <a:ea typeface="Montserrat"/>
                <a:cs typeface="Montserrat"/>
                <a:sym typeface="Montserrat"/>
              </a:rPr>
              <a:t>Cassius is saying to Brutus that they can talk through Brutus’ worries.</a:t>
            </a:r>
            <a:endParaRPr b="1" sz="1900">
              <a:solidFill>
                <a:schemeClr val="dk2"/>
              </a:solidFill>
              <a:latin typeface="Montserrat"/>
              <a:ea typeface="Montserrat"/>
              <a:cs typeface="Montserrat"/>
              <a:sym typeface="Montserrat"/>
            </a:endParaRPr>
          </a:p>
        </p:txBody>
      </p:sp>
      <p:sp>
        <p:nvSpPr>
          <p:cNvPr id="90" name="Google Shape;90;p15"/>
          <p:cNvSpPr txBox="1"/>
          <p:nvPr/>
        </p:nvSpPr>
        <p:spPr>
          <a:xfrm>
            <a:off x="13683550" y="4674489"/>
            <a:ext cx="4363500" cy="9912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b="1" lang="en-GB" sz="1900">
                <a:solidFill>
                  <a:schemeClr val="dk2"/>
                </a:solidFill>
                <a:latin typeface="Montserrat"/>
                <a:ea typeface="Montserrat"/>
                <a:cs typeface="Montserrat"/>
                <a:sym typeface="Montserrat"/>
              </a:rPr>
              <a:t>Stage direction. The crowds are excited because Caesar is returning from war.</a:t>
            </a:r>
            <a:endParaRPr b="1" sz="1900">
              <a:solidFill>
                <a:schemeClr val="dk2"/>
              </a:solidFill>
              <a:latin typeface="Montserrat"/>
              <a:ea typeface="Montserrat"/>
              <a:cs typeface="Montserrat"/>
              <a:sym typeface="Montserrat"/>
            </a:endParaRPr>
          </a:p>
        </p:txBody>
      </p:sp>
      <p:sp>
        <p:nvSpPr>
          <p:cNvPr id="91" name="Google Shape;91;p15"/>
          <p:cNvSpPr txBox="1"/>
          <p:nvPr/>
        </p:nvSpPr>
        <p:spPr>
          <a:xfrm>
            <a:off x="13683550" y="7613075"/>
            <a:ext cx="4363500" cy="9912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b="1" lang="en-GB" sz="1900">
                <a:solidFill>
                  <a:schemeClr val="dk2"/>
                </a:solidFill>
                <a:latin typeface="Montserrat"/>
                <a:ea typeface="Montserrat"/>
                <a:cs typeface="Montserrat"/>
                <a:sym typeface="Montserrat"/>
              </a:rPr>
              <a:t>Brutus is concerned that Caesar is becoming too powerful.</a:t>
            </a:r>
            <a:endParaRPr b="1" sz="1900">
              <a:solidFill>
                <a:schemeClr val="dk2"/>
              </a:solidFill>
              <a:latin typeface="Montserrat"/>
              <a:ea typeface="Montserrat"/>
              <a:cs typeface="Montserrat"/>
              <a:sym typeface="Montserrat"/>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6"/>
          <p:cNvSpPr txBox="1"/>
          <p:nvPr>
            <p:ph idx="1" type="body"/>
          </p:nvPr>
        </p:nvSpPr>
        <p:spPr>
          <a:xfrm>
            <a:off x="917950" y="1605875"/>
            <a:ext cx="11097600" cy="7726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a:t>CASSIUS</a:t>
            </a:r>
            <a:br>
              <a:rPr lang="en-GB"/>
            </a:br>
            <a:r>
              <a:rPr lang="en-GB"/>
              <a:t>You are afraid of that? Then you must not want him to be king?</a:t>
            </a:r>
            <a:endParaRPr/>
          </a:p>
          <a:p>
            <a:pPr indent="0" lvl="0" marL="0" rtl="0" algn="l">
              <a:spcBef>
                <a:spcPts val="2000"/>
              </a:spcBef>
              <a:spcAft>
                <a:spcPts val="0"/>
              </a:spcAft>
              <a:buNone/>
            </a:pPr>
            <a:r>
              <a:t/>
            </a:r>
            <a:endParaRPr/>
          </a:p>
          <a:p>
            <a:pPr indent="0" lvl="0" marL="0" rtl="0" algn="l">
              <a:spcBef>
                <a:spcPts val="2000"/>
              </a:spcBef>
              <a:spcAft>
                <a:spcPts val="0"/>
              </a:spcAft>
              <a:buNone/>
            </a:pPr>
            <a:r>
              <a:rPr b="1" lang="en-GB"/>
              <a:t>BRUTUS</a:t>
            </a:r>
            <a:br>
              <a:rPr lang="en-GB"/>
            </a:br>
            <a:r>
              <a:rPr lang="en-GB"/>
              <a:t>I don’t, Cassius, even though I do love Caesar very much. But why do you keep me here so long? What is it that you want to tell me? If it’s for the good of all Romans, I’d do it even if it meant my death. </a:t>
            </a:r>
            <a:r>
              <a:rPr b="1" lang="en-GB"/>
              <a:t>I love honour more than I fear death</a:t>
            </a:r>
            <a:r>
              <a:rPr lang="en-GB"/>
              <a:t>.</a:t>
            </a:r>
            <a:endParaRPr/>
          </a:p>
          <a:p>
            <a:pPr indent="0" lvl="0" marL="0" rtl="0" algn="l">
              <a:spcBef>
                <a:spcPts val="2000"/>
              </a:spcBef>
              <a:spcAft>
                <a:spcPts val="2000"/>
              </a:spcAft>
              <a:buNone/>
            </a:pPr>
            <a:r>
              <a:t/>
            </a:r>
            <a:endParaRPr/>
          </a:p>
        </p:txBody>
      </p:sp>
      <p:sp>
        <p:nvSpPr>
          <p:cNvPr id="97" name="Google Shape;97;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8" name="Google Shape;98;p16"/>
          <p:cNvSpPr txBox="1"/>
          <p:nvPr/>
        </p:nvSpPr>
        <p:spPr>
          <a:xfrm>
            <a:off x="13990450" y="7334100"/>
            <a:ext cx="3379500" cy="8709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b="1" lang="en-GB" sz="1900">
                <a:solidFill>
                  <a:schemeClr val="dk2"/>
                </a:solidFill>
                <a:latin typeface="Montserrat"/>
                <a:ea typeface="Montserrat"/>
                <a:cs typeface="Montserrat"/>
                <a:sym typeface="Montserrat"/>
              </a:rPr>
              <a:t>IMPORTANT. Honour is very important to Brutus.</a:t>
            </a:r>
            <a:endParaRPr b="1" sz="1900">
              <a:solidFill>
                <a:schemeClr val="dk2"/>
              </a:solidFill>
              <a:latin typeface="Montserrat"/>
              <a:ea typeface="Montserrat"/>
              <a:cs typeface="Montserrat"/>
              <a:sym typeface="Montserra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7"/>
          <p:cNvSpPr txBox="1"/>
          <p:nvPr>
            <p:ph idx="1" type="body"/>
          </p:nvPr>
        </p:nvSpPr>
        <p:spPr>
          <a:xfrm>
            <a:off x="917950" y="1112350"/>
            <a:ext cx="10974900" cy="7726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a:t>CASSIUS</a:t>
            </a:r>
            <a:br>
              <a:rPr lang="en-GB"/>
            </a:br>
            <a:r>
              <a:rPr lang="en-GB"/>
              <a:t>I know this quality of honour in you, Brutus—it’s as familiar to me as your face. In fact, honour is what I want to talk to you about.</a:t>
            </a:r>
            <a:endParaRPr/>
          </a:p>
          <a:p>
            <a:pPr indent="0" lvl="0" marL="0" rtl="0" algn="l">
              <a:spcBef>
                <a:spcPts val="2000"/>
              </a:spcBef>
              <a:spcAft>
                <a:spcPts val="0"/>
              </a:spcAft>
              <a:buNone/>
            </a:pPr>
            <a:r>
              <a:t/>
            </a:r>
            <a:endParaRPr/>
          </a:p>
          <a:p>
            <a:pPr indent="0" lvl="0" marL="0" rtl="0" algn="l">
              <a:spcBef>
                <a:spcPts val="2000"/>
              </a:spcBef>
              <a:spcAft>
                <a:spcPts val="0"/>
              </a:spcAft>
              <a:buNone/>
            </a:pPr>
            <a:r>
              <a:rPr i="1" lang="en-GB"/>
              <a:t>A shout offstage. Trumpets play.</a:t>
            </a:r>
            <a:endParaRPr i="1"/>
          </a:p>
          <a:p>
            <a:pPr indent="0" lvl="0" marL="0" rtl="0" algn="l">
              <a:spcBef>
                <a:spcPts val="2000"/>
              </a:spcBef>
              <a:spcAft>
                <a:spcPts val="0"/>
              </a:spcAft>
              <a:buNone/>
            </a:pPr>
            <a:r>
              <a:t/>
            </a:r>
            <a:endParaRPr/>
          </a:p>
          <a:p>
            <a:pPr indent="0" lvl="0" marL="0" rtl="0" algn="l">
              <a:spcBef>
                <a:spcPts val="2000"/>
              </a:spcBef>
              <a:spcAft>
                <a:spcPts val="0"/>
              </a:spcAft>
              <a:buNone/>
            </a:pPr>
            <a:r>
              <a:rPr b="1" lang="en-GB"/>
              <a:t>BRUTUS</a:t>
            </a:r>
            <a:br>
              <a:rPr lang="en-GB"/>
            </a:br>
            <a:r>
              <a:rPr lang="en-GB"/>
              <a:t>Oh no! More shouting! I think all this applause is for some new titles awarded to Caesar.</a:t>
            </a:r>
            <a:endParaRPr/>
          </a:p>
          <a:p>
            <a:pPr indent="0" lvl="0" marL="0" rtl="0" algn="l">
              <a:spcBef>
                <a:spcPts val="2000"/>
              </a:spcBef>
              <a:spcAft>
                <a:spcPts val="0"/>
              </a:spcAft>
              <a:buNone/>
            </a:pPr>
            <a:r>
              <a:t/>
            </a:r>
            <a:endParaRPr/>
          </a:p>
          <a:p>
            <a:pPr indent="0" lvl="0" marL="0" rtl="0" algn="l">
              <a:spcBef>
                <a:spcPts val="2000"/>
              </a:spcBef>
              <a:spcAft>
                <a:spcPts val="2000"/>
              </a:spcAft>
              <a:buNone/>
            </a:pPr>
            <a:r>
              <a:t/>
            </a:r>
            <a:endParaRPr/>
          </a:p>
        </p:txBody>
      </p:sp>
      <p:sp>
        <p:nvSpPr>
          <p:cNvPr id="104" name="Google Shape;104;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05" name="Google Shape;105;p17"/>
          <p:cNvSpPr txBox="1"/>
          <p:nvPr/>
        </p:nvSpPr>
        <p:spPr>
          <a:xfrm>
            <a:off x="13499225" y="1764000"/>
            <a:ext cx="3379500" cy="8709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b="1" lang="en-GB" sz="1900">
                <a:solidFill>
                  <a:schemeClr val="dk2"/>
                </a:solidFill>
                <a:latin typeface="Montserrat"/>
                <a:ea typeface="Montserrat"/>
                <a:cs typeface="Montserrat"/>
                <a:sym typeface="Montserrat"/>
              </a:rPr>
              <a:t>Cassius compliments Brutus.</a:t>
            </a:r>
            <a:endParaRPr b="1" sz="1900">
              <a:solidFill>
                <a:schemeClr val="dk2"/>
              </a:solidFill>
              <a:latin typeface="Montserrat"/>
              <a:ea typeface="Montserrat"/>
              <a:cs typeface="Montserrat"/>
              <a:sym typeface="Montserrat"/>
            </a:endParaRPr>
          </a:p>
        </p:txBody>
      </p:sp>
      <p:sp>
        <p:nvSpPr>
          <p:cNvPr id="106" name="Google Shape;106;p17"/>
          <p:cNvSpPr txBox="1"/>
          <p:nvPr/>
        </p:nvSpPr>
        <p:spPr>
          <a:xfrm>
            <a:off x="13499225" y="7433025"/>
            <a:ext cx="3379500" cy="8709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b="1" lang="en-GB" sz="1900">
                <a:solidFill>
                  <a:schemeClr val="dk2"/>
                </a:solidFill>
                <a:latin typeface="Montserrat"/>
                <a:ea typeface="Montserrat"/>
                <a:cs typeface="Montserrat"/>
                <a:sym typeface="Montserrat"/>
              </a:rPr>
              <a:t>Brutus is worried Caesar is being given more power.</a:t>
            </a:r>
            <a:endParaRPr b="1" sz="1900">
              <a:solidFill>
                <a:schemeClr val="dk2"/>
              </a:solidFill>
              <a:latin typeface="Montserrat"/>
              <a:ea typeface="Montserrat"/>
              <a:cs typeface="Montserrat"/>
              <a:sym typeface="Montserra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8"/>
          <p:cNvSpPr txBox="1"/>
          <p:nvPr>
            <p:ph idx="1" type="body"/>
          </p:nvPr>
        </p:nvSpPr>
        <p:spPr>
          <a:xfrm>
            <a:off x="917950" y="1112350"/>
            <a:ext cx="10993800" cy="7726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b="1" lang="en-GB"/>
              <a:t>CASSIUS</a:t>
            </a:r>
            <a:br>
              <a:rPr b="1" lang="en-GB"/>
            </a:br>
            <a:r>
              <a:rPr lang="en-GB"/>
              <a:t>Why, Caesar strides over the narrow world like a giant, and we small men walk under his huge legs and look forward only to dying dishonourably, as his servants. </a:t>
            </a:r>
            <a:r>
              <a:rPr b="1" lang="en-GB"/>
              <a:t>Men can be masters of their fate. It is not destiny’s fault, but our own faults, that we are servants. </a:t>
            </a:r>
            <a:r>
              <a:rPr lang="en-GB"/>
              <a:t>“Brutus” </a:t>
            </a:r>
            <a:r>
              <a:rPr lang="en-GB"/>
              <a:t>and</a:t>
            </a:r>
            <a:r>
              <a:rPr lang="en-GB"/>
              <a:t> “Caesar”. </a:t>
            </a:r>
            <a:r>
              <a:rPr b="1" lang="en-GB"/>
              <a:t>Why is Caesar so special?</a:t>
            </a:r>
            <a:r>
              <a:rPr lang="en-GB"/>
              <a:t> Why should that name be honoured more than yours? Write them together—your name is just as good. Say them—yours is just as nice to say. Now, in the name of all the gods, I ask you what food does Caesar eat that has made him grow so great?</a:t>
            </a:r>
            <a:endParaRPr b="1"/>
          </a:p>
        </p:txBody>
      </p:sp>
      <p:sp>
        <p:nvSpPr>
          <p:cNvPr id="112" name="Google Shape;112;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13" name="Google Shape;113;p18"/>
          <p:cNvSpPr txBox="1"/>
          <p:nvPr/>
        </p:nvSpPr>
        <p:spPr>
          <a:xfrm>
            <a:off x="13154150" y="3008063"/>
            <a:ext cx="4675800" cy="13848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b="1" lang="en-GB" sz="2000">
                <a:solidFill>
                  <a:schemeClr val="dk2"/>
                </a:solidFill>
                <a:latin typeface="Montserrat"/>
                <a:ea typeface="Montserrat"/>
                <a:cs typeface="Montserrat"/>
                <a:sym typeface="Montserrat"/>
              </a:rPr>
              <a:t>Metaphor: They are not really servants, but they have less power than Caesar.</a:t>
            </a:r>
            <a:endParaRPr b="1" sz="2000">
              <a:solidFill>
                <a:schemeClr val="dk2"/>
              </a:solidFill>
              <a:latin typeface="Montserrat"/>
              <a:ea typeface="Montserrat"/>
              <a:cs typeface="Montserrat"/>
              <a:sym typeface="Montserrat"/>
            </a:endParaRPr>
          </a:p>
        </p:txBody>
      </p:sp>
      <p:sp>
        <p:nvSpPr>
          <p:cNvPr id="114" name="Google Shape;114;p18"/>
          <p:cNvSpPr txBox="1"/>
          <p:nvPr/>
        </p:nvSpPr>
        <p:spPr>
          <a:xfrm>
            <a:off x="13154150" y="5894136"/>
            <a:ext cx="4675800" cy="13848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b="1" lang="en-GB" sz="2000">
                <a:solidFill>
                  <a:schemeClr val="dk2"/>
                </a:solidFill>
                <a:latin typeface="Montserrat"/>
                <a:ea typeface="Montserrat"/>
                <a:cs typeface="Montserrat"/>
                <a:sym typeface="Montserrat"/>
              </a:rPr>
              <a:t>Cassius is jealous of Caesar.</a:t>
            </a:r>
            <a:endParaRPr b="1" sz="2000">
              <a:solidFill>
                <a:schemeClr val="dk2"/>
              </a:solidFill>
              <a:latin typeface="Montserrat"/>
              <a:ea typeface="Montserrat"/>
              <a:cs typeface="Montserrat"/>
              <a:sym typeface="Montserra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9"/>
          <p:cNvSpPr txBox="1"/>
          <p:nvPr>
            <p:ph idx="1" type="body"/>
          </p:nvPr>
        </p:nvSpPr>
        <p:spPr>
          <a:xfrm>
            <a:off x="917950" y="1112350"/>
            <a:ext cx="10965600" cy="7726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a:t>BRUTUS</a:t>
            </a:r>
            <a:br>
              <a:rPr b="1" lang="en-GB"/>
            </a:br>
            <a:r>
              <a:rPr lang="en-GB"/>
              <a:t>I have no doubt that you love me. </a:t>
            </a:r>
            <a:r>
              <a:rPr b="1" lang="en-GB"/>
              <a:t>I think I understand what you want me to do</a:t>
            </a:r>
            <a:r>
              <a:rPr lang="en-GB"/>
              <a:t>. What I think about this, and about what’s happening here in Rome, I’ll tell you later. For now, don’t try to persuade me anymore—I ask you as a friend. I’ll think over what you’ve said.</a:t>
            </a:r>
            <a:endParaRPr/>
          </a:p>
          <a:p>
            <a:pPr indent="0" lvl="0" marL="0" rtl="0" algn="l">
              <a:spcBef>
                <a:spcPts val="2000"/>
              </a:spcBef>
              <a:spcAft>
                <a:spcPts val="2000"/>
              </a:spcAft>
              <a:buNone/>
            </a:pPr>
            <a:r>
              <a:t/>
            </a:r>
            <a:endParaRPr/>
          </a:p>
        </p:txBody>
      </p:sp>
      <p:sp>
        <p:nvSpPr>
          <p:cNvPr id="120" name="Google Shape;120;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21" name="Google Shape;121;p19"/>
          <p:cNvSpPr txBox="1"/>
          <p:nvPr/>
        </p:nvSpPr>
        <p:spPr>
          <a:xfrm>
            <a:off x="13461450" y="1896225"/>
            <a:ext cx="3379500" cy="8709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b="1" lang="en-GB" sz="2000">
                <a:solidFill>
                  <a:schemeClr val="dk2"/>
                </a:solidFill>
                <a:latin typeface="Montserrat"/>
                <a:ea typeface="Montserrat"/>
                <a:cs typeface="Montserrat"/>
                <a:sym typeface="Montserrat"/>
              </a:rPr>
              <a:t>What does Cassius want Brutus to do?</a:t>
            </a:r>
            <a:endParaRPr b="1" sz="2000">
              <a:solidFill>
                <a:schemeClr val="dk2"/>
              </a:solidFill>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