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027EEA-A69A-4AD2-8611-B16636C96CB6}">
  <a:tblStyle styleId="{74027EEA-A69A-4AD2-8611-B16636C96C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cefcac80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cefcac80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cefcac80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cefcac80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cefcac80_0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cefcac80_0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cefcac80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cefcac80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e6c75fb61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e6c75fb61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e6c75fb61_0_1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e6c75fb61_0_1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6c75fb61_0_1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6c75fb61_0_1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6c75fb61_0_1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6c75fb61_0_1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458975" y="1438150"/>
            <a:ext cx="7967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Guided Writing: Foundation [</a:t>
            </a:r>
            <a:r>
              <a:rPr lang="en-GB">
                <a:solidFill>
                  <a:srgbClr val="4B3241"/>
                </a:solidFill>
              </a:rPr>
              <a:t>1/2]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4B3241"/>
                </a:solidFill>
              </a:rPr>
              <a:t>Unit 2: School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B3241"/>
                </a:solidFill>
              </a:rPr>
              <a:t>Señorita Vázquez</a:t>
            </a:r>
            <a:endParaRPr sz="17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-1200700" y="37775"/>
            <a:ext cx="88341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accent6"/>
                </a:solidFill>
              </a:rPr>
              <a:t>Tu instituto</a:t>
            </a:r>
            <a:endParaRPr sz="5000">
              <a:solidFill>
                <a:schemeClr val="accent6"/>
              </a:solidFill>
            </a:endParaRPr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197400" y="996075"/>
            <a:ext cx="8749200" cy="155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Tu amiga colombiana, Jimena, te ha preguntado sobre tu instituto. Escríbele un mensaje. 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Menciona: 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asignaturas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profesores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uniforme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Hora de  comer</a:t>
            </a:r>
            <a:endParaRPr sz="2400"/>
          </a:p>
          <a:p>
            <a:pPr indent="0" lvl="0" marL="13716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1618875" y="340025"/>
            <a:ext cx="66042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Basic answer to the bullet point</a:t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395775" y="1094050"/>
            <a:ext cx="58065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Opinion </a:t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653675" y="3954275"/>
            <a:ext cx="66042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451425" y="3217963"/>
            <a:ext cx="58065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Extra example :)</a:t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440350" y="2512138"/>
            <a:ext cx="58065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</a:t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430750" y="1790400"/>
            <a:ext cx="58065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Reason </a:t>
            </a:r>
            <a:endParaRPr sz="2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675350" y="1499225"/>
            <a:ext cx="5280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675350" y="2146925"/>
            <a:ext cx="5280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1675350" y="2794625"/>
            <a:ext cx="528000" cy="5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76200"/>
            <a:ext cx="716300" cy="4686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6"/>
          <p:cNvCxnSpPr/>
          <p:nvPr/>
        </p:nvCxnSpPr>
        <p:spPr>
          <a:xfrm>
            <a:off x="1196050" y="242500"/>
            <a:ext cx="0" cy="45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03" name="Google Shape;103;p16"/>
          <p:cNvSpPr/>
          <p:nvPr/>
        </p:nvSpPr>
        <p:spPr>
          <a:xfrm>
            <a:off x="6629175" y="241925"/>
            <a:ext cx="2172000" cy="18129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This is the foundationmodel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8327560" y="24629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327560" y="28501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8354370" y="32181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8327560" y="16712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300749" y="20488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3" name="Google Shape;113;p17"/>
          <p:cNvGraphicFramePr/>
          <p:nvPr/>
        </p:nvGraphicFramePr>
        <p:xfrm>
          <a:off x="290550" y="23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3876750"/>
                <a:gridCol w="3767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infinitive</a:t>
                      </a:r>
                      <a:endParaRPr b="1"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something, doing</a:t>
                      </a:r>
                      <a:endParaRPr b="1"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go, going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comer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eat, eating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aprender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learn, learning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hablar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talk, talking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do, doing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llevar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wear, wearing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estudiar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study, studying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18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be. being</a:t>
                      </a:r>
                      <a:endParaRPr sz="18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458975" y="140225"/>
            <a:ext cx="8226000" cy="46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3"/>
                </a:solidFill>
              </a:rPr>
              <a:t>Respuestas</a:t>
            </a:r>
            <a:endParaRPr sz="2600">
              <a:solidFill>
                <a:schemeClr val="accent3"/>
              </a:solidFill>
            </a:endParaRPr>
          </a:p>
        </p:txBody>
      </p:sp>
      <p:graphicFrame>
        <p:nvGraphicFramePr>
          <p:cNvPr id="120" name="Google Shape;120;p18"/>
          <p:cNvGraphicFramePr/>
          <p:nvPr/>
        </p:nvGraphicFramePr>
        <p:xfrm>
          <a:off x="252375" y="72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1406375"/>
                <a:gridCol w="1604625"/>
                <a:gridCol w="1662175"/>
                <a:gridCol w="2116775"/>
                <a:gridCol w="1949175"/>
              </a:tblGrid>
              <a:tr h="24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20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</a:t>
                      </a:r>
                      <a:endParaRPr sz="20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we</a:t>
                      </a:r>
                      <a:endParaRPr sz="20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s/he</a:t>
                      </a:r>
                      <a:endParaRPr sz="20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they</a:t>
                      </a:r>
                      <a:endParaRPr sz="20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55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estudiar</a:t>
                      </a:r>
                      <a:endParaRPr b="1" sz="19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study)</a:t>
                      </a:r>
                      <a:endParaRPr sz="19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study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estudiamos</a:t>
                      </a:r>
                      <a:endParaRPr i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study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estudia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 studies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estudian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study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hacer</a:t>
                      </a:r>
                      <a:endParaRPr b="1" sz="19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do)</a:t>
                      </a:r>
                      <a:endParaRPr i="1" sz="19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hago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hacemos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do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 does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hacen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do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2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9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</a:t>
                      </a:r>
                      <a:endParaRPr b="1" sz="19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solidFill>
                            <a:srgbClr val="434343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(to go)</a:t>
                      </a:r>
                      <a:endParaRPr i="1" sz="1900">
                        <a:solidFill>
                          <a:srgbClr val="434343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voy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vamos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go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s/he goes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9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van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go</a:t>
                      </a:r>
                      <a:endParaRPr i="1"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513575" y="170375"/>
            <a:ext cx="6162300" cy="51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asignaturas</a:t>
            </a:r>
            <a:endParaRPr b="1" sz="25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232525" y="1132600"/>
            <a:ext cx="7394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Este año estudio geografía. </a:t>
            </a:r>
            <a:r>
              <a:rPr b="1" lang="en-GB" sz="2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b="1" lang="en-GB" sz="2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 gusta estudiar geografía </a:t>
            </a:r>
            <a:r>
              <a:rPr b="1" lang="en-GB" sz="2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porque aprendemos sobre el planeta. </a:t>
            </a:r>
            <a:endParaRPr b="1" sz="2500">
              <a:solidFill>
                <a:schemeClr val="accent2"/>
              </a:solidFill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53825"/>
            <a:ext cx="716300" cy="35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513575" y="170375"/>
            <a:ext cx="6162300" cy="51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profesores</a:t>
            </a:r>
            <a:endParaRPr b="1" sz="25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232525" y="1132600"/>
            <a:ext cx="6637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 profesor favorito es mi profesor de historia </a:t>
            </a:r>
            <a:r>
              <a:rPr b="1" lang="en-GB" sz="2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porque es listo </a:t>
            </a:r>
            <a:r>
              <a:rPr b="1" lang="en-GB" sz="2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5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me gustan las clases. </a:t>
            </a: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Son </a:t>
            </a: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más interesante</a:t>
            </a:r>
            <a:r>
              <a:rPr b="1" lang="en-GB" sz="2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s.</a:t>
            </a:r>
            <a:endParaRPr b="1" sz="2500">
              <a:solidFill>
                <a:schemeClr val="accent4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53825"/>
            <a:ext cx="716300" cy="353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" y="459549"/>
            <a:ext cx="390375" cy="15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266700" y="2627512"/>
            <a:ext cx="725700" cy="216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6606575" y="152325"/>
            <a:ext cx="2460900" cy="1851600"/>
          </a:xfrm>
          <a:prstGeom prst="wedgeRectCallout">
            <a:avLst>
              <a:gd fmla="val 44139" name="adj1"/>
              <a:gd fmla="val 64760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say whether you wear uniform or not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ay what it’s like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ive your opinion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ay why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6325300" y="2409600"/>
            <a:ext cx="2742300" cy="1851600"/>
          </a:xfrm>
          <a:prstGeom prst="wedgeRectCallout">
            <a:avLst>
              <a:gd fmla="val -54164" name="adj1"/>
              <a:gd fmla="val 69526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say what you do at lunch time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With whom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ive your opinion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ay why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❏"/>
            </a:pP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efer to a friend/friends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129075" y="82775"/>
            <a:ext cx="2841900" cy="31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uniforme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28125" y="1439550"/>
            <a:ext cx="70707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(No) Me gusta / Me chifla / encanta porque (+reason)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5" y="2682600"/>
            <a:ext cx="466575" cy="19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>
            <p:ph type="title"/>
          </p:nvPr>
        </p:nvSpPr>
        <p:spPr>
          <a:xfrm>
            <a:off x="129075" y="2216375"/>
            <a:ext cx="6564300" cy="2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h</a:t>
            </a:r>
            <a:r>
              <a:rPr lang="en-GB" sz="1800">
                <a:solidFill>
                  <a:schemeClr val="dk2"/>
                </a:solidFill>
              </a:rPr>
              <a:t>ora de comer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887700" y="2186075"/>
            <a:ext cx="30618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-ar, -er, -ir verbs end in -o!</a:t>
            </a:r>
            <a:endParaRPr sz="1600">
              <a:solidFill>
                <a:srgbClr val="43434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8" name="Google Shape;148;p21"/>
          <p:cNvGraphicFramePr/>
          <p:nvPr/>
        </p:nvGraphicFramePr>
        <p:xfrm>
          <a:off x="580525" y="26267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982650"/>
              </a:tblGrid>
              <a:tr h="626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‘I’ </a:t>
                      </a:r>
                      <a:endParaRPr b="1"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14200">
                <a:tc vMerge="1"/>
              </a:tr>
              <a:tr h="30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hablo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0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como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0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respondo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0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hago</a:t>
                      </a:r>
                      <a:endParaRPr sz="1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b="0" l="22277" r="-7" t="31034"/>
          <a:stretch/>
        </p:blipFill>
        <p:spPr>
          <a:xfrm>
            <a:off x="8448575" y="3759414"/>
            <a:ext cx="466574" cy="455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21"/>
          <p:cNvGraphicFramePr/>
          <p:nvPr/>
        </p:nvGraphicFramePr>
        <p:xfrm>
          <a:off x="1563175" y="2627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1564450"/>
              </a:tblGrid>
              <a:tr h="881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Gustar-type verb + infinitive</a:t>
                      </a:r>
                      <a:endParaRPr b="1"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65350">
                <a:tc vMerge="1"/>
              </a:tr>
            </a:tbl>
          </a:graphicData>
        </a:graphic>
      </p:graphicFrame>
      <p:sp>
        <p:nvSpPr>
          <p:cNvPr id="151" name="Google Shape;151;p21"/>
          <p:cNvSpPr txBox="1"/>
          <p:nvPr/>
        </p:nvSpPr>
        <p:spPr>
          <a:xfrm>
            <a:off x="1577050" y="3176825"/>
            <a:ext cx="18828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Me chifla </a:t>
            </a:r>
            <a:r>
              <a:rPr lang="en-GB" sz="1200" u="sng">
                <a:latin typeface="Montserrat"/>
                <a:ea typeface="Montserrat"/>
                <a:cs typeface="Montserrat"/>
                <a:sym typeface="Montserrat"/>
              </a:rPr>
              <a:t>nadar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2" name="Google Shape;152;p21"/>
          <p:cNvGraphicFramePr/>
          <p:nvPr/>
        </p:nvGraphicFramePr>
        <p:xfrm>
          <a:off x="3391975" y="2627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1564450"/>
              </a:tblGrid>
              <a:tr h="881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Reasons</a:t>
                      </a:r>
                      <a:endParaRPr b="1"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265350">
                <a:tc vMerge="1"/>
              </a:tr>
            </a:tbl>
          </a:graphicData>
        </a:graphic>
      </p:graphicFrame>
      <p:sp>
        <p:nvSpPr>
          <p:cNvPr id="153" name="Google Shape;153;p21"/>
          <p:cNvSpPr txBox="1"/>
          <p:nvPr/>
        </p:nvSpPr>
        <p:spPr>
          <a:xfrm>
            <a:off x="3329650" y="3176825"/>
            <a:ext cx="18828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orque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a que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4" name="Google Shape;154;p21"/>
          <p:cNvGraphicFramePr/>
          <p:nvPr/>
        </p:nvGraphicFramePr>
        <p:xfrm>
          <a:off x="580525" y="578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1168350"/>
                <a:gridCol w="1991000"/>
              </a:tblGrid>
              <a:tr h="1823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Llevo</a:t>
                      </a:r>
                      <a:endParaRPr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Llevamos</a:t>
                      </a:r>
                      <a:endParaRPr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(+type of clothing)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amiseta, falda...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49825">
                <a:tc vMerge="1"/>
                <a:tc vMerge="1"/>
              </a:tr>
            </a:tbl>
          </a:graphicData>
        </a:graphic>
      </p:graphicFrame>
      <p:graphicFrame>
        <p:nvGraphicFramePr>
          <p:cNvPr id="155" name="Google Shape;155;p21"/>
          <p:cNvGraphicFramePr/>
          <p:nvPr/>
        </p:nvGraphicFramePr>
        <p:xfrm>
          <a:off x="3933150" y="63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{74027EEA-A69A-4AD2-8611-B16636C96CB6}</a:tableStyleId>
              </a:tblPr>
              <a:tblGrid>
                <a:gridCol w="535650"/>
                <a:gridCol w="1925325"/>
              </a:tblGrid>
              <a:tr h="1823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</a:t>
                      </a:r>
                      <a:endParaRPr sz="1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 adjective</a:t>
                      </a:r>
                      <a:endParaRPr sz="1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cómodo, fácil</a:t>
                      </a:r>
                      <a:r>
                        <a:rPr lang="en-GB" sz="16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6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49825">
                <a:tc vMerge="1"/>
                <a:tc vMerge="1"/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