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Lst>
  <p:sldSz cy="5143500" cx="9144000"/>
  <p:notesSz cx="6858000" cy="9144000"/>
  <p:embeddedFontLst>
    <p:embeddedFont>
      <p:font typeface="Montserrat SemiBold"/>
      <p:regular r:id="rId8"/>
      <p:bold r:id="rId9"/>
      <p:italic r:id="rId10"/>
      <p:boldItalic r:id="rId11"/>
    </p:embeddedFont>
    <p:embeddedFont>
      <p:font typeface="Montserrat"/>
      <p:regular r:id="rId12"/>
      <p:bold r:id="rId13"/>
      <p:italic r:id="rId14"/>
      <p:boldItalic r:id="rId15"/>
    </p:embeddedFont>
    <p:embeddedFont>
      <p:font typeface="Montserrat Medium"/>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MontserratSemiBold-boldItalic.fntdata"/><Relationship Id="rId10" Type="http://schemas.openxmlformats.org/officeDocument/2006/relationships/font" Target="fonts/MontserratSemiBold-italic.fntdata"/><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ontserratSemiBold-bold.fntdata"/><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slide" Target="slides/slide1.xml"/><Relationship Id="rId19" Type="http://schemas.openxmlformats.org/officeDocument/2006/relationships/font" Target="fonts/MontserratMedium-boldItalic.fntdata"/><Relationship Id="rId6" Type="http://schemas.openxmlformats.org/officeDocument/2006/relationships/slide" Target="slides/slide2.xml"/><Relationship Id="rId18" Type="http://schemas.openxmlformats.org/officeDocument/2006/relationships/font" Target="fonts/MontserratMedium-italic.fntdata"/><Relationship Id="rId7" Type="http://schemas.openxmlformats.org/officeDocument/2006/relationships/slide" Target="slides/slide3.xml"/><Relationship Id="rId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d1b29f07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d1b29f07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am so excited to begin today’s lesson! Your magic skills so far have been incredible, you have flown me to the moon, Europe, Australia and Africa! Today can you help me fly to Asia? Specially I would like to go to the Horton Plains National Park which is in a country called Sri Lanka. It’s a beautiful and protected park. I think you’re going to love the view!</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Blurb: In this lesson we are going to be virtually flying to Asia, which is the largest continent. First we will be filling our brains with facts about the population and how many countries are in Asia. Then we will be looking deeper into what the landscape is like, it ranges from rainforests to mountains to plains! There are lots of different animals you could see if you visited parts of Asia, and lots of interesting fruit is also grown in the continent. It’s going to be a busy lesson, so make sure you have your brain ready!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fd8fd3e1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fd8fd3e1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fd8fd3e1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fd8fd3e1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71" name="Google Shape;71;p11"/>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2"/>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800"/>
              <a:buNone/>
              <a:defRPr sz="8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7" name="Google Shape;27;p5"/>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8" name="Google Shape;28;p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37" name="Google Shape;37;p7"/>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nSpc>
                <a:spcPct val="115000"/>
              </a:lnSpc>
              <a:spcBef>
                <a:spcPts val="0"/>
              </a:spcBef>
              <a:spcAft>
                <a:spcPts val="0"/>
              </a:spcAft>
              <a:buSzPts val="1200"/>
              <a:buChar char="●"/>
              <a:defRPr sz="1200"/>
            </a:lvl1pPr>
            <a:lvl2pPr indent="-304800" lvl="1" marL="914400">
              <a:lnSpc>
                <a:spcPct val="115000"/>
              </a:lnSpc>
              <a:spcBef>
                <a:spcPts val="600"/>
              </a:spcBef>
              <a:spcAft>
                <a:spcPts val="0"/>
              </a:spcAft>
              <a:buSzPts val="1200"/>
              <a:buChar char="–"/>
              <a:defRPr sz="1200"/>
            </a:lvl2pPr>
            <a:lvl3pPr indent="-304800" lvl="2" marL="1371600">
              <a:lnSpc>
                <a:spcPct val="115000"/>
              </a:lnSpc>
              <a:spcBef>
                <a:spcPts val="600"/>
              </a:spcBef>
              <a:spcAft>
                <a:spcPts val="0"/>
              </a:spcAft>
              <a:buSzPts val="1200"/>
              <a:buChar char="–"/>
              <a:defRPr sz="1200"/>
            </a:lvl3pPr>
            <a:lvl4pPr indent="-304800" lvl="3" marL="1828800">
              <a:lnSpc>
                <a:spcPct val="115000"/>
              </a:lnSpc>
              <a:spcBef>
                <a:spcPts val="600"/>
              </a:spcBef>
              <a:spcAft>
                <a:spcPts val="0"/>
              </a:spcAft>
              <a:buSzPts val="1200"/>
              <a:buChar char="–"/>
              <a:defRPr sz="1200"/>
            </a:lvl4pPr>
            <a:lvl5pPr indent="-304800" lvl="4" marL="2286000">
              <a:lnSpc>
                <a:spcPct val="115000"/>
              </a:lnSpc>
              <a:spcBef>
                <a:spcPts val="600"/>
              </a:spcBef>
              <a:spcAft>
                <a:spcPts val="0"/>
              </a:spcAft>
              <a:buSzPts val="1200"/>
              <a:buChar char="–"/>
              <a:defRPr/>
            </a:lvl5pPr>
            <a:lvl6pPr indent="-304800" lvl="5" marL="2743200">
              <a:lnSpc>
                <a:spcPct val="115000"/>
              </a:lnSpc>
              <a:spcBef>
                <a:spcPts val="600"/>
              </a:spcBef>
              <a:spcAft>
                <a:spcPts val="0"/>
              </a:spcAft>
              <a:buSzPts val="1200"/>
              <a:buChar char="–"/>
              <a:defRPr/>
            </a:lvl6pPr>
            <a:lvl7pPr indent="-304800" lvl="6" marL="3200400">
              <a:lnSpc>
                <a:spcPct val="115000"/>
              </a:lnSpc>
              <a:spcBef>
                <a:spcPts val="600"/>
              </a:spcBef>
              <a:spcAft>
                <a:spcPts val="0"/>
              </a:spcAft>
              <a:buSzPts val="1200"/>
              <a:buChar char="–"/>
              <a:defRPr sz="1200"/>
            </a:lvl7pPr>
            <a:lvl8pPr indent="-304800" lvl="7" marL="3657600">
              <a:lnSpc>
                <a:spcPct val="115000"/>
              </a:lnSpc>
              <a:spcBef>
                <a:spcPts val="600"/>
              </a:spcBef>
              <a:spcAft>
                <a:spcPts val="0"/>
              </a:spcAft>
              <a:buSzPts val="1200"/>
              <a:buChar char="–"/>
              <a:defRPr sz="1200"/>
            </a:lvl8pPr>
            <a:lvl9pPr indent="-304800" lvl="8" marL="4114800">
              <a:lnSpc>
                <a:spcPct val="115000"/>
              </a:lnSpc>
              <a:spcBef>
                <a:spcPts val="600"/>
              </a:spcBef>
              <a:spcAft>
                <a:spcPts val="600"/>
              </a:spcAft>
              <a:buSzPts val="1200"/>
              <a:buChar char="–"/>
              <a:defRPr sz="1200"/>
            </a:lvl9pPr>
          </a:lstStyle>
          <a:p/>
        </p:txBody>
      </p:sp>
      <p:sp>
        <p:nvSpPr>
          <p:cNvPr id="39" name="Google Shape;39;p7"/>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41" name="Google Shape;41;p7"/>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8"/>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7" name="Google Shape;47;p8"/>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48" name="Google Shape;48;p8"/>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0" name="Google Shape;50;p8"/>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9"/>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7" name="Google Shape;57;p9"/>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9" name="Google Shape;59;p9"/>
          <p:cNvSpPr txBox="1"/>
          <p:nvPr>
            <p:ph idx="5" type="subTitle"/>
          </p:nvPr>
        </p:nvSpPr>
        <p:spPr>
          <a:xfrm>
            <a:off x="458975" y="2952375"/>
            <a:ext cx="3128400" cy="453300"/>
          </a:xfrm>
          <a:prstGeom prst="rect">
            <a:avLst/>
          </a:prstGeom>
          <a:solidFill>
            <a:schemeClr val="accent2"/>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1" name="Google Shape;61;p9"/>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3" name="Google Shape;63;p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6" name="Google Shape;66;p10"/>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67" name="Google Shape;67;p1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Clr>
                <a:schemeClr val="dk1"/>
              </a:buClr>
              <a:buSzPts val="2200"/>
              <a:buFont typeface="Montserrat"/>
              <a:buNone/>
              <a:defRPr b="1" sz="22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a:lnSpc>
                <a:spcPct val="130000"/>
              </a:lnSpc>
              <a:spcBef>
                <a:spcPts val="10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30000"/>
              </a:lnSpc>
              <a:spcBef>
                <a:spcPts val="8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04800" lvl="4" marL="228600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idx="4294967295" type="ctrTitle"/>
          </p:nvPr>
        </p:nvSpPr>
        <p:spPr>
          <a:xfrm>
            <a:off x="458975" y="1438150"/>
            <a:ext cx="4638000" cy="6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34343"/>
                </a:solidFill>
              </a:rPr>
              <a:t>What is Asia like?</a:t>
            </a:r>
            <a:endParaRPr>
              <a:solidFill>
                <a:srgbClr val="434343"/>
              </a:solidFill>
            </a:endParaRPr>
          </a:p>
        </p:txBody>
      </p:sp>
      <p:sp>
        <p:nvSpPr>
          <p:cNvPr id="81" name="Google Shape;81;p14"/>
          <p:cNvSpPr txBox="1"/>
          <p:nvPr>
            <p:ph idx="4294967295" type="subTitle"/>
          </p:nvPr>
        </p:nvSpPr>
        <p:spPr>
          <a:xfrm>
            <a:off x="458975" y="445025"/>
            <a:ext cx="82260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34343"/>
                </a:solidFill>
              </a:rPr>
              <a:t>Geography - Seven Continents</a:t>
            </a:r>
            <a:endParaRPr>
              <a:solidFill>
                <a:srgbClr val="434343"/>
              </a:solidFill>
            </a:endParaRPr>
          </a:p>
          <a:p>
            <a:pPr indent="0" lvl="0" marL="0" rtl="0" algn="l">
              <a:spcBef>
                <a:spcPts val="1000"/>
              </a:spcBef>
              <a:spcAft>
                <a:spcPts val="1000"/>
              </a:spcAft>
              <a:buNone/>
            </a:pPr>
            <a:r>
              <a:t/>
            </a:r>
            <a:endParaRPr/>
          </a:p>
        </p:txBody>
      </p:sp>
      <p:sp>
        <p:nvSpPr>
          <p:cNvPr id="82" name="Google Shape;82;p14"/>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34343"/>
                </a:solidFill>
              </a:rPr>
              <a:t>Miss Harris</a:t>
            </a:r>
            <a:endParaRPr>
              <a:solidFill>
                <a:srgbClr val="434343"/>
              </a:solidFill>
            </a:endParaRPr>
          </a:p>
        </p:txBody>
      </p:sp>
      <p:sp>
        <p:nvSpPr>
          <p:cNvPr id="83" name="Google Shape;83;p1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458975" y="1006300"/>
            <a:ext cx="8226000" cy="812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a:solidFill>
                  <a:srgbClr val="434343"/>
                </a:solidFill>
              </a:rPr>
              <a:t>Seven Continents 100% Sheet</a:t>
            </a:r>
            <a:endParaRPr>
              <a:solidFill>
                <a:srgbClr val="434343"/>
              </a:solidFill>
            </a:endParaRPr>
          </a:p>
          <a:p>
            <a:pPr indent="0" lvl="0" marL="0" rtl="0" algn="l">
              <a:spcBef>
                <a:spcPts val="0"/>
              </a:spcBef>
              <a:spcAft>
                <a:spcPts val="0"/>
              </a:spcAft>
              <a:buNone/>
            </a:pPr>
            <a:r>
              <a:t/>
            </a:r>
            <a:endParaRPr/>
          </a:p>
        </p:txBody>
      </p:sp>
      <p:sp>
        <p:nvSpPr>
          <p:cNvPr id="89" name="Google Shape;89;p15"/>
          <p:cNvSpPr txBox="1"/>
          <p:nvPr>
            <p:ph idx="1" type="body"/>
          </p:nvPr>
        </p:nvSpPr>
        <p:spPr>
          <a:xfrm>
            <a:off x="458975" y="1666750"/>
            <a:ext cx="8226000" cy="2541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This is your 100% sheet, it includes all the wonderful knowledge we are learning about in this unit.</a:t>
            </a:r>
            <a:endParaRPr/>
          </a:p>
          <a:p>
            <a:pPr indent="-330200" lvl="0" marL="914400" rtl="0" algn="l">
              <a:spcBef>
                <a:spcPts val="1000"/>
              </a:spcBef>
              <a:spcAft>
                <a:spcPts val="0"/>
              </a:spcAft>
              <a:buSzPts val="1600"/>
              <a:buChar char="●"/>
            </a:pPr>
            <a:r>
              <a:rPr lang="en-GB"/>
              <a:t>Practise learning the key facts, it will help you in future lessons</a:t>
            </a:r>
            <a:endParaRPr/>
          </a:p>
          <a:p>
            <a:pPr indent="-330200" lvl="0" marL="914400" rtl="0" algn="l">
              <a:spcBef>
                <a:spcPts val="0"/>
              </a:spcBef>
              <a:spcAft>
                <a:spcPts val="0"/>
              </a:spcAft>
              <a:buSzPts val="1600"/>
              <a:buChar char="●"/>
            </a:pPr>
            <a:r>
              <a:rPr lang="en-GB"/>
              <a:t>Use it to make flash cards</a:t>
            </a:r>
            <a:endParaRPr/>
          </a:p>
          <a:p>
            <a:pPr indent="-330200" lvl="0" marL="914400" rtl="0" algn="l">
              <a:spcBef>
                <a:spcPts val="0"/>
              </a:spcBef>
              <a:spcAft>
                <a:spcPts val="0"/>
              </a:spcAft>
              <a:buSzPts val="1600"/>
              <a:buChar char="●"/>
            </a:pPr>
            <a:r>
              <a:rPr lang="en-GB"/>
              <a:t>See if you can learn all of the facts quicker than your parent or carer!</a:t>
            </a:r>
            <a:endParaRPr/>
          </a:p>
        </p:txBody>
      </p:sp>
      <p:sp>
        <p:nvSpPr>
          <p:cNvPr id="90" name="Google Shape;90;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96" name="Google Shape;96;p16"/>
          <p:cNvPicPr preferRelativeResize="0"/>
          <p:nvPr/>
        </p:nvPicPr>
        <p:blipFill rotWithShape="1">
          <a:blip r:embed="rId3">
            <a:alphaModFix/>
          </a:blip>
          <a:srcRect b="0" l="0" r="0" t="5356"/>
          <a:stretch/>
        </p:blipFill>
        <p:spPr>
          <a:xfrm>
            <a:off x="200788" y="208163"/>
            <a:ext cx="8418426" cy="4727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