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In intro explain that they need to have looked at the enquiry ‘What kind of Peace was made in 1919?’ and ‘Why did the Fascists gain support?’ (or have an understanding of this and how the LofN was founded) As well as usual intro</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5875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6" name="Shape 16"/>
        <p:cNvGrpSpPr/>
        <p:nvPr/>
      </p:nvGrpSpPr>
      <p:grpSpPr>
        <a:xfrm>
          <a:off x="0" y="0"/>
          <a:ext cx="0" cy="0"/>
          <a:chOff x="0" y="0"/>
          <a:chExt cx="0" cy="0"/>
        </a:xfrm>
      </p:grpSpPr>
      <p:sp>
        <p:nvSpPr>
          <p:cNvPr id="17" name="Google Shape;17;p3"/>
          <p:cNvSpPr txBox="1"/>
          <p:nvPr>
            <p:ph type="title"/>
          </p:nvPr>
        </p:nvSpPr>
        <p:spPr>
          <a:xfrm>
            <a:off x="917950" y="892800"/>
            <a:ext cx="7902000" cy="1627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8" name="Google Shape;18;p3"/>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9" name="Google Shape;19;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2" name="Google Shape;22;p4"/>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6" name="Google Shape;26;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27" name="Shape 27"/>
        <p:cNvGrpSpPr/>
        <p:nvPr/>
      </p:nvGrpSpPr>
      <p:grpSpPr>
        <a:xfrm>
          <a:off x="0" y="0"/>
          <a:ext cx="0" cy="0"/>
          <a:chOff x="0" y="0"/>
          <a:chExt cx="0" cy="0"/>
        </a:xfrm>
      </p:grpSpPr>
      <p:sp>
        <p:nvSpPr>
          <p:cNvPr id="28" name="Google Shape;28;p6"/>
          <p:cNvSpPr txBox="1"/>
          <p:nvPr>
            <p:ph type="title"/>
          </p:nvPr>
        </p:nvSpPr>
        <p:spPr>
          <a:xfrm>
            <a:off x="980500" y="2199450"/>
            <a:ext cx="16389600" cy="688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29" name="Google Shape;29;p6"/>
          <p:cNvSpPr txBox="1"/>
          <p:nvPr>
            <p:ph idx="1" type="subTitle"/>
          </p:nvPr>
        </p:nvSpPr>
        <p:spPr>
          <a:xfrm>
            <a:off x="949050" y="7939000"/>
            <a:ext cx="7870800" cy="1908000"/>
          </a:xfrm>
          <a:prstGeom prst="rect">
            <a:avLst/>
          </a:prstGeom>
          <a:noFill/>
          <a:ln>
            <a:noFill/>
          </a:ln>
        </p:spPr>
        <p:txBody>
          <a:bodyPr anchorCtr="0" anchor="b" bIns="0" lIns="0" spcFirstLastPara="1" rIns="0" wrap="square" tIns="0">
            <a:noAutofit/>
          </a:bodyPr>
          <a:lstStyle>
            <a:lvl1pPr lvl="0" algn="l">
              <a:lnSpc>
                <a:spcPct val="140000"/>
              </a:lnSpc>
              <a:spcBef>
                <a:spcPts val="2000"/>
              </a:spcBef>
              <a:spcAft>
                <a:spcPts val="0"/>
              </a:spcAft>
              <a:buSzPts val="3200"/>
              <a:buNone/>
              <a:defRPr sz="28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2000"/>
              </a:spcBef>
              <a:spcAft>
                <a:spcPts val="0"/>
              </a:spcAft>
              <a:buSzPts val="2800"/>
              <a:buNone/>
              <a:defRPr>
                <a:solidFill>
                  <a:srgbClr val="4B3241"/>
                </a:solidFill>
              </a:defRPr>
            </a:lvl3pPr>
            <a:lvl4pPr lvl="3" algn="l">
              <a:lnSpc>
                <a:spcPct val="130000"/>
              </a:lnSpc>
              <a:spcBef>
                <a:spcPts val="2000"/>
              </a:spcBef>
              <a:spcAft>
                <a:spcPts val="0"/>
              </a:spcAft>
              <a:buSzPts val="2800"/>
              <a:buNone/>
              <a:defRPr>
                <a:solidFill>
                  <a:srgbClr val="4B3241"/>
                </a:solidFill>
              </a:defRPr>
            </a:lvl4pPr>
            <a:lvl5pPr lvl="4" algn="l">
              <a:lnSpc>
                <a:spcPct val="130000"/>
              </a:lnSpc>
              <a:spcBef>
                <a:spcPts val="2000"/>
              </a:spcBef>
              <a:spcAft>
                <a:spcPts val="0"/>
              </a:spcAft>
              <a:buSzPts val="2800"/>
              <a:buNone/>
              <a:defRPr>
                <a:solidFill>
                  <a:srgbClr val="4B3241"/>
                </a:solidFill>
              </a:defRPr>
            </a:lvl5pPr>
            <a:lvl6pPr lvl="5" algn="l">
              <a:lnSpc>
                <a:spcPct val="130000"/>
              </a:lnSpc>
              <a:spcBef>
                <a:spcPts val="2000"/>
              </a:spcBef>
              <a:spcAft>
                <a:spcPts val="0"/>
              </a:spcAft>
              <a:buSzPts val="2800"/>
              <a:buNone/>
              <a:defRPr>
                <a:solidFill>
                  <a:srgbClr val="4B3241"/>
                </a:solidFill>
              </a:defRPr>
            </a:lvl6pPr>
            <a:lvl7pPr lvl="6" algn="l">
              <a:lnSpc>
                <a:spcPct val="130000"/>
              </a:lnSpc>
              <a:spcBef>
                <a:spcPts val="2000"/>
              </a:spcBef>
              <a:spcAft>
                <a:spcPts val="0"/>
              </a:spcAft>
              <a:buSzPts val="2800"/>
              <a:buNone/>
              <a:defRPr>
                <a:solidFill>
                  <a:srgbClr val="4B3241"/>
                </a:solidFill>
              </a:defRPr>
            </a:lvl7pPr>
            <a:lvl8pPr lvl="7" algn="l">
              <a:lnSpc>
                <a:spcPct val="130000"/>
              </a:lnSpc>
              <a:spcBef>
                <a:spcPts val="2000"/>
              </a:spcBef>
              <a:spcAft>
                <a:spcPts val="0"/>
              </a:spcAft>
              <a:buSzPts val="2800"/>
              <a:buNone/>
              <a:defRPr>
                <a:solidFill>
                  <a:srgbClr val="4B3241"/>
                </a:solidFill>
              </a:defRPr>
            </a:lvl8pPr>
            <a:lvl9pPr lvl="8" algn="l">
              <a:lnSpc>
                <a:spcPct val="130000"/>
              </a:lnSpc>
              <a:spcBef>
                <a:spcPts val="2000"/>
              </a:spcBef>
              <a:spcAft>
                <a:spcPts val="2000"/>
              </a:spcAft>
              <a:buSzPts val="2800"/>
              <a:buNone/>
              <a:defRPr>
                <a:solidFill>
                  <a:srgbClr val="4B3241"/>
                </a:solidFill>
              </a:defRPr>
            </a:lvl9pPr>
          </a:lstStyle>
          <a:p/>
        </p:txBody>
      </p:sp>
      <p:pic>
        <p:nvPicPr>
          <p:cNvPr id="30" name="Google Shape;30;p6"/>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7"/>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3" name="Google Shape;33;p7"/>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4" name="Google Shape;34;p7"/>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35" name="Google Shape;35;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7" name="Shape 37"/>
        <p:cNvGrpSpPr/>
        <p:nvPr/>
      </p:nvGrpSpPr>
      <p:grpSpPr>
        <a:xfrm>
          <a:off x="0" y="0"/>
          <a:ext cx="0" cy="0"/>
          <a:chOff x="0" y="0"/>
          <a:chExt cx="0" cy="0"/>
        </a:xfrm>
      </p:grpSpPr>
      <p:sp>
        <p:nvSpPr>
          <p:cNvPr id="38" name="Google Shape;38;p8"/>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9" name="Google Shape;39;p8"/>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40" name="Google Shape;40;p8"/>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8"/>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2" name="Google Shape;42;p8"/>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3" name="Google Shape;43;p8"/>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44" name="Google Shape;44;p8"/>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5" name="Google Shape;45;p8"/>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6" name="Shape 46"/>
        <p:cNvGrpSpPr/>
        <p:nvPr/>
      </p:nvGrpSpPr>
      <p:grpSpPr>
        <a:xfrm>
          <a:off x="0" y="0"/>
          <a:ext cx="0" cy="0"/>
          <a:chOff x="0" y="0"/>
          <a:chExt cx="0" cy="0"/>
        </a:xfrm>
      </p:grpSpPr>
      <p:sp>
        <p:nvSpPr>
          <p:cNvPr id="47" name="Google Shape;47;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8" name="Google Shape;48;p9"/>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9" name="Google Shape;49;p9"/>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0" name="Google Shape;50;p9"/>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1" name="Google Shape;51;p9"/>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52" name="Google Shape;52;p9"/>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53" name="Google Shape;53;p9"/>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4" name="Google Shape;54;p9"/>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55" name="Google Shape;55;p9"/>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0"/>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6000"/>
              <a:buNone/>
            </a:pPr>
            <a:r>
              <a:rPr lang="en-GB"/>
              <a:t>Why did the League of Nations fail in the 1930s?</a:t>
            </a:r>
            <a:endParaRPr/>
          </a:p>
        </p:txBody>
      </p:sp>
      <p:sp>
        <p:nvSpPr>
          <p:cNvPr id="63" name="Google Shape;63;p1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KS3 History- Lesson 2 of 4 </a:t>
            </a:r>
            <a:endParaRPr>
              <a:solidFill>
                <a:srgbClr val="4B3241"/>
              </a:solidFill>
            </a:endParaRPr>
          </a:p>
          <a:p>
            <a:pPr indent="0" lvl="0" marL="0" rtl="0" algn="l">
              <a:lnSpc>
                <a:spcPct val="115000"/>
              </a:lnSpc>
              <a:spcBef>
                <a:spcPts val="0"/>
              </a:spcBef>
              <a:spcAft>
                <a:spcPts val="0"/>
              </a:spcAft>
              <a:buSzPts val="3600"/>
              <a:buNone/>
            </a:pPr>
            <a:r>
              <a:t/>
            </a:r>
            <a:endParaRPr/>
          </a:p>
          <a:p>
            <a:pPr indent="0" lvl="0" marL="0" rtl="0" algn="l">
              <a:lnSpc>
                <a:spcPct val="115000"/>
              </a:lnSpc>
              <a:spcBef>
                <a:spcPts val="0"/>
              </a:spcBef>
              <a:spcAft>
                <a:spcPts val="0"/>
              </a:spcAft>
              <a:buSzPts val="3600"/>
              <a:buNone/>
            </a:pPr>
            <a:r>
              <a:t/>
            </a:r>
            <a:endParaRPr/>
          </a:p>
        </p:txBody>
      </p:sp>
      <p:sp>
        <p:nvSpPr>
          <p:cNvPr id="64" name="Google Shape;64;p11"/>
          <p:cNvSpPr txBox="1"/>
          <p:nvPr>
            <p:ph idx="4294967295" type="subTitle"/>
          </p:nvPr>
        </p:nvSpPr>
        <p:spPr>
          <a:xfrm>
            <a:off x="1835900" y="16421900"/>
            <a:ext cx="15804000" cy="2478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t>Mr Arscott</a:t>
            </a:r>
            <a:endParaRPr/>
          </a:p>
        </p:txBody>
      </p:sp>
      <p:sp>
        <p:nvSpPr>
          <p:cNvPr id="65" name="Google Shape;65;p11"/>
          <p:cNvSpPr txBox="1"/>
          <p:nvPr>
            <p:ph idx="4294967295" type="subTitle"/>
          </p:nvPr>
        </p:nvSpPr>
        <p:spPr>
          <a:xfrm>
            <a:off x="546925" y="5143500"/>
            <a:ext cx="16452001"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Enquiry: Why did the League of Nations fail?</a:t>
            </a:r>
            <a:endParaRPr/>
          </a:p>
        </p:txBody>
      </p:sp>
      <p:sp>
        <p:nvSpPr>
          <p:cNvPr id="66" name="Google Shape;66;p11"/>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solidFill>
                  <a:srgbClr val="4B3241"/>
                </a:solidFill>
              </a:rPr>
              <a:t>Ms Goult</a:t>
            </a:r>
            <a:endParaRPr>
              <a:solidFill>
                <a:srgbClr val="4B3241"/>
              </a:solidFill>
            </a:endParaRPr>
          </a:p>
        </p:txBody>
      </p:sp>
      <p:sp>
        <p:nvSpPr>
          <p:cNvPr id="67" name="Google Shape;67;p1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934545" y="0"/>
            <a:ext cx="26402401" cy="3258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Glossary</a:t>
            </a:r>
            <a:endParaRPr/>
          </a:p>
        </p:txBody>
      </p:sp>
      <p:sp>
        <p:nvSpPr>
          <p:cNvPr id="129" name="Google Shape;129;p20"/>
          <p:cNvSpPr txBox="1"/>
          <p:nvPr/>
        </p:nvSpPr>
        <p:spPr>
          <a:xfrm>
            <a:off x="672900" y="892981"/>
            <a:ext cx="16942200" cy="9126679"/>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Condemned:</a:t>
            </a:r>
            <a:r>
              <a:rPr b="0" i="0" lang="en-GB" sz="3000" u="none" cap="none" strike="noStrike">
                <a:solidFill>
                  <a:srgbClr val="000000"/>
                </a:solidFill>
                <a:latin typeface="Montserrat"/>
                <a:ea typeface="Montserrat"/>
                <a:cs typeface="Montserrat"/>
                <a:sym typeface="Montserrat"/>
              </a:rPr>
              <a:t> To strongly disagree with something.</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Dictator:</a:t>
            </a:r>
            <a:r>
              <a:rPr b="0" i="0" lang="en-GB" sz="3000" u="none" cap="none" strike="noStrike">
                <a:solidFill>
                  <a:srgbClr val="000000"/>
                </a:solidFill>
                <a:latin typeface="Montserrat"/>
                <a:ea typeface="Montserrat"/>
                <a:cs typeface="Montserrat"/>
                <a:sym typeface="Montserrat"/>
              </a:rPr>
              <a:t> A ruler with total power over a country.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Economy:</a:t>
            </a:r>
            <a:r>
              <a:rPr b="0" i="0" lang="en-GB" sz="3000" u="none" cap="none" strike="noStrike">
                <a:solidFill>
                  <a:srgbClr val="000000"/>
                </a:solidFill>
                <a:latin typeface="Montserrat"/>
                <a:ea typeface="Montserrat"/>
                <a:cs typeface="Montserrat"/>
                <a:sym typeface="Montserrat"/>
              </a:rPr>
              <a:t> To do with the money in a country.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Extremist:</a:t>
            </a:r>
            <a:r>
              <a:rPr b="0" i="0" lang="en-GB" sz="3000" u="none" cap="none" strike="noStrike">
                <a:solidFill>
                  <a:srgbClr val="000000"/>
                </a:solidFill>
                <a:latin typeface="Montserrat"/>
                <a:ea typeface="Montserrat"/>
                <a:cs typeface="Montserrat"/>
                <a:sym typeface="Montserrat"/>
              </a:rPr>
              <a:t>  A person who holds very strong and very extreme views.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Foreign minister:</a:t>
            </a:r>
            <a:r>
              <a:rPr b="0" i="0" lang="en-GB" sz="3000" u="none" cap="none" strike="noStrike">
                <a:solidFill>
                  <a:srgbClr val="000000"/>
                </a:solidFill>
                <a:latin typeface="Montserrat"/>
                <a:ea typeface="Montserrat"/>
                <a:cs typeface="Montserrat"/>
                <a:sym typeface="Montserrat"/>
              </a:rPr>
              <a:t> The government official whose job it was to deal with foreign policy.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Foreign policy: </a:t>
            </a:r>
            <a:r>
              <a:rPr b="0" i="0" lang="en-GB" sz="3000" u="none" cap="none" strike="noStrike">
                <a:solidFill>
                  <a:srgbClr val="000000"/>
                </a:solidFill>
                <a:latin typeface="Montserrat"/>
                <a:ea typeface="Montserrat"/>
                <a:cs typeface="Montserrat"/>
                <a:sym typeface="Montserrat"/>
              </a:rPr>
              <a:t>The part of the decision-making of a government to do with their relationship to other countries.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Great powers:</a:t>
            </a:r>
            <a:r>
              <a:rPr b="0" i="0" lang="en-GB" sz="3000" u="none" cap="none" strike="noStrike">
                <a:solidFill>
                  <a:srgbClr val="000000"/>
                </a:solidFill>
                <a:latin typeface="Montserrat"/>
                <a:ea typeface="Montserrat"/>
                <a:cs typeface="Montserrat"/>
                <a:sym typeface="Montserrat"/>
              </a:rPr>
              <a:t> Britain, France, Italy and Japan (although in this instance, Japan would not object to its own invasion of Manchuria).</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Loans:</a:t>
            </a:r>
            <a:r>
              <a:rPr b="0" i="0" lang="en-GB" sz="3000" u="none" cap="none" strike="noStrike">
                <a:solidFill>
                  <a:srgbClr val="000000"/>
                </a:solidFill>
                <a:latin typeface="Montserrat"/>
                <a:ea typeface="Montserrat"/>
                <a:cs typeface="Montserrat"/>
                <a:sym typeface="Montserrat"/>
              </a:rPr>
              <a:t> Money lent to a country.</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Unemployment:</a:t>
            </a:r>
            <a:r>
              <a:rPr b="0" i="0" lang="en-GB" sz="3000" u="none" cap="none" strike="noStrike">
                <a:solidFill>
                  <a:srgbClr val="000000"/>
                </a:solidFill>
                <a:latin typeface="Montserrat"/>
                <a:ea typeface="Montserrat"/>
                <a:cs typeface="Montserrat"/>
                <a:sym typeface="Montserrat"/>
              </a:rPr>
              <a:t> Not having a paid job.</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p:txBody>
      </p:sp>
      <p:sp>
        <p:nvSpPr>
          <p:cNvPr id="130" name="Google Shape;130;p20"/>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36" name="Google Shape;136;p21"/>
          <p:cNvSpPr txBox="1"/>
          <p:nvPr>
            <p:ph type="title"/>
          </p:nvPr>
        </p:nvSpPr>
        <p:spPr>
          <a:xfrm>
            <a:off x="917950" y="280450"/>
            <a:ext cx="16452001"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5600"/>
              <a:t>Comprehension Questions</a:t>
            </a:r>
            <a:br>
              <a:rPr lang="en-GB" sz="5600"/>
            </a:br>
            <a:br>
              <a:rPr lang="en-GB" sz="5600"/>
            </a:br>
            <a:endParaRPr sz="5600"/>
          </a:p>
        </p:txBody>
      </p:sp>
      <p:sp>
        <p:nvSpPr>
          <p:cNvPr id="137" name="Google Shape;137;p21"/>
          <p:cNvSpPr txBox="1"/>
          <p:nvPr>
            <p:ph idx="1" type="body"/>
          </p:nvPr>
        </p:nvSpPr>
        <p:spPr>
          <a:xfrm>
            <a:off x="936800" y="1785350"/>
            <a:ext cx="16452001" cy="7925400"/>
          </a:xfrm>
          <a:prstGeom prst="rect">
            <a:avLst/>
          </a:prstGeom>
          <a:noFill/>
          <a:ln>
            <a:noFill/>
          </a:ln>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economic event happened in 1929?</a:t>
            </a:r>
            <a:endParaRPr>
              <a:solidFill>
                <a:srgbClr val="000000"/>
              </a:solidFill>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highlight>
                  <a:srgbClr val="FFFFFF"/>
                </a:highlight>
              </a:rPr>
              <a:t>Why were governments less likely to want to spend time and money supporting the League in the 1930s?</a:t>
            </a:r>
            <a:endParaRPr sz="3800">
              <a:solidFill>
                <a:srgbClr val="000000"/>
              </a:solidFill>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How did Japan react when told to leave Manchuria?</a:t>
            </a:r>
            <a:endParaRPr>
              <a:solidFill>
                <a:srgbClr val="000000"/>
              </a:solidFill>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Clr>
                <a:srgbClr val="000000"/>
              </a:buClr>
              <a:buSzPts val="3800"/>
              <a:buNone/>
            </a:pPr>
            <a:r>
              <a:rPr lang="en-GB" sz="3800">
                <a:solidFill>
                  <a:srgbClr val="000000"/>
                </a:solidFill>
              </a:rPr>
              <a:t>4. Why did the League look particularly weak during the Abyssinian Crisis?</a:t>
            </a:r>
            <a:endParaRPr>
              <a:solidFill>
                <a:srgbClr val="000000"/>
              </a:solidFill>
            </a:endParaRPr>
          </a:p>
          <a:p>
            <a:pPr indent="0" lvl="0" marL="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4000">
              <a:solidFill>
                <a:srgbClr val="000000"/>
              </a:solidFill>
            </a:endParaRPr>
          </a:p>
          <a:p>
            <a:pPr indent="0" lvl="0" marL="0" rtl="0" algn="l">
              <a:lnSpc>
                <a:spcPct val="100000"/>
              </a:lnSpc>
              <a:spcBef>
                <a:spcPts val="0"/>
              </a:spcBef>
              <a:spcAft>
                <a:spcPts val="0"/>
              </a:spcAft>
              <a:buSzPts val="3200"/>
              <a:buNone/>
            </a:pPr>
            <a:r>
              <a:t/>
            </a:r>
            <a:endParaRPr sz="4000">
              <a:solidFill>
                <a:srgbClr val="000000"/>
              </a:solidFill>
            </a:endParaRPr>
          </a:p>
        </p:txBody>
      </p:sp>
      <p:sp>
        <p:nvSpPr>
          <p:cNvPr id="138" name="Google Shape;138;p21"/>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73" name="Google Shape;73;p12"/>
          <p:cNvSpPr txBox="1"/>
          <p:nvPr>
            <p:ph type="title"/>
          </p:nvPr>
        </p:nvSpPr>
        <p:spPr>
          <a:xfrm>
            <a:off x="395435" y="261864"/>
            <a:ext cx="16111200" cy="1678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4800"/>
              <a:t>What was the situation in the 1930s?</a:t>
            </a:r>
            <a:endParaRPr sz="4800"/>
          </a:p>
        </p:txBody>
      </p:sp>
      <p:sp>
        <p:nvSpPr>
          <p:cNvPr id="74" name="Google Shape;74;p12"/>
          <p:cNvSpPr txBox="1"/>
          <p:nvPr>
            <p:ph idx="1" type="body"/>
          </p:nvPr>
        </p:nvSpPr>
        <p:spPr>
          <a:xfrm>
            <a:off x="539142" y="1940675"/>
            <a:ext cx="17503200" cy="73689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The League of Nations had a number of </a:t>
            </a:r>
            <a:r>
              <a:rPr lang="en-GB" sz="3100"/>
              <a:t>successes </a:t>
            </a:r>
            <a:r>
              <a:rPr lang="en-GB" sz="3100">
                <a:solidFill>
                  <a:schemeClr val="dk2"/>
                </a:solidFill>
              </a:rPr>
              <a:t>in the 1920s</a:t>
            </a:r>
            <a:r>
              <a:rPr lang="en-GB" sz="3100"/>
              <a:t>, h</a:t>
            </a:r>
            <a:r>
              <a:rPr lang="en-GB" sz="3100">
                <a:solidFill>
                  <a:schemeClr val="dk2"/>
                </a:solidFill>
              </a:rPr>
              <a:t>owever, things changed for the world in the 1930s, following the Wall Street Crash. </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On 30</a:t>
            </a:r>
            <a:r>
              <a:rPr baseline="30000" lang="en-GB" sz="3100">
                <a:solidFill>
                  <a:schemeClr val="dk2"/>
                </a:solidFill>
              </a:rPr>
              <a:t>th</a:t>
            </a:r>
            <a:r>
              <a:rPr lang="en-GB" sz="3100">
                <a:solidFill>
                  <a:schemeClr val="dk2"/>
                </a:solidFill>
              </a:rPr>
              <a:t> October 1929, the American </a:t>
            </a:r>
            <a:r>
              <a:rPr b="1" lang="en-GB" sz="3100">
                <a:solidFill>
                  <a:schemeClr val="dk2"/>
                </a:solidFill>
              </a:rPr>
              <a:t>economy</a:t>
            </a:r>
            <a:r>
              <a:rPr lang="en-GB" sz="3100">
                <a:solidFill>
                  <a:schemeClr val="dk2"/>
                </a:solidFill>
              </a:rPr>
              <a:t> </a:t>
            </a:r>
            <a:r>
              <a:rPr lang="en-GB" sz="3100"/>
              <a:t>collapsed</a:t>
            </a:r>
            <a:r>
              <a:rPr lang="en-GB" sz="3100">
                <a:solidFill>
                  <a:schemeClr val="dk2"/>
                </a:solidFill>
              </a:rPr>
              <a:t>. This was known as the Wall Street Crash and had an impact on every country in the world. It </a:t>
            </a:r>
            <a:r>
              <a:rPr lang="en-GB" sz="3100"/>
              <a:t>resulted in </a:t>
            </a:r>
            <a:r>
              <a:rPr lang="en-GB" sz="3100">
                <a:solidFill>
                  <a:schemeClr val="dk2"/>
                </a:solidFill>
              </a:rPr>
              <a:t>a huge rise in </a:t>
            </a:r>
            <a:r>
              <a:rPr b="1" lang="en-GB" sz="3100">
                <a:solidFill>
                  <a:schemeClr val="dk2"/>
                </a:solidFill>
              </a:rPr>
              <a:t>unemployment</a:t>
            </a:r>
            <a:r>
              <a:rPr lang="en-GB" sz="3100"/>
              <a:t>. In some countries </a:t>
            </a:r>
            <a:r>
              <a:rPr lang="en-GB" sz="3100">
                <a:solidFill>
                  <a:schemeClr val="dk2"/>
                </a:solidFill>
              </a:rPr>
              <a:t>people </a:t>
            </a:r>
            <a:r>
              <a:rPr lang="en-GB" sz="3100"/>
              <a:t>started to </a:t>
            </a:r>
            <a:r>
              <a:rPr lang="en-GB" sz="3100">
                <a:solidFill>
                  <a:schemeClr val="dk2"/>
                </a:solidFill>
              </a:rPr>
              <a:t>vote for more </a:t>
            </a:r>
            <a:r>
              <a:rPr b="1" lang="en-GB" sz="3100">
                <a:solidFill>
                  <a:schemeClr val="dk2"/>
                </a:solidFill>
              </a:rPr>
              <a:t>extremist</a:t>
            </a:r>
            <a:r>
              <a:rPr lang="en-GB" sz="3100">
                <a:solidFill>
                  <a:schemeClr val="dk2"/>
                </a:solidFill>
              </a:rPr>
              <a:t> political parties. This meant </a:t>
            </a:r>
            <a:r>
              <a:rPr lang="en-GB" sz="3100"/>
              <a:t>that </a:t>
            </a:r>
            <a:r>
              <a:rPr b="1" lang="en-GB" sz="3100">
                <a:solidFill>
                  <a:schemeClr val="dk2"/>
                </a:solidFill>
              </a:rPr>
              <a:t>dictators</a:t>
            </a:r>
            <a:r>
              <a:rPr lang="en-GB" sz="3100">
                <a:solidFill>
                  <a:schemeClr val="dk2"/>
                </a:solidFill>
              </a:rPr>
              <a:t> came to power in some European co</a:t>
            </a:r>
            <a:r>
              <a:rPr lang="en-GB" sz="3100"/>
              <a:t>untries. These </a:t>
            </a:r>
            <a:r>
              <a:rPr lang="en-GB" sz="3100"/>
              <a:t>dictators</a:t>
            </a:r>
            <a:r>
              <a:rPr lang="en-GB" sz="3100"/>
              <a:t> were willing </a:t>
            </a:r>
            <a:r>
              <a:rPr lang="en-GB" sz="3100">
                <a:solidFill>
                  <a:schemeClr val="dk2"/>
                </a:solidFill>
              </a:rPr>
              <a:t>to use violence and aggression to make their countries stronger.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80" name="Google Shape;80;p13"/>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1" name="Google Shape;81;p13"/>
          <p:cNvSpPr txBox="1"/>
          <p:nvPr>
            <p:ph idx="1" type="body"/>
          </p:nvPr>
        </p:nvSpPr>
        <p:spPr>
          <a:xfrm>
            <a:off x="284148" y="221326"/>
            <a:ext cx="17719703" cy="11391554"/>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2800">
                <a:solidFill>
                  <a:schemeClr val="dk2"/>
                </a:solidFill>
              </a:rPr>
              <a:t>The work of the League of Nations was made much more difficult by the situation in the 1930s for several reasons:</a:t>
            </a:r>
            <a:endParaRPr/>
          </a:p>
          <a:p>
            <a:pPr indent="-514350" lvl="0" marL="539750" rtl="0" algn="l">
              <a:lnSpc>
                <a:spcPct val="130000"/>
              </a:lnSpc>
              <a:spcBef>
                <a:spcPts val="0"/>
              </a:spcBef>
              <a:spcAft>
                <a:spcPts val="0"/>
              </a:spcAft>
              <a:buSzPts val="3200"/>
              <a:buAutoNum type="arabicPeriod"/>
            </a:pPr>
            <a:r>
              <a:rPr lang="en-GB" sz="2800" u="sng">
                <a:solidFill>
                  <a:schemeClr val="dk2"/>
                </a:solidFill>
              </a:rPr>
              <a:t>All countries were suffering economically: </a:t>
            </a:r>
            <a:r>
              <a:rPr lang="en-GB" sz="2800">
                <a:solidFill>
                  <a:schemeClr val="dk2"/>
                </a:solidFill>
              </a:rPr>
              <a:t>This meant that they did not want to spend time </a:t>
            </a:r>
            <a:r>
              <a:rPr lang="en-GB" sz="2800"/>
              <a:t>or money</a:t>
            </a:r>
            <a:r>
              <a:rPr lang="en-GB" sz="2800">
                <a:solidFill>
                  <a:schemeClr val="dk2"/>
                </a:solidFill>
              </a:rPr>
              <a:t> dealing with international </a:t>
            </a:r>
            <a:r>
              <a:rPr lang="en-GB" sz="2800"/>
              <a:t>problems. S</a:t>
            </a:r>
            <a:r>
              <a:rPr lang="en-GB" sz="2800">
                <a:solidFill>
                  <a:schemeClr val="dk2"/>
                </a:solidFill>
              </a:rPr>
              <a:t>upporting the League of Nations</a:t>
            </a:r>
            <a:r>
              <a:rPr lang="en-GB" sz="2800"/>
              <a:t> did not seem like a priority compared to sorting out economic problems at home.</a:t>
            </a:r>
            <a:endParaRPr sz="2800"/>
          </a:p>
          <a:p>
            <a:pPr indent="-514350" lvl="0" marL="539750" rtl="0" algn="l">
              <a:lnSpc>
                <a:spcPct val="130000"/>
              </a:lnSpc>
              <a:spcBef>
                <a:spcPts val="0"/>
              </a:spcBef>
              <a:spcAft>
                <a:spcPts val="0"/>
              </a:spcAft>
              <a:buSzPts val="3200"/>
              <a:buAutoNum type="arabicPeriod"/>
            </a:pPr>
            <a:r>
              <a:rPr lang="en-GB" sz="2800" u="sng">
                <a:solidFill>
                  <a:schemeClr val="dk2"/>
                </a:solidFill>
              </a:rPr>
              <a:t>America stopped getting involved in European affairs:</a:t>
            </a:r>
            <a:r>
              <a:rPr lang="en-GB" sz="2800">
                <a:solidFill>
                  <a:schemeClr val="dk2"/>
                </a:solidFill>
              </a:rPr>
              <a:t> While America had not been a member of the League of Nations, American </a:t>
            </a:r>
            <a:r>
              <a:rPr b="1" lang="en-GB" sz="2800">
                <a:solidFill>
                  <a:schemeClr val="dk2"/>
                </a:solidFill>
              </a:rPr>
              <a:t>loans</a:t>
            </a:r>
            <a:r>
              <a:rPr lang="en-GB" sz="2800">
                <a:solidFill>
                  <a:schemeClr val="dk2"/>
                </a:solidFill>
              </a:rPr>
              <a:t> </a:t>
            </a:r>
            <a:r>
              <a:rPr lang="en-GB" sz="2800"/>
              <a:t>had </a:t>
            </a:r>
            <a:r>
              <a:rPr lang="en-GB" sz="2800">
                <a:solidFill>
                  <a:schemeClr val="dk2"/>
                </a:solidFill>
              </a:rPr>
              <a:t>help</a:t>
            </a:r>
            <a:r>
              <a:rPr lang="en-GB" sz="2800"/>
              <a:t>ed</a:t>
            </a:r>
            <a:r>
              <a:rPr lang="en-GB" sz="2800">
                <a:solidFill>
                  <a:schemeClr val="dk2"/>
                </a:solidFill>
              </a:rPr>
              <a:t> lots of countries in Europe. Without these, the future of Europe became more unstable.</a:t>
            </a:r>
            <a:endParaRPr/>
          </a:p>
          <a:p>
            <a:pPr indent="-514350" lvl="0" marL="539750" rtl="0" algn="l">
              <a:lnSpc>
                <a:spcPct val="130000"/>
              </a:lnSpc>
              <a:spcBef>
                <a:spcPts val="0"/>
              </a:spcBef>
              <a:spcAft>
                <a:spcPts val="0"/>
              </a:spcAft>
              <a:buSzPts val="3200"/>
              <a:buAutoNum type="arabicPeriod"/>
            </a:pPr>
            <a:r>
              <a:rPr lang="en-GB" sz="2800" u="sng">
                <a:solidFill>
                  <a:schemeClr val="dk2"/>
                </a:solidFill>
              </a:rPr>
              <a:t>Rising levels of unemployment: </a:t>
            </a:r>
            <a:r>
              <a:rPr lang="en-GB" sz="2800">
                <a:solidFill>
                  <a:schemeClr val="dk2"/>
                </a:solidFill>
              </a:rPr>
              <a:t>As people became desperate, they turned to political parties who looked strong. The people (particularly in Germany, which had been so harshly punished after the First World War), often saw their governments as weak for allowing the economic crisis to get so bad. </a:t>
            </a:r>
            <a:endParaRPr/>
          </a:p>
          <a:p>
            <a:pPr indent="-514350" lvl="0" marL="539750" rtl="0" algn="l">
              <a:lnSpc>
                <a:spcPct val="130000"/>
              </a:lnSpc>
              <a:spcBef>
                <a:spcPts val="0"/>
              </a:spcBef>
              <a:spcAft>
                <a:spcPts val="0"/>
              </a:spcAft>
              <a:buSzPts val="3200"/>
              <a:buAutoNum type="arabicPeriod"/>
            </a:pPr>
            <a:r>
              <a:rPr lang="en-GB" sz="2800" u="sng">
                <a:solidFill>
                  <a:schemeClr val="dk2"/>
                </a:solidFill>
              </a:rPr>
              <a:t>The rise of </a:t>
            </a:r>
            <a:r>
              <a:rPr lang="en-GB" sz="2800" u="sng"/>
              <a:t>extreme</a:t>
            </a:r>
            <a:r>
              <a:rPr lang="en-GB" sz="2800" u="sng">
                <a:solidFill>
                  <a:schemeClr val="dk2"/>
                </a:solidFill>
              </a:rPr>
              <a:t> dictators: </a:t>
            </a:r>
            <a:r>
              <a:rPr lang="en-GB" sz="2800">
                <a:solidFill>
                  <a:schemeClr val="dk2"/>
                </a:solidFill>
              </a:rPr>
              <a:t>As people turned to strong leaders, </a:t>
            </a:r>
            <a:r>
              <a:rPr lang="en-GB" sz="2800"/>
              <a:t>F</a:t>
            </a:r>
            <a:r>
              <a:rPr lang="en-GB" sz="2800">
                <a:solidFill>
                  <a:schemeClr val="dk2"/>
                </a:solidFill>
              </a:rPr>
              <a:t>ascism took hold in Europe. Leaders such as Mussolini (Italy) and Hitler (Germany), promised to rebuild the strength of their countries. This meant taking over new land. If the League of Nations was going to do its job, it needed to stop them.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4"/>
          <p:cNvSpPr txBox="1"/>
          <p:nvPr>
            <p:ph type="title"/>
          </p:nvPr>
        </p:nvSpPr>
        <p:spPr>
          <a:xfrm>
            <a:off x="-2212836" y="159167"/>
            <a:ext cx="1526589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The League of Nations in the 1930s</a:t>
            </a:r>
            <a:endParaRPr/>
          </a:p>
        </p:txBody>
      </p:sp>
      <p:sp>
        <p:nvSpPr>
          <p:cNvPr id="87" name="Google Shape;87;p14"/>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8" name="Google Shape;88;p14"/>
          <p:cNvSpPr txBox="1"/>
          <p:nvPr>
            <p:ph idx="1" type="body"/>
          </p:nvPr>
        </p:nvSpPr>
        <p:spPr>
          <a:xfrm>
            <a:off x="284149" y="975707"/>
            <a:ext cx="17719701" cy="8802044"/>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t>During the 1930s, the League of Nations failed to stop powerful countries from attacking weaker countries. </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Two examples of this are in the League’s reaction to events in Manchuria and Abyssinia. </a:t>
            </a:r>
            <a:endParaRPr/>
          </a:p>
          <a:p>
            <a:pPr indent="0" lvl="0" marL="25401" rtl="0" algn="l">
              <a:lnSpc>
                <a:spcPct val="130000"/>
              </a:lnSpc>
              <a:spcBef>
                <a:spcPts val="0"/>
              </a:spcBef>
              <a:spcAft>
                <a:spcPts val="0"/>
              </a:spcAft>
              <a:buSzPts val="3200"/>
              <a:buNone/>
            </a:pPr>
            <a:r>
              <a:rPr lang="en-GB" sz="3101">
                <a:solidFill>
                  <a:schemeClr val="dk2"/>
                </a:solidFill>
              </a:rPr>
              <a:t>Japan and Italy both behaved violently and aggressively and it paid off. </a:t>
            </a:r>
            <a:r>
              <a:rPr lang="en-GB" sz="3101"/>
              <a:t>Both countries </a:t>
            </a:r>
            <a:r>
              <a:rPr lang="en-GB" sz="3101">
                <a:solidFill>
                  <a:schemeClr val="dk2"/>
                </a:solidFill>
              </a:rPr>
              <a:t>kept land that they had invaded and </a:t>
            </a:r>
            <a:r>
              <a:rPr lang="en-GB" sz="3101"/>
              <a:t>with</a:t>
            </a:r>
            <a:r>
              <a:rPr lang="en-GB" sz="3101">
                <a:solidFill>
                  <a:schemeClr val="dk2"/>
                </a:solidFill>
              </a:rPr>
              <a:t> no further punishment from the League.</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Britain and France showed weakness in dealing with Manchuria and Abyssinia. If the most powerful countries in the League were not taking action, the League was seen as useless. </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The next three pages </a:t>
            </a:r>
            <a:r>
              <a:rPr lang="en-GB" sz="3101"/>
              <a:t>look at these events in more detail.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2212836" y="159167"/>
            <a:ext cx="860035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Manchuria</a:t>
            </a:r>
            <a:endParaRPr/>
          </a:p>
        </p:txBody>
      </p:sp>
      <p:sp>
        <p:nvSpPr>
          <p:cNvPr id="94" name="Google Shape;94;p15"/>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5" name="Google Shape;95;p15"/>
          <p:cNvSpPr txBox="1"/>
          <p:nvPr>
            <p:ph idx="1" type="body"/>
          </p:nvPr>
        </p:nvSpPr>
        <p:spPr>
          <a:xfrm>
            <a:off x="942000" y="2404996"/>
            <a:ext cx="15756300" cy="4627200"/>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solidFill>
                  <a:schemeClr val="dk2"/>
                </a:solidFill>
              </a:rPr>
              <a:t>Manchuria is an example of when the League of Nations failed to act to stop international aggression.</a:t>
            </a:r>
            <a:endParaRPr/>
          </a:p>
          <a:p>
            <a:pPr indent="0" lvl="0" marL="25401" rtl="0" algn="l">
              <a:lnSpc>
                <a:spcPct val="130000"/>
              </a:lnSpc>
              <a:spcBef>
                <a:spcPts val="0"/>
              </a:spcBef>
              <a:spcAft>
                <a:spcPts val="0"/>
              </a:spcAft>
              <a:buSzPts val="3200"/>
              <a:buNone/>
            </a:pPr>
            <a:r>
              <a:rPr lang="en-GB" sz="3101">
                <a:solidFill>
                  <a:schemeClr val="dk2"/>
                </a:solidFill>
              </a:rPr>
              <a:t>In the late 1920s and early 1930s, Japan was becoming more and more powerful. Manchuria was a part of northern China</a:t>
            </a:r>
            <a:r>
              <a:rPr lang="en-GB" sz="3101"/>
              <a:t> and it</a:t>
            </a:r>
            <a:r>
              <a:rPr lang="en-GB" sz="3101">
                <a:solidFill>
                  <a:schemeClr val="dk2"/>
                </a:solidFill>
              </a:rPr>
              <a:t> was attractive to Japan as it was rich in </a:t>
            </a:r>
            <a:r>
              <a:rPr b="1" lang="en-GB" sz="3101">
                <a:solidFill>
                  <a:schemeClr val="dk2"/>
                </a:solidFill>
              </a:rPr>
              <a:t>natural resources</a:t>
            </a:r>
            <a:r>
              <a:rPr lang="en-GB" sz="3101">
                <a:solidFill>
                  <a:schemeClr val="dk2"/>
                </a:solidFill>
              </a:rPr>
              <a:t>.</a:t>
            </a:r>
            <a:endParaRPr/>
          </a:p>
          <a:p>
            <a:pPr indent="0" lvl="0" marL="25401" rtl="0" algn="l">
              <a:lnSpc>
                <a:spcPct val="130000"/>
              </a:lnSpc>
              <a:spcBef>
                <a:spcPts val="0"/>
              </a:spcBef>
              <a:spcAft>
                <a:spcPts val="0"/>
              </a:spcAft>
              <a:buSzPts val="3200"/>
              <a:buNone/>
            </a:pPr>
            <a:r>
              <a:t/>
            </a:r>
            <a:endParaRPr sz="3101">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2212836" y="159167"/>
            <a:ext cx="860035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Manchuria</a:t>
            </a:r>
            <a:endParaRPr/>
          </a:p>
        </p:txBody>
      </p:sp>
      <p:sp>
        <p:nvSpPr>
          <p:cNvPr id="101" name="Google Shape;101;p16"/>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2" name="Google Shape;102;p16"/>
          <p:cNvSpPr txBox="1"/>
          <p:nvPr>
            <p:ph idx="1" type="body"/>
          </p:nvPr>
        </p:nvSpPr>
        <p:spPr>
          <a:xfrm>
            <a:off x="568298" y="998567"/>
            <a:ext cx="17719701" cy="8802044"/>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solidFill>
                  <a:schemeClr val="dk2"/>
                </a:solidFill>
              </a:rPr>
              <a:t>In 1932, Japan invaded and took over Manchuria, renaming it Manchukuo. The League ordered Japan to leave Manchuria. Japan ignored this instruction and left the League of Nations instead. Japan went on to invade more of China, and the League </a:t>
            </a:r>
            <a:r>
              <a:rPr lang="en-GB" sz="3101"/>
              <a:t>did not act</a:t>
            </a:r>
            <a:r>
              <a:rPr lang="en-GB" sz="3101">
                <a:solidFill>
                  <a:schemeClr val="dk2"/>
                </a:solidFill>
              </a:rPr>
              <a:t> to stop it.</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These events showed that the League was powerless. It had told Japan to leave Manchuria and Japan had not followed the League’s instructions</a:t>
            </a:r>
            <a:r>
              <a:rPr lang="en-GB" sz="3101"/>
              <a:t> without consequence.</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The League’s supporters felt that, if a similar event happened in Europe</a:t>
            </a:r>
            <a:r>
              <a:rPr lang="en-GB" sz="3101"/>
              <a:t> then a country would not be allowed to ignore the League. This is because any event in Europe would affect the </a:t>
            </a:r>
            <a:r>
              <a:rPr b="1" lang="en-GB" sz="3101">
                <a:solidFill>
                  <a:schemeClr val="dk2"/>
                </a:solidFill>
              </a:rPr>
              <a:t>great powers</a:t>
            </a:r>
            <a:r>
              <a:rPr b="1" lang="en-GB" sz="3101"/>
              <a:t>.</a:t>
            </a:r>
            <a:r>
              <a:rPr lang="en-GB" sz="3101"/>
              <a:t> The supporters of the League thought it was a shame the League had not protected Manchuria but that the League was not totally undermined. </a:t>
            </a:r>
            <a:r>
              <a:rPr lang="en-GB" sz="3101">
                <a:solidFill>
                  <a:schemeClr val="dk2"/>
                </a:solidFil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2212836" y="159167"/>
            <a:ext cx="860035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Abyssinia</a:t>
            </a:r>
            <a:endParaRPr/>
          </a:p>
        </p:txBody>
      </p:sp>
      <p:sp>
        <p:nvSpPr>
          <p:cNvPr id="108" name="Google Shape;108;p17"/>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9" name="Google Shape;109;p17"/>
          <p:cNvSpPr txBox="1"/>
          <p:nvPr>
            <p:ph idx="1" type="body"/>
          </p:nvPr>
        </p:nvSpPr>
        <p:spPr>
          <a:xfrm>
            <a:off x="568302" y="1227174"/>
            <a:ext cx="16951800" cy="7500300"/>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solidFill>
                  <a:schemeClr val="dk2"/>
                </a:solidFill>
              </a:rPr>
              <a:t>Abyssinia is another example of when the League of Nations failed to act to stop international aggression</a:t>
            </a:r>
            <a:r>
              <a:rPr lang="en-GB" sz="3101"/>
              <a:t>. T</a:t>
            </a:r>
            <a:r>
              <a:rPr lang="en-GB" sz="3101">
                <a:solidFill>
                  <a:schemeClr val="dk2"/>
                </a:solidFill>
              </a:rPr>
              <a:t>he outcome</a:t>
            </a:r>
            <a:r>
              <a:rPr lang="en-GB" sz="3101"/>
              <a:t> of the Abyssinia crisis was that </a:t>
            </a:r>
            <a:r>
              <a:rPr lang="en-GB" sz="3101">
                <a:solidFill>
                  <a:schemeClr val="dk2"/>
                </a:solidFill>
              </a:rPr>
              <a:t>the League was seen as powerless.</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Mussolini, the leader of Italy, was an extreme </a:t>
            </a:r>
            <a:r>
              <a:rPr lang="en-GB" sz="3101"/>
              <a:t>F</a:t>
            </a:r>
            <a:r>
              <a:rPr lang="en-GB" sz="3101">
                <a:solidFill>
                  <a:schemeClr val="dk2"/>
                </a:solidFill>
              </a:rPr>
              <a:t>ascist with an aggressive </a:t>
            </a:r>
            <a:r>
              <a:rPr b="1" lang="en-GB" sz="3101">
                <a:solidFill>
                  <a:schemeClr val="dk2"/>
                </a:solidFill>
              </a:rPr>
              <a:t>foreign policy</a:t>
            </a:r>
            <a:r>
              <a:rPr lang="en-GB" sz="3101"/>
              <a:t>. Mussolini</a:t>
            </a:r>
            <a:r>
              <a:rPr lang="en-GB" sz="3101">
                <a:solidFill>
                  <a:schemeClr val="dk2"/>
                </a:solidFill>
              </a:rPr>
              <a:t> wanted to take over new areas to make Italy stronger.</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Abyssinia was an ind</a:t>
            </a:r>
            <a:r>
              <a:rPr lang="en-GB" sz="3101"/>
              <a:t>ependent</a:t>
            </a:r>
            <a:r>
              <a:rPr lang="en-GB" sz="3101">
                <a:solidFill>
                  <a:schemeClr val="dk2"/>
                </a:solidFill>
              </a:rPr>
              <a:t> country in </a:t>
            </a:r>
            <a:r>
              <a:rPr lang="en-GB" sz="3101"/>
              <a:t>East </a:t>
            </a:r>
            <a:r>
              <a:rPr lang="en-GB" sz="3101">
                <a:solidFill>
                  <a:schemeClr val="dk2"/>
                </a:solidFill>
              </a:rPr>
              <a:t>Africa</a:t>
            </a:r>
            <a:r>
              <a:rPr lang="en-GB" sz="3101"/>
              <a:t>. Today </a:t>
            </a:r>
            <a:r>
              <a:rPr lang="en-GB" sz="3101">
                <a:solidFill>
                  <a:schemeClr val="dk2"/>
                </a:solidFill>
              </a:rPr>
              <a:t>it is called Ethiopia.</a:t>
            </a:r>
            <a:endParaRPr/>
          </a:p>
          <a:p>
            <a:pPr indent="0" lvl="0" marL="25401" rtl="0" algn="l">
              <a:lnSpc>
                <a:spcPct val="130000"/>
              </a:lnSpc>
              <a:spcBef>
                <a:spcPts val="0"/>
              </a:spcBef>
              <a:spcAft>
                <a:spcPts val="0"/>
              </a:spcAft>
              <a:buSzPts val="3200"/>
              <a:buNone/>
            </a:pPr>
            <a:r>
              <a:t/>
            </a:r>
            <a:endParaRPr sz="3101">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2212836" y="159167"/>
            <a:ext cx="860035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Abyssinia</a:t>
            </a:r>
            <a:endParaRPr/>
          </a:p>
        </p:txBody>
      </p:sp>
      <p:sp>
        <p:nvSpPr>
          <p:cNvPr id="115" name="Google Shape;115;p18"/>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16" name="Google Shape;116;p18"/>
          <p:cNvSpPr txBox="1"/>
          <p:nvPr>
            <p:ph idx="1" type="body"/>
          </p:nvPr>
        </p:nvSpPr>
        <p:spPr>
          <a:xfrm>
            <a:off x="436549" y="971078"/>
            <a:ext cx="17719800" cy="8802000"/>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t>I</a:t>
            </a:r>
            <a:r>
              <a:rPr lang="en-GB" sz="3101">
                <a:solidFill>
                  <a:schemeClr val="dk2"/>
                </a:solidFill>
              </a:rPr>
              <a:t>n October 1935, Italy invaded Abyssinia.  The League </a:t>
            </a:r>
            <a:r>
              <a:rPr b="1" lang="en-GB" sz="3101">
                <a:solidFill>
                  <a:schemeClr val="dk2"/>
                </a:solidFill>
              </a:rPr>
              <a:t>condemned</a:t>
            </a:r>
            <a:r>
              <a:rPr lang="en-GB" sz="3101">
                <a:solidFill>
                  <a:schemeClr val="dk2"/>
                </a:solidFill>
              </a:rPr>
              <a:t> Italy and t</a:t>
            </a:r>
            <a:r>
              <a:rPr lang="en-GB" sz="3101"/>
              <a:t>old </a:t>
            </a:r>
            <a:r>
              <a:rPr lang="en-GB" sz="3101">
                <a:solidFill>
                  <a:schemeClr val="dk2"/>
                </a:solidFill>
              </a:rPr>
              <a:t>all League members to stop trading with Italy. This seemed like a strong reaction from the League and should have been a very harsh punishment. </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t>The League, however,</a:t>
            </a:r>
            <a:r>
              <a:rPr lang="en-GB" sz="3101"/>
              <a:t> was</a:t>
            </a:r>
            <a:r>
              <a:rPr lang="en-GB" sz="3101">
                <a:solidFill>
                  <a:schemeClr val="dk2"/>
                </a:solidFill>
              </a:rPr>
              <a:t> worried about </a:t>
            </a:r>
            <a:r>
              <a:rPr lang="en-GB" sz="3101"/>
              <a:t>angering</a:t>
            </a:r>
            <a:r>
              <a:rPr lang="en-GB" sz="3101">
                <a:solidFill>
                  <a:schemeClr val="dk2"/>
                </a:solidFill>
              </a:rPr>
              <a:t> Mussolini</a:t>
            </a:r>
            <a:r>
              <a:rPr lang="en-GB" sz="3101"/>
              <a:t>.</a:t>
            </a:r>
            <a:r>
              <a:rPr lang="en-GB" sz="3101">
                <a:solidFill>
                  <a:schemeClr val="dk2"/>
                </a:solidFill>
              </a:rPr>
              <a:t> </a:t>
            </a:r>
            <a:r>
              <a:rPr lang="en-GB" sz="3101"/>
              <a:t>S</a:t>
            </a:r>
            <a:r>
              <a:rPr lang="en-GB" sz="3101">
                <a:solidFill>
                  <a:schemeClr val="dk2"/>
                </a:solidFill>
              </a:rPr>
              <a:t>o they did not completely stop </a:t>
            </a:r>
            <a:r>
              <a:rPr lang="en-GB" sz="3101"/>
              <a:t>the trade</a:t>
            </a:r>
            <a:r>
              <a:rPr lang="en-GB" sz="3101">
                <a:solidFill>
                  <a:schemeClr val="dk2"/>
                </a:solidFill>
              </a:rPr>
              <a:t> in war materials (coal/iron/oil)</a:t>
            </a:r>
            <a:r>
              <a:rPr lang="en-GB" sz="3101"/>
              <a:t>.</a:t>
            </a:r>
            <a:r>
              <a:rPr lang="en-GB" sz="3101">
                <a:solidFill>
                  <a:schemeClr val="dk2"/>
                </a:solidFill>
              </a:rPr>
              <a:t> </a:t>
            </a:r>
            <a:r>
              <a:rPr lang="en-GB" sz="3101"/>
              <a:t>T</a:t>
            </a:r>
            <a:r>
              <a:rPr lang="en-GB" sz="3101">
                <a:solidFill>
                  <a:schemeClr val="dk2"/>
                </a:solidFill>
              </a:rPr>
              <a:t>his meant that Mussolini could continue to attack Abyssinia.</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Behind the scenes, the British </a:t>
            </a:r>
            <a:r>
              <a:rPr b="1" lang="en-GB" sz="3101">
                <a:solidFill>
                  <a:schemeClr val="dk2"/>
                </a:solidFill>
              </a:rPr>
              <a:t>foreign minister</a:t>
            </a:r>
            <a:r>
              <a:rPr lang="en-GB" sz="3101">
                <a:solidFill>
                  <a:schemeClr val="dk2"/>
                </a:solidFill>
              </a:rPr>
              <a:t>, Hoare, and the French foreign minister, Laval, met and made a plan to stop the invasion. They planned to divide up Abyssinia and give the most useful and </a:t>
            </a:r>
            <a:r>
              <a:rPr b="1" lang="en-GB" sz="3101">
                <a:solidFill>
                  <a:schemeClr val="dk2"/>
                </a:solidFill>
              </a:rPr>
              <a:t>fertile</a:t>
            </a:r>
            <a:r>
              <a:rPr lang="en-GB" sz="3101">
                <a:solidFill>
                  <a:schemeClr val="dk2"/>
                </a:solidFill>
              </a:rPr>
              <a:t> pieces of land to Italy and the worse land to Abyssinia. Before this was shared with Italy or Abyssinia, the plan was found out and reported in the news. </a:t>
            </a:r>
            <a:endParaRPr/>
          </a:p>
          <a:p>
            <a:pPr indent="0" lvl="0" marL="25401" rtl="0" algn="l">
              <a:lnSpc>
                <a:spcPct val="130000"/>
              </a:lnSpc>
              <a:spcBef>
                <a:spcPts val="0"/>
              </a:spcBef>
              <a:spcAft>
                <a:spcPts val="0"/>
              </a:spcAft>
              <a:buSzPts val="3200"/>
              <a:buNone/>
            </a:pPr>
            <a:r>
              <a:t/>
            </a:r>
            <a:endParaRPr sz="3101">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2212836" y="159167"/>
            <a:ext cx="8600356" cy="1678800"/>
          </a:xfrm>
          <a:prstGeom prst="rect">
            <a:avLst/>
          </a:prstGeom>
          <a:noFill/>
          <a:ln>
            <a:noFill/>
          </a:ln>
        </p:spPr>
        <p:txBody>
          <a:bodyPr anchorCtr="0" anchor="t" bIns="0" lIns="0" spcFirstLastPara="1" rIns="0" wrap="square" tIns="0">
            <a:noAutofit/>
          </a:bodyPr>
          <a:lstStyle/>
          <a:p>
            <a:pPr indent="0" lvl="0" marL="0" rtl="0" algn="ctr">
              <a:lnSpc>
                <a:spcPct val="115000"/>
              </a:lnSpc>
              <a:spcBef>
                <a:spcPts val="0"/>
              </a:spcBef>
              <a:spcAft>
                <a:spcPts val="0"/>
              </a:spcAft>
              <a:buSzPts val="4400"/>
              <a:buNone/>
            </a:pPr>
            <a:r>
              <a:rPr lang="en-GB"/>
              <a:t>Abyssinia</a:t>
            </a:r>
            <a:endParaRPr/>
          </a:p>
        </p:txBody>
      </p:sp>
      <p:sp>
        <p:nvSpPr>
          <p:cNvPr id="122" name="Google Shape;122;p19"/>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23" name="Google Shape;123;p19"/>
          <p:cNvSpPr txBox="1"/>
          <p:nvPr>
            <p:ph idx="1" type="body"/>
          </p:nvPr>
        </p:nvSpPr>
        <p:spPr>
          <a:xfrm>
            <a:off x="284149" y="998567"/>
            <a:ext cx="17719701" cy="8802044"/>
          </a:xfrm>
          <a:prstGeom prst="rect">
            <a:avLst/>
          </a:prstGeom>
          <a:noFill/>
          <a:ln>
            <a:noFill/>
          </a:ln>
        </p:spPr>
        <p:txBody>
          <a:bodyPr anchorCtr="0" anchor="t" bIns="0" lIns="0" spcFirstLastPara="1" rIns="0" wrap="square" tIns="0">
            <a:noAutofit/>
          </a:bodyPr>
          <a:lstStyle/>
          <a:p>
            <a:pPr indent="0" lvl="0" marL="25401" rtl="0" algn="l">
              <a:lnSpc>
                <a:spcPct val="130000"/>
              </a:lnSpc>
              <a:spcBef>
                <a:spcPts val="0"/>
              </a:spcBef>
              <a:spcAft>
                <a:spcPts val="0"/>
              </a:spcAft>
              <a:buSzPts val="3200"/>
              <a:buNone/>
            </a:pPr>
            <a:r>
              <a:rPr lang="en-GB" sz="3101"/>
              <a:t>News of the Hoare-Laval plan </a:t>
            </a:r>
            <a:r>
              <a:rPr lang="en-GB" sz="3101">
                <a:solidFill>
                  <a:schemeClr val="dk2"/>
                </a:solidFill>
              </a:rPr>
              <a:t>was bad for the League of Nations</a:t>
            </a:r>
            <a:r>
              <a:rPr lang="en-GB" sz="3101"/>
              <a:t>. In public </a:t>
            </a:r>
            <a:r>
              <a:rPr lang="en-GB" sz="3101">
                <a:solidFill>
                  <a:schemeClr val="dk2"/>
                </a:solidFill>
              </a:rPr>
              <a:t>Britain and France, had been </a:t>
            </a:r>
            <a:r>
              <a:rPr lang="en-GB" sz="3101"/>
              <a:t>supporting the League’s trade ban </a:t>
            </a:r>
            <a:r>
              <a:rPr lang="en-GB" sz="3101"/>
              <a:t>against</a:t>
            </a:r>
            <a:r>
              <a:rPr lang="en-GB" sz="3101"/>
              <a:t> Italy. B</a:t>
            </a:r>
            <a:r>
              <a:rPr lang="en-GB" sz="3101">
                <a:solidFill>
                  <a:schemeClr val="dk2"/>
                </a:solidFill>
              </a:rPr>
              <a:t>ut in secret they were doing the opposite and planning to reward Mussolini for his violence and aggression by giving him the best bits of Abyssinia. The plan never went through.</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The League of Nations was powerless when Britain and France would not take effective action. By May 1936, the Italians had taken over the whole of Abyssinia. </a:t>
            </a:r>
            <a:endParaRPr/>
          </a:p>
          <a:p>
            <a:pPr indent="0" lvl="0" marL="25401" rtl="0" algn="l">
              <a:lnSpc>
                <a:spcPct val="130000"/>
              </a:lnSpc>
              <a:spcBef>
                <a:spcPts val="0"/>
              </a:spcBef>
              <a:spcAft>
                <a:spcPts val="0"/>
              </a:spcAft>
              <a:buSzPts val="3200"/>
              <a:buNone/>
            </a:pPr>
            <a:r>
              <a:t/>
            </a:r>
            <a:endParaRPr sz="3101">
              <a:solidFill>
                <a:schemeClr val="dk2"/>
              </a:solidFill>
            </a:endParaRPr>
          </a:p>
          <a:p>
            <a:pPr indent="0" lvl="0" marL="25401" rtl="0" algn="l">
              <a:lnSpc>
                <a:spcPct val="130000"/>
              </a:lnSpc>
              <a:spcBef>
                <a:spcPts val="0"/>
              </a:spcBef>
              <a:spcAft>
                <a:spcPts val="0"/>
              </a:spcAft>
              <a:buSzPts val="3200"/>
              <a:buNone/>
            </a:pPr>
            <a:r>
              <a:rPr lang="en-GB" sz="3101">
                <a:solidFill>
                  <a:schemeClr val="dk2"/>
                </a:solidFill>
              </a:rPr>
              <a:t>The Abyssinian Crisis marked the end of the League as a useful organisation. It had failed to stop war or aggression. Without a powerful organisation to stop </a:t>
            </a:r>
            <a:r>
              <a:rPr lang="en-GB" sz="3101"/>
              <a:t>international </a:t>
            </a:r>
            <a:r>
              <a:rPr lang="en-GB" sz="3101">
                <a:solidFill>
                  <a:schemeClr val="dk2"/>
                </a:solidFill>
              </a:rPr>
              <a:t>aggression </a:t>
            </a:r>
            <a:r>
              <a:rPr lang="en-GB" sz="3101"/>
              <a:t>it looked like it would be harder to stop another world war.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