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4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45"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5baf41974_0_8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5baf41974_0_8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5baf41974_0_7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5baf41974_0_7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5baf419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5baf419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5baf41974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5baf41974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a5baf41974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a5baf41974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a5baf41974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a5baf41974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5baf41974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a5baf41974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5baf41974_0_4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5baf41974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a5baf41974_0_5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a5baf41974_0_5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a5baf41974_0_6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a5baf41974_0_6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Deceit on the farm</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Downloadable Resource</a:t>
            </a:r>
            <a:endParaRPr>
              <a:solidFill>
                <a:srgbClr val="4B3241"/>
              </a:solidFill>
            </a:endParaRPr>
          </a:p>
        </p:txBody>
      </p:sp>
      <p:sp>
        <p:nvSpPr>
          <p:cNvPr id="96" name="Google Shape;96;p15"/>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English - Animal Farm</a:t>
            </a:r>
            <a:br>
              <a:rPr lang="en-GB">
                <a:solidFill>
                  <a:srgbClr val="4B3241"/>
                </a:solidFill>
              </a:rPr>
            </a:br>
            <a:r>
              <a:rPr lang="en-GB">
                <a:solidFill>
                  <a:srgbClr val="4B3241"/>
                </a:solidFill>
              </a:rPr>
              <a:t>Lesson 12: Deceit on the farm</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Eden</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idx="1" type="body"/>
          </p:nvPr>
        </p:nvSpPr>
        <p:spPr>
          <a:xfrm>
            <a:off x="710100" y="1983750"/>
            <a:ext cx="16867800" cy="6319500"/>
          </a:xfrm>
          <a:prstGeom prst="rect">
            <a:avLst/>
          </a:prstGeom>
        </p:spPr>
        <p:txBody>
          <a:bodyPr anchorCtr="0" anchor="t" bIns="0" lIns="0" spcFirstLastPara="1" rIns="0" wrap="square" tIns="0">
            <a:noAutofit/>
          </a:bodyPr>
          <a:lstStyle/>
          <a:p>
            <a:pPr indent="-228600" lvl="0" marL="0" rtl="0" algn="l">
              <a:lnSpc>
                <a:spcPct val="115000"/>
              </a:lnSpc>
              <a:spcBef>
                <a:spcPts val="1200"/>
              </a:spcBef>
              <a:spcAft>
                <a:spcPts val="0"/>
              </a:spcAft>
              <a:buNone/>
            </a:pPr>
            <a:r>
              <a:rPr b="1" lang="en-GB" sz="4000">
                <a:solidFill>
                  <a:srgbClr val="434343"/>
                </a:solidFill>
              </a:rPr>
              <a:t>Complete the following sentences</a:t>
            </a:r>
            <a:endParaRPr b="1" sz="4000">
              <a:solidFill>
                <a:srgbClr val="434343"/>
              </a:solidFill>
            </a:endParaRPr>
          </a:p>
          <a:p>
            <a:pPr indent="-228600" lvl="0" marL="0" rtl="0" algn="l">
              <a:lnSpc>
                <a:spcPct val="115000"/>
              </a:lnSpc>
              <a:spcBef>
                <a:spcPts val="1200"/>
              </a:spcBef>
              <a:spcAft>
                <a:spcPts val="0"/>
              </a:spcAft>
              <a:buNone/>
            </a:pPr>
            <a:r>
              <a:t/>
            </a:r>
            <a:endParaRPr b="1" sz="4000">
              <a:solidFill>
                <a:srgbClr val="434343"/>
              </a:solidFill>
            </a:endParaRPr>
          </a:p>
          <a:p>
            <a:pPr indent="-482600" lvl="0" marL="457200" rtl="0" algn="l">
              <a:lnSpc>
                <a:spcPct val="150000"/>
              </a:lnSpc>
              <a:spcBef>
                <a:spcPts val="1200"/>
              </a:spcBef>
              <a:spcAft>
                <a:spcPts val="0"/>
              </a:spcAft>
              <a:buClr>
                <a:srgbClr val="434343"/>
              </a:buClr>
              <a:buSzPts val="4000"/>
              <a:buChar char="●"/>
            </a:pPr>
            <a:r>
              <a:rPr lang="en-GB" sz="4000">
                <a:solidFill>
                  <a:srgbClr val="434343"/>
                </a:solidFill>
              </a:rPr>
              <a:t>We see deceit on the farm when…</a:t>
            </a:r>
            <a:endParaRPr sz="4000">
              <a:solidFill>
                <a:srgbClr val="434343"/>
              </a:solidFill>
            </a:endParaRPr>
          </a:p>
          <a:p>
            <a:pPr indent="-482600" lvl="0" marL="457200" rtl="0" algn="l">
              <a:lnSpc>
                <a:spcPct val="150000"/>
              </a:lnSpc>
              <a:spcBef>
                <a:spcPts val="0"/>
              </a:spcBef>
              <a:spcAft>
                <a:spcPts val="0"/>
              </a:spcAft>
              <a:buClr>
                <a:srgbClr val="434343"/>
              </a:buClr>
              <a:buSzPts val="4000"/>
              <a:buChar char="●"/>
            </a:pPr>
            <a:r>
              <a:rPr lang="en-GB" sz="4000">
                <a:solidFill>
                  <a:srgbClr val="434343"/>
                </a:solidFill>
              </a:rPr>
              <a:t>Squealer explains the deceit on the farm by…</a:t>
            </a:r>
            <a:endParaRPr sz="4000">
              <a:solidFill>
                <a:srgbClr val="434343"/>
              </a:solidFill>
            </a:endParaRPr>
          </a:p>
          <a:p>
            <a:pPr indent="-482600" lvl="0" marL="457200" rtl="0" algn="l">
              <a:lnSpc>
                <a:spcPct val="150000"/>
              </a:lnSpc>
              <a:spcBef>
                <a:spcPts val="0"/>
              </a:spcBef>
              <a:spcAft>
                <a:spcPts val="0"/>
              </a:spcAft>
              <a:buClr>
                <a:srgbClr val="434343"/>
              </a:buClr>
              <a:buSzPts val="4000"/>
              <a:buChar char="●"/>
            </a:pPr>
            <a:r>
              <a:rPr lang="en-GB" sz="4000">
                <a:solidFill>
                  <a:srgbClr val="434343"/>
                </a:solidFill>
              </a:rPr>
              <a:t>The animals believe Squealer because...</a:t>
            </a:r>
            <a:endParaRPr sz="4000">
              <a:solidFill>
                <a:srgbClr val="434343"/>
              </a:solidFill>
            </a:endParaRPr>
          </a:p>
          <a:p>
            <a:pPr indent="0" lvl="0" marL="0" rtl="0" algn="l">
              <a:spcBef>
                <a:spcPts val="1200"/>
              </a:spcBef>
              <a:spcAft>
                <a:spcPts val="0"/>
              </a:spcAft>
              <a:buNone/>
            </a:pPr>
            <a:r>
              <a:t/>
            </a:r>
            <a:endParaRPr>
              <a:solidFill>
                <a:srgbClr val="434343"/>
              </a:solidFill>
            </a:endParaRPr>
          </a:p>
          <a:p>
            <a:pPr indent="0" lvl="0" marL="0" rtl="0" algn="l">
              <a:spcBef>
                <a:spcPts val="2000"/>
              </a:spcBef>
              <a:spcAft>
                <a:spcPts val="2000"/>
              </a:spcAft>
              <a:buNone/>
            </a:pPr>
            <a:r>
              <a:t/>
            </a:r>
            <a:endParaRPr>
              <a:solidFill>
                <a:srgbClr val="434343"/>
              </a:solidFill>
            </a:endParaRPr>
          </a:p>
        </p:txBody>
      </p:sp>
      <p:sp>
        <p:nvSpPr>
          <p:cNvPr id="185" name="Google Shape;185;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04" name="Google Shape;104;p16"/>
          <p:cNvSpPr txBox="1"/>
          <p:nvPr>
            <p:ph idx="2" type="body"/>
          </p:nvPr>
        </p:nvSpPr>
        <p:spPr>
          <a:xfrm>
            <a:off x="917950" y="4444950"/>
            <a:ext cx="7902000" cy="1261800"/>
          </a:xfrm>
          <a:prstGeom prst="rect">
            <a:avLst/>
          </a:prstGeom>
          <a:ln>
            <a:noFill/>
          </a:ln>
        </p:spPr>
        <p:txBody>
          <a:bodyPr anchorCtr="0" anchor="t" bIns="0" lIns="0" spcFirstLastPara="1" rIns="0" wrap="square" tIns="0">
            <a:noAutofit/>
          </a:bodyPr>
          <a:lstStyle/>
          <a:p>
            <a:pPr indent="0" lvl="0" marL="0" rtl="0" algn="l">
              <a:spcBef>
                <a:spcPts val="0"/>
              </a:spcBef>
              <a:spcAft>
                <a:spcPts val="2000"/>
              </a:spcAft>
              <a:buNone/>
            </a:pPr>
            <a:r>
              <a:rPr lang="en-GB" sz="3500"/>
              <a:t>Four legs good, two legs bad. </a:t>
            </a:r>
            <a:endParaRPr sz="3500"/>
          </a:p>
        </p:txBody>
      </p:sp>
      <p:sp>
        <p:nvSpPr>
          <p:cNvPr id="105" name="Google Shape;105;p16"/>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06" name="Google Shape;106;p16"/>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Two legs good, four legs bad. </a:t>
            </a:r>
            <a:endParaRPr sz="3500"/>
          </a:p>
        </p:txBody>
      </p:sp>
      <p:sp>
        <p:nvSpPr>
          <p:cNvPr id="107" name="Google Shape;107;p16"/>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08" name="Google Shape;108;p16"/>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We must work harder. </a:t>
            </a:r>
            <a:endParaRPr sz="3500"/>
          </a:p>
        </p:txBody>
      </p:sp>
      <p:sp>
        <p:nvSpPr>
          <p:cNvPr id="109" name="Google Shape;109;p16"/>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10" name="Google Shape;110;p16"/>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Pigs know best. </a:t>
            </a:r>
            <a:endParaRPr sz="3500"/>
          </a:p>
        </p:txBody>
      </p:sp>
      <p:sp>
        <p:nvSpPr>
          <p:cNvPr id="111" name="Google Shape;11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For some animals who struggle to read, the seven commandments are adapted to...</a:t>
            </a:r>
            <a:endParaRPr>
              <a:solidFill>
                <a:schemeClr val="dk2"/>
              </a:solidFill>
            </a:endParaRPr>
          </a:p>
        </p:txBody>
      </p:sp>
      <p:sp>
        <p:nvSpPr>
          <p:cNvPr id="113" name="Google Shape;113;p16"/>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19" name="Google Shape;119;p17"/>
          <p:cNvSpPr txBox="1"/>
          <p:nvPr>
            <p:ph idx="2" type="body"/>
          </p:nvPr>
        </p:nvSpPr>
        <p:spPr>
          <a:xfrm>
            <a:off x="917950" y="4444950"/>
            <a:ext cx="7902000" cy="1261800"/>
          </a:xfrm>
          <a:prstGeom prst="rect">
            <a:avLst/>
          </a:prstGeom>
          <a:ln>
            <a:noFill/>
          </a:ln>
        </p:spPr>
        <p:txBody>
          <a:bodyPr anchorCtr="0" anchor="t" bIns="0" lIns="0" spcFirstLastPara="1" rIns="0" wrap="square" tIns="0">
            <a:noAutofit/>
          </a:bodyPr>
          <a:lstStyle/>
          <a:p>
            <a:pPr indent="0" lvl="0" marL="0" rtl="0" algn="l">
              <a:spcBef>
                <a:spcPts val="0"/>
              </a:spcBef>
              <a:spcAft>
                <a:spcPts val="2000"/>
              </a:spcAft>
              <a:buNone/>
            </a:pPr>
            <a:r>
              <a:rPr lang="en-GB" sz="3500"/>
              <a:t>Playing a trick on someone. </a:t>
            </a:r>
            <a:endParaRPr sz="3500"/>
          </a:p>
        </p:txBody>
      </p:sp>
      <p:sp>
        <p:nvSpPr>
          <p:cNvPr id="120" name="Google Shape;120;p17"/>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21" name="Google Shape;121;p17"/>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Being dishonest about something. </a:t>
            </a:r>
            <a:endParaRPr sz="3500"/>
          </a:p>
        </p:txBody>
      </p:sp>
      <p:sp>
        <p:nvSpPr>
          <p:cNvPr id="122" name="Google Shape;122;p17"/>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23" name="Google Shape;123;p17"/>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Controlling other people. </a:t>
            </a:r>
            <a:endParaRPr sz="3500"/>
          </a:p>
        </p:txBody>
      </p:sp>
      <p:sp>
        <p:nvSpPr>
          <p:cNvPr id="124" name="Google Shape;124;p17"/>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25" name="Google Shape;125;p17"/>
          <p:cNvSpPr txBox="1"/>
          <p:nvPr>
            <p:ph idx="8" type="body"/>
          </p:nvPr>
        </p:nvSpPr>
        <p:spPr>
          <a:xfrm>
            <a:off x="9468000" y="7473400"/>
            <a:ext cx="7902000" cy="1261800"/>
          </a:xfrm>
          <a:prstGeom prst="rect">
            <a:avLst/>
          </a:prstGeom>
          <a:ln>
            <a:noFill/>
          </a:ln>
        </p:spPr>
        <p:txBody>
          <a:bodyPr anchorCtr="0" anchor="t" bIns="0" lIns="0" spcFirstLastPara="1" rIns="0" wrap="square" tIns="0">
            <a:noAutofit/>
          </a:bodyPr>
          <a:lstStyle/>
          <a:p>
            <a:pPr indent="0" lvl="0" marL="0" rtl="0" algn="l">
              <a:spcBef>
                <a:spcPts val="0"/>
              </a:spcBef>
              <a:spcAft>
                <a:spcPts val="2000"/>
              </a:spcAft>
              <a:buNone/>
            </a:pPr>
            <a:r>
              <a:rPr lang="en-GB" sz="3500"/>
              <a:t>Hiding the truth from others.  </a:t>
            </a:r>
            <a:endParaRPr sz="3500"/>
          </a:p>
        </p:txBody>
      </p:sp>
      <p:sp>
        <p:nvSpPr>
          <p:cNvPr id="126" name="Google Shape;12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Which of the following is a correct definition of deceit?</a:t>
            </a:r>
            <a:endParaRPr>
              <a:solidFill>
                <a:schemeClr val="dk2"/>
              </a:solidFill>
            </a:endParaRPr>
          </a:p>
        </p:txBody>
      </p:sp>
      <p:sp>
        <p:nvSpPr>
          <p:cNvPr id="128" name="Google Shape;128;p17"/>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ph idx="1" type="body"/>
          </p:nvPr>
        </p:nvSpPr>
        <p:spPr>
          <a:xfrm>
            <a:off x="918000" y="273860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1200"/>
              </a:spcBef>
              <a:spcAft>
                <a:spcPts val="0"/>
              </a:spcAft>
              <a:buNone/>
            </a:pPr>
            <a:r>
              <a:rPr lang="en-GB" sz="3000"/>
              <a:t>The mystery of where the milk went to was soon cleared up. It was mixed every day into the pigs' mash. The early apples were now ripening, and the grass of the orchard was littered with windfalls. The animals had assumed as a matter of course that these would be shared out equally; one day, however, the order went forth that all the windfalls were to be collected and brought to the harness-room for the use of the pigs. At this some of the other animals murmured, but it was no use. All the pigs were in full agreement on this point, even Snowball and Napoleon. Squealer was sent to make the necessary explanations to the others.</a:t>
            </a:r>
            <a:endParaRPr sz="3000"/>
          </a:p>
          <a:p>
            <a:pPr indent="0" lvl="0" marL="0" rtl="0" algn="l">
              <a:lnSpc>
                <a:spcPct val="150000"/>
              </a:lnSpc>
              <a:spcBef>
                <a:spcPts val="1200"/>
              </a:spcBef>
              <a:spcAft>
                <a:spcPts val="0"/>
              </a:spcAft>
              <a:buNone/>
            </a:pPr>
            <a:r>
              <a:t/>
            </a:r>
            <a:endParaRPr sz="3000"/>
          </a:p>
        </p:txBody>
      </p:sp>
      <p:sp>
        <p:nvSpPr>
          <p:cNvPr id="134" name="Google Shape;134;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40" name="Google Shape;140;p19"/>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41" name="Google Shape;14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2" name="Google Shape;142;p19"/>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The milk and apples were being taken by the pigs. </a:t>
            </a:r>
            <a:endParaRPr>
              <a:solidFill>
                <a:schemeClr val="dk2"/>
              </a:solidFill>
            </a:endParaRPr>
          </a:p>
        </p:txBody>
      </p:sp>
      <p:sp>
        <p:nvSpPr>
          <p:cNvPr id="143" name="Google Shape;143;p19"/>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ph idx="1" type="body"/>
          </p:nvPr>
        </p:nvSpPr>
        <p:spPr>
          <a:xfrm>
            <a:off x="700950" y="1078225"/>
            <a:ext cx="16238100" cy="6319500"/>
          </a:xfrm>
          <a:prstGeom prst="rect">
            <a:avLst/>
          </a:prstGeom>
        </p:spPr>
        <p:txBody>
          <a:bodyPr anchorCtr="0" anchor="t" bIns="0" lIns="0" spcFirstLastPara="1" rIns="0" wrap="square" tIns="0">
            <a:noAutofit/>
          </a:bodyPr>
          <a:lstStyle/>
          <a:p>
            <a:pPr indent="0" lvl="0" marL="0" rtl="0" algn="l">
              <a:lnSpc>
                <a:spcPct val="150000"/>
              </a:lnSpc>
              <a:spcBef>
                <a:spcPts val="1200"/>
              </a:spcBef>
              <a:spcAft>
                <a:spcPts val="0"/>
              </a:spcAft>
              <a:buNone/>
            </a:pPr>
            <a:r>
              <a:rPr lang="en-GB" sz="3000">
                <a:solidFill>
                  <a:srgbClr val="000000"/>
                </a:solidFill>
              </a:rPr>
              <a:t>"Comrades!" he cried. "You do not imagine, I hope, that we pigs are </a:t>
            </a:r>
            <a:br>
              <a:rPr lang="en-GB" sz="3000">
                <a:solidFill>
                  <a:srgbClr val="000000"/>
                </a:solidFill>
              </a:rPr>
            </a:br>
            <a:r>
              <a:rPr lang="en-GB" sz="3000">
                <a:solidFill>
                  <a:srgbClr val="000000"/>
                </a:solidFill>
              </a:rPr>
              <a:t>doing this in a spirit of selfishness and privilege? Many of us actually </a:t>
            </a:r>
            <a:br>
              <a:rPr lang="en-GB" sz="3000">
                <a:solidFill>
                  <a:srgbClr val="000000"/>
                </a:solidFill>
              </a:rPr>
            </a:br>
            <a:r>
              <a:rPr lang="en-GB" sz="3000">
                <a:solidFill>
                  <a:srgbClr val="000000"/>
                </a:solidFill>
              </a:rPr>
              <a:t>dislike milk and apples. I dislike them myself. Our sole object in taking these things is to </a:t>
            </a:r>
            <a:r>
              <a:rPr b="1" lang="en-GB" sz="3000">
                <a:solidFill>
                  <a:srgbClr val="000000"/>
                </a:solidFill>
              </a:rPr>
              <a:t>preserve </a:t>
            </a:r>
            <a:r>
              <a:rPr lang="en-GB" sz="3000">
                <a:solidFill>
                  <a:srgbClr val="000000"/>
                </a:solidFill>
              </a:rPr>
              <a:t>our health. Milk and apples (this has been proved by Science, comrades) contain substances absolutely necessary to the well-being of a pig. We pigs are brainworkers. The whole management and organisation of this farm depend on us. Day and night we are watching over your </a:t>
            </a:r>
            <a:r>
              <a:rPr b="1" lang="en-GB" sz="3000">
                <a:solidFill>
                  <a:srgbClr val="000000"/>
                </a:solidFill>
              </a:rPr>
              <a:t>welfare. </a:t>
            </a:r>
            <a:r>
              <a:rPr lang="en-GB" sz="3000">
                <a:solidFill>
                  <a:srgbClr val="000000"/>
                </a:solidFill>
              </a:rPr>
              <a:t>It is for YOUR sake that we drink that milk and eat those apples. Do you know what would happen if we pigs failed in our duty? Jones would come back! Yes, Jones would come back! Surely, comrades," cried Squealer almost pleadingly, skipping from side to side and whisking his tail, "surely there is no one among you who wants to see Jones come back?"</a:t>
            </a:r>
            <a:endParaRPr sz="3000">
              <a:solidFill>
                <a:srgbClr val="000000"/>
              </a:solidFill>
            </a:endParaRPr>
          </a:p>
          <a:p>
            <a:pPr indent="0" lvl="0" marL="0" rtl="0" algn="l">
              <a:spcBef>
                <a:spcPts val="1200"/>
              </a:spcBef>
              <a:spcAft>
                <a:spcPts val="2000"/>
              </a:spcAft>
              <a:buNone/>
            </a:pPr>
            <a:r>
              <a:t/>
            </a:r>
            <a:endParaRPr/>
          </a:p>
        </p:txBody>
      </p:sp>
      <p:sp>
        <p:nvSpPr>
          <p:cNvPr id="149" name="Google Shape;149;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55" name="Google Shape;155;p21"/>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says the pigs need the nutrition for their brainwork.  </a:t>
            </a:r>
            <a:endParaRPr sz="3500"/>
          </a:p>
        </p:txBody>
      </p:sp>
      <p:sp>
        <p:nvSpPr>
          <p:cNvPr id="156" name="Google Shape;156;p21"/>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57" name="Google Shape;157;p21"/>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says if they did not take the milk, Jones would come back. </a:t>
            </a:r>
            <a:endParaRPr sz="3500"/>
          </a:p>
        </p:txBody>
      </p:sp>
      <p:sp>
        <p:nvSpPr>
          <p:cNvPr id="158" name="Google Shape;158;p21"/>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59" name="Google Shape;159;p21"/>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says they are doing it for the benefit of the animals. </a:t>
            </a:r>
            <a:endParaRPr sz="3500"/>
          </a:p>
        </p:txBody>
      </p:sp>
      <p:sp>
        <p:nvSpPr>
          <p:cNvPr id="160" name="Google Shape;160;p21"/>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61" name="Google Shape;161;p21"/>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says Farmer Jones made them do it. </a:t>
            </a:r>
            <a:endParaRPr sz="3500"/>
          </a:p>
        </p:txBody>
      </p:sp>
      <p:sp>
        <p:nvSpPr>
          <p:cNvPr id="162" name="Google Shape;16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3" name="Google Shape;163;p21"/>
          <p:cNvSpPr txBox="1"/>
          <p:nvPr>
            <p:ph type="title"/>
          </p:nvPr>
        </p:nvSpPr>
        <p:spPr>
          <a:xfrm>
            <a:off x="91795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does Squealer explain the pigs taking the milk and apples? (more than one correct answer). </a:t>
            </a:r>
            <a:endParaRPr>
              <a:solidFill>
                <a:schemeClr val="dk2"/>
              </a:solidFill>
            </a:endParaRPr>
          </a:p>
        </p:txBody>
      </p:sp>
      <p:sp>
        <p:nvSpPr>
          <p:cNvPr id="164" name="Google Shape;164;p21"/>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2"/>
          <p:cNvSpPr txBox="1"/>
          <p:nvPr>
            <p:ph idx="1" type="body"/>
          </p:nvPr>
        </p:nvSpPr>
        <p:spPr>
          <a:xfrm>
            <a:off x="918000" y="326715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1200"/>
              </a:spcBef>
              <a:spcAft>
                <a:spcPts val="0"/>
              </a:spcAft>
              <a:buNone/>
            </a:pPr>
            <a:r>
              <a:rPr lang="en-GB" sz="3000"/>
              <a:t>Now if there was one thing that the animals were completely certain of, it was that they did not want Jones back. When it was put to them in this light, they had no more to say. The importance of keeping the pigs in good health was all too obvious. So it was agreed without further argument that the milk and the windfall apples (and also the main crop of apples when they ripened) should be reserved for the pigs alone.</a:t>
            </a:r>
            <a:endParaRPr sz="3000"/>
          </a:p>
          <a:p>
            <a:pPr indent="0" lvl="0" marL="0" rtl="0" algn="l">
              <a:spcBef>
                <a:spcPts val="1200"/>
              </a:spcBef>
              <a:spcAft>
                <a:spcPts val="2000"/>
              </a:spcAft>
              <a:buNone/>
            </a:pPr>
            <a:r>
              <a:t/>
            </a:r>
            <a:endParaRPr/>
          </a:p>
        </p:txBody>
      </p:sp>
      <p:sp>
        <p:nvSpPr>
          <p:cNvPr id="170" name="Google Shape;170;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3"/>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76" name="Google Shape;176;p23"/>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77" name="Google Shape;177;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8" name="Google Shape;178;p23"/>
          <p:cNvSpPr txBox="1"/>
          <p:nvPr>
            <p:ph type="title"/>
          </p:nvPr>
        </p:nvSpPr>
        <p:spPr>
          <a:xfrm>
            <a:off x="2373000" y="2570075"/>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Squealer uses rhetoric to manipulate the animals into believing the pigs needed the milk and apples.   </a:t>
            </a:r>
            <a:endParaRPr>
              <a:solidFill>
                <a:schemeClr val="dk2"/>
              </a:solidFill>
            </a:endParaRPr>
          </a:p>
        </p:txBody>
      </p:sp>
      <p:sp>
        <p:nvSpPr>
          <p:cNvPr id="179" name="Google Shape;179;p23"/>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