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4" r:id="rId5"/>
    <p:sldMasterId id="2147483685" r:id="rId6"/>
    <p:sldMasterId id="2147483686" r:id="rId7"/>
  </p:sldMasterIdLst>
  <p:notesMasterIdLst>
    <p:notesMasterId r:id="rId8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</p:sldIdLst>
  <p:sldSz cy="5143500" cx="9144000"/>
  <p:notesSz cx="6858000" cy="9144000"/>
  <p:embeddedFontLst>
    <p:embeddedFont>
      <p:font typeface="Montserrat SemiBold"/>
      <p:regular r:id="rId18"/>
      <p:bold r:id="rId19"/>
      <p:italic r:id="rId20"/>
      <p:boldItalic r:id="rId21"/>
    </p:embeddedFont>
    <p:embeddedFont>
      <p:font typeface="Montserrat"/>
      <p:regular r:id="rId22"/>
      <p:bold r:id="rId23"/>
      <p:italic r:id="rId24"/>
      <p:boldItalic r:id="rId25"/>
    </p:embeddedFont>
    <p:embeddedFont>
      <p:font typeface="Montserrat Medium"/>
      <p:regular r:id="rId26"/>
      <p:bold r:id="rId27"/>
      <p:italic r:id="rId28"/>
      <p:boldItalic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F7CD8533-030F-4894-A7B7-93CFA682A350}">
  <a:tblStyle styleId="{F7CD8533-030F-4894-A7B7-93CFA682A35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SemiBold-italic.fntdata"/><Relationship Id="rId22" Type="http://schemas.openxmlformats.org/officeDocument/2006/relationships/font" Target="fonts/Montserrat-regular.fntdata"/><Relationship Id="rId21" Type="http://schemas.openxmlformats.org/officeDocument/2006/relationships/font" Target="fonts/MontserratSemiBold-boldItalic.fntdata"/><Relationship Id="rId24" Type="http://schemas.openxmlformats.org/officeDocument/2006/relationships/font" Target="fonts/Montserrat-italic.fntdata"/><Relationship Id="rId23" Type="http://schemas.openxmlformats.org/officeDocument/2006/relationships/font" Target="fonts/Montserrat-bold.fntdata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1.xml"/><Relationship Id="rId26" Type="http://schemas.openxmlformats.org/officeDocument/2006/relationships/font" Target="fonts/MontserratMedium-regular.fntdata"/><Relationship Id="rId25" Type="http://schemas.openxmlformats.org/officeDocument/2006/relationships/font" Target="fonts/Montserrat-boldItalic.fntdata"/><Relationship Id="rId28" Type="http://schemas.openxmlformats.org/officeDocument/2006/relationships/font" Target="fonts/MontserratMedium-italic.fntdata"/><Relationship Id="rId27" Type="http://schemas.openxmlformats.org/officeDocument/2006/relationships/font" Target="fonts/MontserratMedium-bold.fntdata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29" Type="http://schemas.openxmlformats.org/officeDocument/2006/relationships/font" Target="fonts/MontserratMedium-boldItalic.fntdata"/><Relationship Id="rId7" Type="http://schemas.openxmlformats.org/officeDocument/2006/relationships/slideMaster" Target="slideMasters/slideMaster3.xml"/><Relationship Id="rId8" Type="http://schemas.openxmlformats.org/officeDocument/2006/relationships/notesMaster" Target="notesMasters/notesMaster1.xml"/><Relationship Id="rId11" Type="http://schemas.openxmlformats.org/officeDocument/2006/relationships/slide" Target="slides/slide3.xml"/><Relationship Id="rId10" Type="http://schemas.openxmlformats.org/officeDocument/2006/relationships/slide" Target="slides/slide2.xml"/><Relationship Id="rId13" Type="http://schemas.openxmlformats.org/officeDocument/2006/relationships/slide" Target="slides/slide5.xml"/><Relationship Id="rId12" Type="http://schemas.openxmlformats.org/officeDocument/2006/relationships/slide" Target="slides/slide4.xml"/><Relationship Id="rId15" Type="http://schemas.openxmlformats.org/officeDocument/2006/relationships/slide" Target="slides/slide7.xml"/><Relationship Id="rId14" Type="http://schemas.openxmlformats.org/officeDocument/2006/relationships/slide" Target="slides/slide6.xml"/><Relationship Id="rId17" Type="http://schemas.openxmlformats.org/officeDocument/2006/relationships/slide" Target="slides/slide9.xml"/><Relationship Id="rId16" Type="http://schemas.openxmlformats.org/officeDocument/2006/relationships/slide" Target="slides/slide8.xml"/><Relationship Id="rId19" Type="http://schemas.openxmlformats.org/officeDocument/2006/relationships/font" Target="fonts/MontserratSemiBold-bold.fntdata"/><Relationship Id="rId18" Type="http://schemas.openxmlformats.org/officeDocument/2006/relationships/font" Target="fonts/MontserratSemiBold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8d44f64e68_0_2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8d44f64e68_0_2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8d44f64e68_0_2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8d44f64e68_0_2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The second phoneme we are going to need in today’s lesson is the sound associated with this grapheme.  The oi.  This grapheme makes a oi sound.  Let’s practise this together.  ‘Wa’  Écoute.  Répete.  Excellent.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Let’s look at this in some familiar words which contain this sound.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8d44f64e68_0_2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8d44f64e68_0_2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Phonics practice slide [Presentation slide to practice cluster words.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b="1" lang="en-GB"/>
            </a:br>
            <a:r>
              <a:rPr lang="en-GB"/>
              <a:t>Phonics template - grapheme in the middle - space for NCELP picture.  These words have been chosen based on their frequency and the fact that there are limited other ‘sounds’ within the word. All pictures are copyright free.</a:t>
            </a:r>
            <a:br>
              <a:rPr lang="en-GB"/>
            </a:br>
            <a:br>
              <a:rPr lang="en-GB"/>
            </a:br>
            <a:r>
              <a:rPr lang="en-GB"/>
              <a:t>Timing: 1 minute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Procedure:</a:t>
            </a:r>
            <a:br>
              <a:rPr lang="en-GB"/>
            </a:br>
            <a:r>
              <a:rPr lang="en-GB"/>
              <a:t>1. Say the SSC sound</a:t>
            </a:r>
            <a:br>
              <a:rPr lang="en-GB"/>
            </a:br>
            <a:r>
              <a:rPr lang="en-GB"/>
              <a:t>2. Ask student to repeat (use TL for ‘repeat’).</a:t>
            </a:r>
            <a:br>
              <a:rPr lang="en-GB"/>
            </a:br>
            <a:r>
              <a:rPr lang="en-GB"/>
              <a:t>3. Bring on five CLUSTER words which have the same sound.  Ask student to repeat.  Then you say each word and leave space for the student to say them after you.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8d44f64e68_0_2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8d44f64e68_0_2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The second phoneme we are going to need in today’s lesson is the sound associated with this grapheme.  The oi.  This grapheme makes a oi sound.  Let’s practise this together.  ‘Wa’  Écoute.  Répete.  Excellent.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Let’s look at this in some familiar words which contain this sound.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8d44f64e68_0_2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8d44f64e68_0_2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Phonics practice slide [Presentation slide to practice cluster words.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b="1" lang="en-GB"/>
            </a:br>
            <a:r>
              <a:rPr lang="en-GB"/>
              <a:t>Phonics template - grapheme in the middle - space for NCELP picture.  These words have been chosen based on their frequency and the fact that there are limited other ‘sounds’ within the word. All pictures are copyright free.</a:t>
            </a:r>
            <a:br>
              <a:rPr lang="en-GB"/>
            </a:br>
            <a:br>
              <a:rPr lang="en-GB"/>
            </a:br>
            <a:r>
              <a:rPr lang="en-GB"/>
              <a:t>Timing: 1 minute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Procedure:</a:t>
            </a:r>
            <a:br>
              <a:rPr lang="en-GB"/>
            </a:br>
            <a:r>
              <a:rPr lang="en-GB"/>
              <a:t>1. Say the SSC sound</a:t>
            </a:r>
            <a:br>
              <a:rPr lang="en-GB"/>
            </a:br>
            <a:r>
              <a:rPr lang="en-GB"/>
              <a:t>2. Ask student to repeat (use TL for ‘repeat’).</a:t>
            </a:r>
            <a:br>
              <a:rPr lang="en-GB"/>
            </a:br>
            <a:r>
              <a:rPr lang="en-GB"/>
              <a:t>3. Bring on five CLUSTER words which have the same sound.  Ask student to repeat.  Then you say each word and leave space for the student to say them after you.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8d44f64e68_0_3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8d44f64e68_0_3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/>
              <a:t>In this lesson, we will be using this vocabulary to talk about what we do on holiday. Listen to me pronounce the vocab, with this lesson’s phonics in mind.</a:t>
            </a:r>
            <a:endParaRPr i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8d44f64e68_0_3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8d44f64e68_0_3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8d44f64e68_0_3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8d44f64e68_0_3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/>
              <a:t>In this lesson, we will be using this vocabulary to talk about what we do on holiday. Listen to me pronounce the vocab, with this lesson’s phonics in mind.</a:t>
            </a:r>
            <a:endParaRPr i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8d44f64e68_0_3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8d44f64e68_0_3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We now need to summarise our learning for today’s lesson.  On the screen you can see 6 sentence starters.  I want you to copy down the sentence starter and then complete rest of the sentence.  mets la vidéo  en pause maintenant.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4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2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Montserrat SemiBold"/>
              <a:buNone/>
              <a:defRPr b="0" sz="3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57" name="Google Shape;57;p14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58" name="Google Shape;58;p14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59" name="Google Shape;59;p14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5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4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000"/>
              <a:buFont typeface="Montserrat SemiBold"/>
              <a:buNone/>
              <a:defRPr b="0" sz="3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63" name="Google Shape;63;p1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64" name="Google Shape;64;p15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6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7" name="Google Shape;67;p16"/>
          <p:cNvSpPr txBox="1"/>
          <p:nvPr>
            <p:ph idx="1" type="body"/>
          </p:nvPr>
        </p:nvSpPr>
        <p:spPr>
          <a:xfrm>
            <a:off x="458975" y="1259525"/>
            <a:ext cx="8226000" cy="3159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 sz="1400"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68" name="Google Shape;68;p1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7"/>
          <p:cNvSpPr txBox="1"/>
          <p:nvPr>
            <p:ph type="title"/>
          </p:nvPr>
        </p:nvSpPr>
        <p:spPr>
          <a:xfrm>
            <a:off x="458975" y="445025"/>
            <a:ext cx="3951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1" name="Google Shape;71;p17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72" name="Google Shape;72;p17"/>
          <p:cNvSpPr txBox="1"/>
          <p:nvPr>
            <p:ph idx="2" type="body"/>
          </p:nvPr>
        </p:nvSpPr>
        <p:spPr>
          <a:xfrm>
            <a:off x="4733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73" name="Google Shape;73;p1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4" name="Google Shape;74;p17"/>
          <p:cNvSpPr txBox="1"/>
          <p:nvPr>
            <p:ph idx="3" type="title"/>
          </p:nvPr>
        </p:nvSpPr>
        <p:spPr>
          <a:xfrm>
            <a:off x="4733975" y="445025"/>
            <a:ext cx="3951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8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7" name="Google Shape;77;p1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9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22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0" name="Google Shape;80;p1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1" name="Google Shape;81;p19"/>
          <p:cNvSpPr txBox="1"/>
          <p:nvPr>
            <p:ph idx="1" type="subTitle"/>
          </p:nvPr>
        </p:nvSpPr>
        <p:spPr>
          <a:xfrm>
            <a:off x="45897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82" name="Google Shape;82;p19"/>
          <p:cNvSpPr txBox="1"/>
          <p:nvPr>
            <p:ph idx="2" type="body"/>
          </p:nvPr>
        </p:nvSpPr>
        <p:spPr>
          <a:xfrm>
            <a:off x="45897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 sz="1400"/>
            </a:lvl2pPr>
            <a:lvl3pPr indent="-3175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83" name="Google Shape;83;p19"/>
          <p:cNvSpPr txBox="1"/>
          <p:nvPr>
            <p:ph idx="3" type="subTitle"/>
          </p:nvPr>
        </p:nvSpPr>
        <p:spPr>
          <a:xfrm>
            <a:off x="3279300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84" name="Google Shape;84;p19"/>
          <p:cNvSpPr txBox="1"/>
          <p:nvPr>
            <p:ph idx="4" type="body"/>
          </p:nvPr>
        </p:nvSpPr>
        <p:spPr>
          <a:xfrm>
            <a:off x="3279300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 sz="1400"/>
            </a:lvl2pPr>
            <a:lvl3pPr indent="-3175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85" name="Google Shape;85;p19"/>
          <p:cNvSpPr txBox="1"/>
          <p:nvPr>
            <p:ph idx="5" type="subTitle"/>
          </p:nvPr>
        </p:nvSpPr>
        <p:spPr>
          <a:xfrm>
            <a:off x="609962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86" name="Google Shape;86;p19"/>
          <p:cNvSpPr txBox="1"/>
          <p:nvPr>
            <p:ph idx="6" type="body"/>
          </p:nvPr>
        </p:nvSpPr>
        <p:spPr>
          <a:xfrm>
            <a:off x="609962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 sz="1400"/>
            </a:lvl2pPr>
            <a:lvl3pPr indent="-3175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4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0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9" name="Google Shape;89;p20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90" name="Google Shape;90;p20"/>
          <p:cNvSpPr txBox="1"/>
          <p:nvPr>
            <p:ph idx="2" type="subTitle"/>
          </p:nvPr>
        </p:nvSpPr>
        <p:spPr>
          <a:xfrm>
            <a:off x="5555725" y="2671200"/>
            <a:ext cx="3129300" cy="3945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91" name="Google Shape;91;p20"/>
          <p:cNvSpPr txBox="1"/>
          <p:nvPr>
            <p:ph idx="3" type="body"/>
          </p:nvPr>
        </p:nvSpPr>
        <p:spPr>
          <a:xfrm>
            <a:off x="458975" y="2070075"/>
            <a:ext cx="3951000" cy="52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92" name="Google Shape;92;p20"/>
          <p:cNvSpPr txBox="1"/>
          <p:nvPr>
            <p:ph idx="4" type="subTitle"/>
          </p:nvPr>
        </p:nvSpPr>
        <p:spPr>
          <a:xfrm>
            <a:off x="458975" y="267120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93" name="Google Shape;93;p20"/>
          <p:cNvSpPr txBox="1"/>
          <p:nvPr>
            <p:ph idx="5" type="body"/>
          </p:nvPr>
        </p:nvSpPr>
        <p:spPr>
          <a:xfrm>
            <a:off x="458975" y="3303125"/>
            <a:ext cx="3951000" cy="52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94" name="Google Shape;94;p20"/>
          <p:cNvSpPr txBox="1"/>
          <p:nvPr>
            <p:ph idx="6" type="subTitle"/>
          </p:nvPr>
        </p:nvSpPr>
        <p:spPr>
          <a:xfrm>
            <a:off x="5555725" y="3177725"/>
            <a:ext cx="3129300" cy="3945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95" name="Google Shape;95;p20"/>
          <p:cNvSpPr txBox="1"/>
          <p:nvPr>
            <p:ph idx="7" type="subTitle"/>
          </p:nvPr>
        </p:nvSpPr>
        <p:spPr>
          <a:xfrm>
            <a:off x="5555725" y="3684250"/>
            <a:ext cx="3129300" cy="3945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96" name="Google Shape;96;p2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1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22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9" name="Google Shape;99;p21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00" name="Google Shape;100;p21"/>
          <p:cNvSpPr txBox="1"/>
          <p:nvPr>
            <p:ph idx="2" type="body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01" name="Google Shape;101;p21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02" name="Google Shape;102;p21"/>
          <p:cNvSpPr txBox="1"/>
          <p:nvPr>
            <p:ph idx="4" type="body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03" name="Google Shape;103;p21"/>
          <p:cNvSpPr txBox="1"/>
          <p:nvPr>
            <p:ph idx="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04" name="Google Shape;104;p21"/>
          <p:cNvSpPr txBox="1"/>
          <p:nvPr>
            <p:ph idx="6" type="body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05" name="Google Shape;105;p21"/>
          <p:cNvSpPr txBox="1"/>
          <p:nvPr>
            <p:ph idx="7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06" name="Google Shape;106;p21"/>
          <p:cNvSpPr txBox="1"/>
          <p:nvPr>
            <p:ph idx="8" type="body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07" name="Google Shape;107;p2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2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10" name="Google Shape;110;p22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11" name="Google Shape;111;p22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3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b="0" i="1"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114" name="Google Shape;114;p23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115" name="Google Shape;115;p2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4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 1">
  <p:cSld name="TITLE_ONLY_1_2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6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22" name="Google Shape;122;p2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23" name="Google Shape;123;p26"/>
          <p:cNvSpPr txBox="1"/>
          <p:nvPr>
            <p:ph idx="1" type="body"/>
          </p:nvPr>
        </p:nvSpPr>
        <p:spPr>
          <a:xfrm>
            <a:off x="453200" y="1428925"/>
            <a:ext cx="8231700" cy="405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24" name="Google Shape;124;p26"/>
          <p:cNvSpPr txBox="1"/>
          <p:nvPr>
            <p:ph idx="2" type="subTitle"/>
          </p:nvPr>
        </p:nvSpPr>
        <p:spPr>
          <a:xfrm>
            <a:off x="45897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25" name="Google Shape;125;p26"/>
          <p:cNvSpPr txBox="1"/>
          <p:nvPr>
            <p:ph idx="3" type="body"/>
          </p:nvPr>
        </p:nvSpPr>
        <p:spPr>
          <a:xfrm>
            <a:off x="45897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175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048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126" name="Google Shape;126;p26"/>
          <p:cNvSpPr txBox="1"/>
          <p:nvPr>
            <p:ph idx="4" type="subTitle"/>
          </p:nvPr>
        </p:nvSpPr>
        <p:spPr>
          <a:xfrm>
            <a:off x="3279300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27" name="Google Shape;127;p26"/>
          <p:cNvSpPr txBox="1"/>
          <p:nvPr>
            <p:ph idx="5" type="body"/>
          </p:nvPr>
        </p:nvSpPr>
        <p:spPr>
          <a:xfrm>
            <a:off x="3279300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175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048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128" name="Google Shape;128;p26"/>
          <p:cNvSpPr txBox="1"/>
          <p:nvPr>
            <p:ph idx="6" type="subTitle"/>
          </p:nvPr>
        </p:nvSpPr>
        <p:spPr>
          <a:xfrm>
            <a:off x="609962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29" name="Google Shape;129;p26"/>
          <p:cNvSpPr txBox="1"/>
          <p:nvPr>
            <p:ph idx="7" type="body"/>
          </p:nvPr>
        </p:nvSpPr>
        <p:spPr>
          <a:xfrm>
            <a:off x="609962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175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048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8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Montserrat SemiBold"/>
              <a:buNone/>
              <a:defRPr b="0" sz="3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7" name="Google Shape;137;p28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8" name="Google Shape;138;p28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39" name="Google Shape;139;p28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5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28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9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43" name="Google Shape;143;p2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44" name="Google Shape;144;p29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0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47" name="Google Shape;147;p30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400"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1"/>
          <p:cNvSpPr txBox="1"/>
          <p:nvPr>
            <p:ph type="title"/>
          </p:nvPr>
        </p:nvSpPr>
        <p:spPr>
          <a:xfrm>
            <a:off x="458975" y="445025"/>
            <a:ext cx="3951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0" name="Google Shape;150;p31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51" name="Google Shape;151;p31"/>
          <p:cNvSpPr txBox="1"/>
          <p:nvPr>
            <p:ph idx="2" type="body"/>
          </p:nvPr>
        </p:nvSpPr>
        <p:spPr>
          <a:xfrm>
            <a:off x="4733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52" name="Google Shape;152;p3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53" name="Google Shape;153;p31"/>
          <p:cNvSpPr txBox="1"/>
          <p:nvPr>
            <p:ph idx="3" type="title"/>
          </p:nvPr>
        </p:nvSpPr>
        <p:spPr>
          <a:xfrm>
            <a:off x="4733975" y="445025"/>
            <a:ext cx="3951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32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6" name="Google Shape;156;p32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3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9" name="Google Shape;159;p3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60" name="Google Shape;160;p33"/>
          <p:cNvSpPr txBox="1"/>
          <p:nvPr>
            <p:ph idx="1" type="body"/>
          </p:nvPr>
        </p:nvSpPr>
        <p:spPr>
          <a:xfrm>
            <a:off x="453200" y="1428925"/>
            <a:ext cx="8231700" cy="405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61" name="Google Shape;161;p33"/>
          <p:cNvSpPr txBox="1"/>
          <p:nvPr>
            <p:ph idx="2" type="subTitle"/>
          </p:nvPr>
        </p:nvSpPr>
        <p:spPr>
          <a:xfrm>
            <a:off x="45897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62" name="Google Shape;162;p33"/>
          <p:cNvSpPr txBox="1"/>
          <p:nvPr>
            <p:ph idx="3" type="body"/>
          </p:nvPr>
        </p:nvSpPr>
        <p:spPr>
          <a:xfrm>
            <a:off x="45897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163" name="Google Shape;163;p33"/>
          <p:cNvSpPr txBox="1"/>
          <p:nvPr>
            <p:ph idx="4" type="subTitle"/>
          </p:nvPr>
        </p:nvSpPr>
        <p:spPr>
          <a:xfrm>
            <a:off x="3279300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64" name="Google Shape;164;p33"/>
          <p:cNvSpPr txBox="1"/>
          <p:nvPr>
            <p:ph idx="5" type="body"/>
          </p:nvPr>
        </p:nvSpPr>
        <p:spPr>
          <a:xfrm>
            <a:off x="3279300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165" name="Google Shape;165;p33"/>
          <p:cNvSpPr txBox="1"/>
          <p:nvPr>
            <p:ph idx="6" type="subTitle"/>
          </p:nvPr>
        </p:nvSpPr>
        <p:spPr>
          <a:xfrm>
            <a:off x="609962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66" name="Google Shape;166;p33"/>
          <p:cNvSpPr txBox="1"/>
          <p:nvPr>
            <p:ph idx="7" type="body"/>
          </p:nvPr>
        </p:nvSpPr>
        <p:spPr>
          <a:xfrm>
            <a:off x="609962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4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69" name="Google Shape;169;p34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70" name="Google Shape;170;p34"/>
          <p:cNvSpPr txBox="1"/>
          <p:nvPr>
            <p:ph idx="2" type="subTitle"/>
          </p:nvPr>
        </p:nvSpPr>
        <p:spPr>
          <a:xfrm>
            <a:off x="5555725" y="2671200"/>
            <a:ext cx="3129300" cy="3945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71" name="Google Shape;171;p34"/>
          <p:cNvSpPr txBox="1"/>
          <p:nvPr>
            <p:ph idx="3" type="body"/>
          </p:nvPr>
        </p:nvSpPr>
        <p:spPr>
          <a:xfrm>
            <a:off x="458975" y="2070075"/>
            <a:ext cx="3951000" cy="52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72" name="Google Shape;172;p34"/>
          <p:cNvSpPr txBox="1"/>
          <p:nvPr>
            <p:ph idx="4" type="subTitle"/>
          </p:nvPr>
        </p:nvSpPr>
        <p:spPr>
          <a:xfrm>
            <a:off x="458975" y="267120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73" name="Google Shape;173;p34"/>
          <p:cNvSpPr txBox="1"/>
          <p:nvPr>
            <p:ph idx="5" type="body"/>
          </p:nvPr>
        </p:nvSpPr>
        <p:spPr>
          <a:xfrm>
            <a:off x="458975" y="3303125"/>
            <a:ext cx="3951000" cy="52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74" name="Google Shape;174;p34"/>
          <p:cNvSpPr txBox="1"/>
          <p:nvPr>
            <p:ph idx="6" type="subTitle"/>
          </p:nvPr>
        </p:nvSpPr>
        <p:spPr>
          <a:xfrm>
            <a:off x="5555725" y="3177725"/>
            <a:ext cx="3129300" cy="3945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75" name="Google Shape;175;p34"/>
          <p:cNvSpPr txBox="1"/>
          <p:nvPr>
            <p:ph idx="7" type="subTitle"/>
          </p:nvPr>
        </p:nvSpPr>
        <p:spPr>
          <a:xfrm>
            <a:off x="5555725" y="3684250"/>
            <a:ext cx="3129300" cy="3945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76" name="Google Shape;176;p3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5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79" name="Google Shape;179;p35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80" name="Google Shape;180;p35"/>
          <p:cNvSpPr txBox="1"/>
          <p:nvPr>
            <p:ph idx="2" type="body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81" name="Google Shape;181;p35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82" name="Google Shape;182;p35"/>
          <p:cNvSpPr txBox="1"/>
          <p:nvPr>
            <p:ph idx="4" type="body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83" name="Google Shape;183;p35"/>
          <p:cNvSpPr txBox="1"/>
          <p:nvPr>
            <p:ph idx="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accent3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84" name="Google Shape;184;p35"/>
          <p:cNvSpPr txBox="1"/>
          <p:nvPr>
            <p:ph idx="6" type="body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85" name="Google Shape;185;p35"/>
          <p:cNvSpPr txBox="1"/>
          <p:nvPr>
            <p:ph idx="7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86" name="Google Shape;186;p35"/>
          <p:cNvSpPr txBox="1"/>
          <p:nvPr>
            <p:ph idx="8" type="body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87" name="Google Shape;187;p3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6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90" name="Google Shape;190;p36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91" name="Google Shape;191;p3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7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 SemiBold"/>
              <a:buNone/>
              <a:defRPr b="0" i="1" sz="3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194" name="Google Shape;194;p37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0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0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0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0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0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0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000"/>
              </a:spcBef>
              <a:spcAft>
                <a:spcPts val="1000"/>
              </a:spcAft>
              <a:buNone/>
              <a:defRPr/>
            </a:lvl9pPr>
          </a:lstStyle>
          <a:p/>
        </p:txBody>
      </p:sp>
      <p:pic>
        <p:nvPicPr>
          <p:cNvPr id="195" name="Google Shape;195;p37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8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2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35.xml"/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theme" Target="../theme/theme4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Montserrat"/>
              <a:buNone/>
              <a:defRPr b="1" sz="22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458975" y="1259525"/>
            <a:ext cx="8226000" cy="315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17500" lvl="5" marL="2743200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17500" lvl="6" marL="3200400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17500" lvl="7" marL="3657600" rtl="0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17500" lvl="8" marL="4114800" rtl="0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54" name="Google Shape;54;p13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7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Montserrat"/>
              <a:buNone/>
              <a:defRPr b="1" sz="22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132" name="Google Shape;132;p27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04800" lvl="4" marL="2286000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04800" lvl="5" marL="2743200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92100" lvl="6" marL="3200400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92100" lvl="7" marL="3657600" rtl="0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79400" lvl="8" marL="4114800" rtl="0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800"/>
              <a:buFont typeface="Montserrat"/>
              <a:buChar char="–"/>
              <a:defRPr sz="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33" name="Google Shape;133;p2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34" name="Google Shape;134;p27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Relationship Id="rId4" Type="http://schemas.openxmlformats.org/officeDocument/2006/relationships/image" Target="../media/image1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5.png"/><Relationship Id="rId4" Type="http://schemas.openxmlformats.org/officeDocument/2006/relationships/image" Target="../media/image1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7.png"/><Relationship Id="rId4" Type="http://schemas.openxmlformats.org/officeDocument/2006/relationships/image" Target="../media/image1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40"/>
          <p:cNvSpPr txBox="1"/>
          <p:nvPr>
            <p:ph type="ctrTitle"/>
          </p:nvPr>
        </p:nvSpPr>
        <p:spPr>
          <a:xfrm>
            <a:off x="382775" y="1438150"/>
            <a:ext cx="8571900" cy="186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Talking about an ideal holiday </a:t>
            </a:r>
            <a:r>
              <a:rPr lang="en-GB" sz="1500">
                <a:solidFill>
                  <a:srgbClr val="4B3241"/>
                </a:solidFill>
              </a:rPr>
              <a:t>[2/2]</a:t>
            </a:r>
            <a:endParaRPr sz="1500">
              <a:solidFill>
                <a:srgbClr val="4B3241"/>
              </a:solidFill>
            </a:endParaRPr>
          </a:p>
          <a:p>
            <a:pPr indent="-273050" lvl="0" marL="228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2500"/>
              <a:buChar char="-"/>
            </a:pPr>
            <a:r>
              <a:rPr lang="en-GB" sz="2500">
                <a:solidFill>
                  <a:srgbClr val="4B3241"/>
                </a:solidFill>
              </a:rPr>
              <a:t>Using the conditional tense with all pronouns</a:t>
            </a:r>
            <a:endParaRPr sz="2500">
              <a:solidFill>
                <a:srgbClr val="4B3241"/>
              </a:solidFill>
            </a:endParaRPr>
          </a:p>
          <a:p>
            <a:pPr indent="-273050" lvl="0" marL="228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2500"/>
              <a:buChar char="-"/>
            </a:pPr>
            <a:r>
              <a:rPr lang="en-GB" sz="2500">
                <a:solidFill>
                  <a:srgbClr val="4B3241"/>
                </a:solidFill>
              </a:rPr>
              <a:t>Using ‘si’ clauses</a:t>
            </a:r>
            <a:endParaRPr sz="2500">
              <a:solidFill>
                <a:srgbClr val="4B3241"/>
              </a:solidFill>
            </a:endParaRPr>
          </a:p>
        </p:txBody>
      </p:sp>
      <p:sp>
        <p:nvSpPr>
          <p:cNvPr id="205" name="Google Shape;205;p40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French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206" name="Google Shape;206;p40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Mademoiselle Franklin</a:t>
            </a:r>
            <a:endParaRPr>
              <a:solidFill>
                <a:srgbClr val="4B324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rectangle" id="211" name="Google Shape;211;p41"/>
          <p:cNvSpPr/>
          <p:nvPr/>
        </p:nvSpPr>
        <p:spPr>
          <a:xfrm>
            <a:off x="2679913" y="1456716"/>
            <a:ext cx="3146700" cy="2601600"/>
          </a:xfrm>
          <a:prstGeom prst="roundRect">
            <a:avLst>
              <a:gd fmla="val 16667" name="adj"/>
            </a:avLst>
          </a:prstGeom>
          <a:noFill/>
          <a:ln cap="flat" cmpd="sng" w="22225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212" name="Google Shape;212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2275" y="187700"/>
            <a:ext cx="967050" cy="9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41"/>
          <p:cNvSpPr txBox="1"/>
          <p:nvPr/>
        </p:nvSpPr>
        <p:spPr>
          <a:xfrm>
            <a:off x="3394125" y="266738"/>
            <a:ext cx="3082200" cy="14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5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[ ai ]</a:t>
            </a:r>
            <a:endParaRPr b="1" sz="50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4" name="Google Shape;214;p41"/>
          <p:cNvSpPr txBox="1"/>
          <p:nvPr/>
        </p:nvSpPr>
        <p:spPr>
          <a:xfrm>
            <a:off x="3376448" y="2945824"/>
            <a:ext cx="1553100" cy="9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vr</a:t>
            </a:r>
            <a:r>
              <a:rPr b="1" lang="en-GB" sz="6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ai</a:t>
            </a:r>
            <a:endParaRPr sz="6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descr="a green checkmark" id="215" name="Google Shape;215;p4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697255" y="1681201"/>
            <a:ext cx="1063738" cy="11080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42"/>
          <p:cNvSpPr txBox="1"/>
          <p:nvPr/>
        </p:nvSpPr>
        <p:spPr>
          <a:xfrm>
            <a:off x="1178049" y="1190513"/>
            <a:ext cx="1579500" cy="6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</a:t>
            </a:r>
            <a:r>
              <a:rPr lang="en-GB" sz="3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ai</a:t>
            </a: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son</a:t>
            </a:r>
            <a:endParaRPr sz="7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1" name="Google Shape;221;p42"/>
          <p:cNvSpPr txBox="1"/>
          <p:nvPr/>
        </p:nvSpPr>
        <p:spPr>
          <a:xfrm flipH="1">
            <a:off x="6576161" y="1232863"/>
            <a:ext cx="1767300" cy="7047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mauv</a:t>
            </a:r>
            <a:r>
              <a:rPr lang="en-GB" sz="3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ai</a:t>
            </a: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</a:t>
            </a:r>
            <a:endParaRPr sz="7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2" name="Google Shape;222;p42"/>
          <p:cNvSpPr txBox="1"/>
          <p:nvPr/>
        </p:nvSpPr>
        <p:spPr>
          <a:xfrm>
            <a:off x="3757561" y="2968476"/>
            <a:ext cx="1557600" cy="5997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f</a:t>
            </a:r>
            <a:r>
              <a:rPr lang="en-GB" sz="3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ai</a:t>
            </a: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re</a:t>
            </a:r>
            <a:endParaRPr sz="7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23" name="Google Shape;223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2275" y="187700"/>
            <a:ext cx="967050" cy="9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42"/>
          <p:cNvSpPr txBox="1"/>
          <p:nvPr/>
        </p:nvSpPr>
        <p:spPr>
          <a:xfrm>
            <a:off x="3394125" y="266738"/>
            <a:ext cx="3082200" cy="14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5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[ ai ]</a:t>
            </a:r>
            <a:endParaRPr b="1" sz="50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25" name="Google Shape;225;p42"/>
          <p:cNvPicPr preferRelativeResize="0"/>
          <p:nvPr/>
        </p:nvPicPr>
        <p:blipFill rotWithShape="1">
          <a:blip r:embed="rId4">
            <a:alphaModFix/>
          </a:blip>
          <a:srcRect b="42286" l="10277" r="71388" t="34128"/>
          <a:stretch/>
        </p:blipFill>
        <p:spPr>
          <a:xfrm>
            <a:off x="1129600" y="1666438"/>
            <a:ext cx="1676400" cy="1213137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42"/>
          <p:cNvSpPr/>
          <p:nvPr/>
        </p:nvSpPr>
        <p:spPr>
          <a:xfrm>
            <a:off x="6990238" y="1809588"/>
            <a:ext cx="9390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[bad]</a:t>
            </a:r>
            <a:endParaRPr sz="7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7" name="Google Shape;227;p42"/>
          <p:cNvSpPr/>
          <p:nvPr/>
        </p:nvSpPr>
        <p:spPr>
          <a:xfrm>
            <a:off x="4098413" y="3564338"/>
            <a:ext cx="9390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[to do]</a:t>
            </a:r>
            <a:endParaRPr sz="7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4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rectangle" id="232" name="Google Shape;232;p43"/>
          <p:cNvSpPr/>
          <p:nvPr/>
        </p:nvSpPr>
        <p:spPr>
          <a:xfrm>
            <a:off x="2058400" y="1438150"/>
            <a:ext cx="4347600" cy="2601600"/>
          </a:xfrm>
          <a:prstGeom prst="roundRect">
            <a:avLst>
              <a:gd fmla="val 16667" name="adj"/>
            </a:avLst>
          </a:prstGeom>
          <a:noFill/>
          <a:ln cap="flat" cmpd="sng" w="22225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233" name="Google Shape;233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2275" y="187700"/>
            <a:ext cx="967050" cy="9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43"/>
          <p:cNvSpPr txBox="1"/>
          <p:nvPr/>
        </p:nvSpPr>
        <p:spPr>
          <a:xfrm>
            <a:off x="1587525" y="355425"/>
            <a:ext cx="5257800" cy="14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5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[ eau]</a:t>
            </a:r>
            <a:endParaRPr b="1" sz="50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5" name="Google Shape;235;p43"/>
          <p:cNvSpPr txBox="1"/>
          <p:nvPr/>
        </p:nvSpPr>
        <p:spPr>
          <a:xfrm>
            <a:off x="6822100" y="1740600"/>
            <a:ext cx="1778100" cy="15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5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[ au ]</a:t>
            </a:r>
            <a:endParaRPr b="1" sz="50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5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  [o]</a:t>
            </a:r>
            <a:endParaRPr b="1" sz="50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6" name="Google Shape;236;p43"/>
          <p:cNvSpPr txBox="1"/>
          <p:nvPr/>
        </p:nvSpPr>
        <p:spPr>
          <a:xfrm>
            <a:off x="3426674" y="3293900"/>
            <a:ext cx="1579500" cy="6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b</a:t>
            </a:r>
            <a:r>
              <a:rPr lang="en-GB" sz="4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eau</a:t>
            </a:r>
            <a:endParaRPr sz="45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37" name="Google Shape;237;p43"/>
          <p:cNvPicPr preferRelativeResize="0"/>
          <p:nvPr/>
        </p:nvPicPr>
        <p:blipFill rotWithShape="1">
          <a:blip r:embed="rId4">
            <a:alphaModFix/>
          </a:blip>
          <a:srcRect b="32822" l="13889" r="71388" t="41746"/>
          <a:stretch/>
        </p:blipFill>
        <p:spPr>
          <a:xfrm>
            <a:off x="3400087" y="1488575"/>
            <a:ext cx="1664222" cy="1617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44"/>
          <p:cNvSpPr txBox="1"/>
          <p:nvPr/>
        </p:nvSpPr>
        <p:spPr>
          <a:xfrm flipH="1">
            <a:off x="6728561" y="1365163"/>
            <a:ext cx="1767300" cy="7047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ph</a:t>
            </a:r>
            <a:r>
              <a:rPr lang="en-GB" sz="3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o</a:t>
            </a: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</a:t>
            </a:r>
            <a:r>
              <a:rPr lang="en-GB" sz="3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o</a:t>
            </a:r>
            <a:endParaRPr sz="7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3" name="Google Shape;243;p44"/>
          <p:cNvSpPr txBox="1"/>
          <p:nvPr/>
        </p:nvSpPr>
        <p:spPr>
          <a:xfrm>
            <a:off x="3757561" y="2968476"/>
            <a:ext cx="1557600" cy="5997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au</a:t>
            </a: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ssi</a:t>
            </a:r>
            <a:endParaRPr sz="7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44" name="Google Shape;244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2275" y="187700"/>
            <a:ext cx="967050" cy="9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44"/>
          <p:cNvSpPr txBox="1"/>
          <p:nvPr/>
        </p:nvSpPr>
        <p:spPr>
          <a:xfrm>
            <a:off x="2105100" y="355425"/>
            <a:ext cx="4842600" cy="9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5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[ eau / au / o ]</a:t>
            </a:r>
            <a:endParaRPr b="1" sz="50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46" name="Google Shape;246;p44"/>
          <p:cNvPicPr preferRelativeResize="0"/>
          <p:nvPr/>
        </p:nvPicPr>
        <p:blipFill rotWithShape="1">
          <a:blip r:embed="rId4">
            <a:alphaModFix/>
          </a:blip>
          <a:srcRect b="28820" l="73473" r="9253" t="42237"/>
          <a:stretch/>
        </p:blipFill>
        <p:spPr>
          <a:xfrm>
            <a:off x="6614112" y="1975813"/>
            <a:ext cx="1579502" cy="1488602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44"/>
          <p:cNvSpPr/>
          <p:nvPr/>
        </p:nvSpPr>
        <p:spPr>
          <a:xfrm>
            <a:off x="4066863" y="3521550"/>
            <a:ext cx="9390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[also]</a:t>
            </a:r>
            <a:endParaRPr sz="7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8" name="Google Shape;248;p44"/>
          <p:cNvSpPr txBox="1"/>
          <p:nvPr/>
        </p:nvSpPr>
        <p:spPr>
          <a:xfrm>
            <a:off x="611375" y="1385263"/>
            <a:ext cx="3275700" cy="9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g</a:t>
            </a:r>
            <a:r>
              <a:rPr lang="en-GB" sz="3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au</a:t>
            </a: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che</a:t>
            </a:r>
            <a:endParaRPr sz="3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descr="two arrow diverging, another arrow pointing to the left route. " id="249" name="Google Shape;249;p4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87575" y="1967013"/>
            <a:ext cx="1312175" cy="13344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0" name="Google Shape;250;p44"/>
          <p:cNvCxnSpPr/>
          <p:nvPr/>
        </p:nvCxnSpPr>
        <p:spPr>
          <a:xfrm rot="10800000">
            <a:off x="1005367" y="2359273"/>
            <a:ext cx="313800" cy="425100"/>
          </a:xfrm>
          <a:prstGeom prst="straightConnector1">
            <a:avLst/>
          </a:prstGeom>
          <a:noFill/>
          <a:ln cap="flat" cmpd="sng" w="76200">
            <a:solidFill>
              <a:srgbClr val="FA65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251" name="Google Shape;251;p44"/>
          <p:cNvCxnSpPr/>
          <p:nvPr/>
        </p:nvCxnSpPr>
        <p:spPr>
          <a:xfrm flipH="1">
            <a:off x="1303542" y="2784372"/>
            <a:ext cx="4200" cy="428700"/>
          </a:xfrm>
          <a:prstGeom prst="straightConnector1">
            <a:avLst/>
          </a:prstGeom>
          <a:noFill/>
          <a:ln cap="flat" cmpd="sng" w="76200">
            <a:solidFill>
              <a:srgbClr val="FA6500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7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" name="Google Shape;256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3713" y="432450"/>
            <a:ext cx="882537" cy="882537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57" name="Google Shape;257;p45"/>
          <p:cNvGraphicFramePr/>
          <p:nvPr/>
        </p:nvGraphicFramePr>
        <p:xfrm>
          <a:off x="1054350" y="4653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{F7CD8533-030F-4894-A7B7-93CFA682A350}</a:tableStyleId>
              </a:tblPr>
              <a:tblGrid>
                <a:gridCol w="3929775"/>
                <a:gridCol w="3823300"/>
              </a:tblGrid>
              <a:tr h="3262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Pour mes vacances de rêve...</a:t>
                      </a:r>
                      <a:endParaRPr sz="1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 anchor="ctr">
                    <a:lnL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For my dream holidays...</a:t>
                      </a:r>
                      <a:endParaRPr sz="1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 anchor="ctr">
                    <a:lnL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262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Il y aur</a:t>
                      </a:r>
                      <a:r>
                        <a:rPr lang="en-GB" sz="1400">
                          <a:solidFill>
                            <a:schemeClr val="accent5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ai</a:t>
                      </a:r>
                      <a:r>
                        <a:rPr lang="en-GB" sz="1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t...</a:t>
                      </a:r>
                      <a:endParaRPr sz="1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 anchor="ctr">
                    <a:lnL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There would be...</a:t>
                      </a:r>
                      <a:endParaRPr sz="1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 anchor="ctr">
                    <a:lnL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262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Ce ser</a:t>
                      </a:r>
                      <a:r>
                        <a:rPr lang="en-GB" sz="1400">
                          <a:solidFill>
                            <a:schemeClr val="accent5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ai</a:t>
                      </a:r>
                      <a:r>
                        <a:rPr lang="en-GB" sz="1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t...</a:t>
                      </a:r>
                      <a:endParaRPr sz="1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 anchor="ctr">
                    <a:lnL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This would be...</a:t>
                      </a:r>
                      <a:endParaRPr sz="1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 anchor="ctr">
                    <a:lnL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262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Si j’avais le choix...</a:t>
                      </a:r>
                      <a:endParaRPr sz="1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 anchor="ctr">
                    <a:lnL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If I had the choice...</a:t>
                      </a:r>
                      <a:endParaRPr sz="1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 anchor="ctr">
                    <a:lnL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262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Si j’étais riche...</a:t>
                      </a:r>
                      <a:endParaRPr sz="1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 anchor="ctr">
                    <a:lnL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If I were rich...</a:t>
                      </a:r>
                      <a:endParaRPr sz="1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 anchor="ctr">
                    <a:lnL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262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s’amuser</a:t>
                      </a:r>
                      <a:endParaRPr sz="1400">
                        <a:solidFill>
                          <a:schemeClr val="accent5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 anchor="ctr">
                    <a:lnL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 have fun/having fun</a:t>
                      </a:r>
                      <a:endParaRPr sz="1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 anchor="ctr">
                    <a:lnL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262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se reposer </a:t>
                      </a:r>
                      <a:endParaRPr sz="1400">
                        <a:solidFill>
                          <a:schemeClr val="accent5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 anchor="ctr">
                    <a:lnL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 relax/relaxing</a:t>
                      </a:r>
                      <a:endParaRPr sz="1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 anchor="ctr">
                    <a:lnL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262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se promener</a:t>
                      </a:r>
                      <a:endParaRPr sz="1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 anchor="ctr">
                    <a:lnL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 walk/walking </a:t>
                      </a:r>
                      <a:endParaRPr sz="1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 anchor="ctr">
                    <a:lnL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45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regarder le coucher du soleil</a:t>
                      </a:r>
                      <a:endParaRPr sz="1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 anchor="ctr">
                    <a:lnL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 watch the sunset/watching the sunset</a:t>
                      </a:r>
                      <a:endParaRPr sz="1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 anchor="ctr">
                    <a:lnL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45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un hôtel cinq étoiles</a:t>
                      </a:r>
                      <a:endParaRPr sz="1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 anchor="ctr">
                    <a:lnL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 five star hotel</a:t>
                      </a:r>
                      <a:endParaRPr sz="1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 anchor="ctr">
                    <a:lnL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45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une </a:t>
                      </a:r>
                      <a:r>
                        <a:rPr lang="en-GB" sz="1400">
                          <a:solidFill>
                            <a:schemeClr val="accent5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au</a:t>
                      </a:r>
                      <a:r>
                        <a:rPr lang="en-GB" sz="1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berge de jeunesse</a:t>
                      </a:r>
                      <a:endParaRPr sz="1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 anchor="ctr">
                    <a:lnL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 youth hostel</a:t>
                      </a:r>
                      <a:endParaRPr sz="1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 anchor="ctr">
                    <a:lnL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45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une chambre d’hôte</a:t>
                      </a:r>
                      <a:endParaRPr sz="1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 anchor="ctr">
                    <a:lnL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 bed and breakfast</a:t>
                      </a:r>
                      <a:endParaRPr sz="1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 anchor="ctr">
                    <a:lnL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46"/>
          <p:cNvSpPr txBox="1"/>
          <p:nvPr>
            <p:ph idx="6" type="subTitle"/>
          </p:nvPr>
        </p:nvSpPr>
        <p:spPr>
          <a:xfrm>
            <a:off x="6099625" y="1030725"/>
            <a:ext cx="2585400" cy="6747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3. Conditional Tense Verb Endings 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263" name="Google Shape;263;p46"/>
          <p:cNvSpPr txBox="1"/>
          <p:nvPr>
            <p:ph idx="4" type="subTitle"/>
          </p:nvPr>
        </p:nvSpPr>
        <p:spPr>
          <a:xfrm>
            <a:off x="3279300" y="1030975"/>
            <a:ext cx="2674800" cy="6747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chemeClr val="dk2"/>
                </a:solidFill>
              </a:rPr>
              <a:t>2. The Infinitive Verb (Ending in ER/IR/RE)</a:t>
            </a:r>
            <a:endParaRPr sz="1500">
              <a:solidFill>
                <a:schemeClr val="dk2"/>
              </a:solidFill>
            </a:endParaRPr>
          </a:p>
        </p:txBody>
      </p:sp>
      <p:sp>
        <p:nvSpPr>
          <p:cNvPr id="264" name="Google Shape;264;p46"/>
          <p:cNvSpPr txBox="1"/>
          <p:nvPr>
            <p:ph idx="2" type="subTitle"/>
          </p:nvPr>
        </p:nvSpPr>
        <p:spPr>
          <a:xfrm>
            <a:off x="369575" y="1030725"/>
            <a:ext cx="2674800" cy="6747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chemeClr val="dk2"/>
                </a:solidFill>
              </a:rPr>
              <a:t>1. </a:t>
            </a:r>
            <a:r>
              <a:rPr b="1" lang="en-GB"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The Subject Pronoun</a:t>
            </a:r>
            <a:endParaRPr b="1" sz="1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65" name="Google Shape;265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9575" y="289363"/>
            <a:ext cx="626476" cy="627064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46"/>
          <p:cNvSpPr txBox="1"/>
          <p:nvPr/>
        </p:nvSpPr>
        <p:spPr>
          <a:xfrm>
            <a:off x="1108213" y="382763"/>
            <a:ext cx="6691200" cy="57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Forming the conditional tense with all pronouns</a:t>
            </a:r>
            <a:endParaRPr b="1" sz="2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267" name="Google Shape;267;p46"/>
          <p:cNvGraphicFramePr/>
          <p:nvPr/>
        </p:nvGraphicFramePr>
        <p:xfrm>
          <a:off x="369563" y="20002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{F7CD8533-030F-4894-A7B7-93CFA682A350}</a:tableStyleId>
              </a:tblPr>
              <a:tblGrid>
                <a:gridCol w="2771825"/>
                <a:gridCol w="2771825"/>
                <a:gridCol w="2771825"/>
              </a:tblGrid>
              <a:tr h="4193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Je</a:t>
                      </a:r>
                      <a:endParaRPr b="1" sz="1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/>
                </a:tc>
                <a:tc rowSpan="3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Infinitive verb </a:t>
                      </a:r>
                      <a:endParaRPr sz="1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ais</a:t>
                      </a:r>
                      <a:endParaRPr b="1" sz="1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/>
                </a:tc>
              </a:tr>
              <a:tr h="4193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Tu</a:t>
                      </a:r>
                      <a:endParaRPr sz="1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/>
                </a:tc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ais</a:t>
                      </a:r>
                      <a:endParaRPr sz="1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/>
                </a:tc>
              </a:tr>
              <a:tr h="4193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Il/Elle/</a:t>
                      </a:r>
                      <a:r>
                        <a:rPr b="1" lang="en-GB" sz="1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On</a:t>
                      </a:r>
                      <a:endParaRPr b="1" sz="1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/>
                </a:tc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ait</a:t>
                      </a:r>
                      <a:endParaRPr b="1" sz="1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/>
                </a:tc>
              </a:tr>
              <a:tr h="4193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Nous</a:t>
                      </a:r>
                      <a:endParaRPr sz="1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/>
                </a:tc>
                <a:tc rowSpan="3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500" u="sng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Irregular stem:</a:t>
                      </a:r>
                      <a:endParaRPr sz="1500" u="sng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fer (faire)</a:t>
                      </a:r>
                      <a:endParaRPr sz="1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                 ir (aller)</a:t>
                      </a:r>
                      <a:endParaRPr sz="1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aur (avoir)</a:t>
                      </a:r>
                      <a:endParaRPr sz="1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                 ser (être)</a:t>
                      </a:r>
                      <a:endParaRPr sz="1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ions</a:t>
                      </a:r>
                      <a:endParaRPr sz="1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/>
                </a:tc>
              </a:tr>
              <a:tr h="4193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Vous</a:t>
                      </a:r>
                      <a:endParaRPr sz="1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/>
                </a:tc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iez</a:t>
                      </a:r>
                      <a:endParaRPr sz="1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/>
                </a:tc>
              </a:tr>
              <a:tr h="4193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Ils/Elles</a:t>
                      </a:r>
                      <a:endParaRPr sz="1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/>
                </a:tc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aient</a:t>
                      </a:r>
                      <a:endParaRPr sz="1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/>
                </a:tc>
              </a:tr>
            </a:tbl>
          </a:graphicData>
        </a:graphic>
      </p:graphicFrame>
      <p:pic>
        <p:nvPicPr>
          <p:cNvPr id="268" name="Google Shape;268;p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11425" y="289363"/>
            <a:ext cx="789657" cy="6270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" name="Google Shape;273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5088" y="586938"/>
            <a:ext cx="626476" cy="627064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p47"/>
          <p:cNvSpPr txBox="1"/>
          <p:nvPr/>
        </p:nvSpPr>
        <p:spPr>
          <a:xfrm>
            <a:off x="1476913" y="640850"/>
            <a:ext cx="6691200" cy="57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‘Si’ clauses with the conditional tense</a:t>
            </a:r>
            <a:endParaRPr b="1" sz="2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5" name="Google Shape;275;p47"/>
          <p:cNvSpPr txBox="1"/>
          <p:nvPr/>
        </p:nvSpPr>
        <p:spPr>
          <a:xfrm>
            <a:off x="645088" y="1451750"/>
            <a:ext cx="3724200" cy="860700"/>
          </a:xfrm>
          <a:prstGeom prst="rect">
            <a:avLst/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latin typeface="Montserrat"/>
                <a:ea typeface="Montserrat"/>
                <a:cs typeface="Montserrat"/>
                <a:sym typeface="Montserrat"/>
              </a:rPr>
              <a:t>Si j’avais le choix</a:t>
            </a:r>
            <a:endParaRPr sz="2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latin typeface="Montserrat"/>
                <a:ea typeface="Montserrat"/>
                <a:cs typeface="Montserrat"/>
                <a:sym typeface="Montserrat"/>
              </a:rPr>
              <a:t>Si on avait le choix </a:t>
            </a:r>
            <a:endParaRPr sz="2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6" name="Google Shape;276;p47"/>
          <p:cNvSpPr txBox="1"/>
          <p:nvPr/>
        </p:nvSpPr>
        <p:spPr>
          <a:xfrm>
            <a:off x="4405950" y="2518150"/>
            <a:ext cx="289800" cy="49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500">
                <a:latin typeface="Montserrat"/>
                <a:ea typeface="Montserrat"/>
                <a:cs typeface="Montserrat"/>
                <a:sym typeface="Montserrat"/>
              </a:rPr>
              <a:t>+</a:t>
            </a:r>
            <a:endParaRPr b="1" sz="25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7" name="Google Shape;277;p47"/>
          <p:cNvSpPr txBox="1"/>
          <p:nvPr/>
        </p:nvSpPr>
        <p:spPr>
          <a:xfrm>
            <a:off x="4734000" y="1451750"/>
            <a:ext cx="3724200" cy="2877300"/>
          </a:xfrm>
          <a:prstGeom prst="rect">
            <a:avLst/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latin typeface="Montserrat"/>
                <a:ea typeface="Montserrat"/>
                <a:cs typeface="Montserrat"/>
                <a:sym typeface="Montserrat"/>
              </a:rPr>
              <a:t>Conditional Tense</a:t>
            </a:r>
            <a:endParaRPr sz="2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8" name="Google Shape;278;p47"/>
          <p:cNvSpPr/>
          <p:nvPr/>
        </p:nvSpPr>
        <p:spPr>
          <a:xfrm>
            <a:off x="1476913" y="1515450"/>
            <a:ext cx="359400" cy="321000"/>
          </a:xfrm>
          <a:prstGeom prst="ellipse">
            <a:avLst/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p47"/>
          <p:cNvSpPr/>
          <p:nvPr/>
        </p:nvSpPr>
        <p:spPr>
          <a:xfrm>
            <a:off x="1745750" y="1836450"/>
            <a:ext cx="359400" cy="321000"/>
          </a:xfrm>
          <a:prstGeom prst="ellipse">
            <a:avLst/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p47"/>
          <p:cNvSpPr txBox="1"/>
          <p:nvPr/>
        </p:nvSpPr>
        <p:spPr>
          <a:xfrm>
            <a:off x="643650" y="2460050"/>
            <a:ext cx="3724200" cy="860700"/>
          </a:xfrm>
          <a:prstGeom prst="rect">
            <a:avLst/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latin typeface="Montserrat"/>
                <a:ea typeface="Montserrat"/>
                <a:cs typeface="Montserrat"/>
                <a:sym typeface="Montserrat"/>
              </a:rPr>
              <a:t>Si j’étais riche</a:t>
            </a:r>
            <a:endParaRPr sz="2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latin typeface="Montserrat"/>
                <a:ea typeface="Montserrat"/>
                <a:cs typeface="Montserrat"/>
                <a:sym typeface="Montserrat"/>
              </a:rPr>
              <a:t>Si on était riches</a:t>
            </a:r>
            <a:endParaRPr sz="2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1" name="Google Shape;281;p47"/>
          <p:cNvSpPr txBox="1"/>
          <p:nvPr/>
        </p:nvSpPr>
        <p:spPr>
          <a:xfrm>
            <a:off x="645088" y="3468350"/>
            <a:ext cx="3724200" cy="860700"/>
          </a:xfrm>
          <a:prstGeom prst="rect">
            <a:avLst/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latin typeface="Montserrat"/>
                <a:ea typeface="Montserrat"/>
                <a:cs typeface="Montserrat"/>
                <a:sym typeface="Montserrat"/>
              </a:rPr>
              <a:t>Si je gagnais à la loterie</a:t>
            </a:r>
            <a:endParaRPr sz="2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latin typeface="Montserrat"/>
                <a:ea typeface="Montserrat"/>
                <a:cs typeface="Montserrat"/>
                <a:sym typeface="Montserrat"/>
              </a:rPr>
              <a:t>Si on gagnait à la loterie</a:t>
            </a:r>
            <a:endParaRPr sz="2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2" name="Google Shape;282;p47"/>
          <p:cNvSpPr/>
          <p:nvPr/>
        </p:nvSpPr>
        <p:spPr>
          <a:xfrm>
            <a:off x="1476913" y="2491900"/>
            <a:ext cx="359400" cy="321000"/>
          </a:xfrm>
          <a:prstGeom prst="ellipse">
            <a:avLst/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" name="Google Shape;283;p47"/>
          <p:cNvSpPr/>
          <p:nvPr/>
        </p:nvSpPr>
        <p:spPr>
          <a:xfrm>
            <a:off x="1681538" y="2876325"/>
            <a:ext cx="359400" cy="321000"/>
          </a:xfrm>
          <a:prstGeom prst="ellipse">
            <a:avLst/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Google Shape;284;p47"/>
          <p:cNvSpPr/>
          <p:nvPr/>
        </p:nvSpPr>
        <p:spPr>
          <a:xfrm>
            <a:off x="2528300" y="2876325"/>
            <a:ext cx="359400" cy="321000"/>
          </a:xfrm>
          <a:prstGeom prst="ellipse">
            <a:avLst/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p47"/>
          <p:cNvSpPr/>
          <p:nvPr/>
        </p:nvSpPr>
        <p:spPr>
          <a:xfrm>
            <a:off x="2041088" y="3543288"/>
            <a:ext cx="359400" cy="321000"/>
          </a:xfrm>
          <a:prstGeom prst="ellipse">
            <a:avLst/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" name="Google Shape;286;p47"/>
          <p:cNvSpPr/>
          <p:nvPr/>
        </p:nvSpPr>
        <p:spPr>
          <a:xfrm>
            <a:off x="2105300" y="3864288"/>
            <a:ext cx="359400" cy="321000"/>
          </a:xfrm>
          <a:prstGeom prst="ellipse">
            <a:avLst/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87" name="Google Shape;287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68538" y="445025"/>
            <a:ext cx="789657" cy="6270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3F3F3"/>
        </a:solidFill>
      </p:bgPr>
    </p:bg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2" name="Google Shape;292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42937" y="296800"/>
            <a:ext cx="840087" cy="667138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Google Shape;293;p48"/>
          <p:cNvSpPr txBox="1"/>
          <p:nvPr>
            <p:ph type="title"/>
          </p:nvPr>
        </p:nvSpPr>
        <p:spPr>
          <a:xfrm>
            <a:off x="459000" y="481513"/>
            <a:ext cx="6835800" cy="66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>
                <a:solidFill>
                  <a:schemeClr val="dk2"/>
                </a:solidFill>
              </a:rPr>
              <a:t>Talking about an ideal holiday</a:t>
            </a:r>
            <a:endParaRPr sz="25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dk2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>
                <a:solidFill>
                  <a:schemeClr val="dk2"/>
                </a:solidFill>
              </a:rPr>
              <a:t>           </a:t>
            </a:r>
            <a:endParaRPr sz="25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dk2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25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2500">
              <a:solidFill>
                <a:schemeClr val="dk2"/>
              </a:solidFill>
            </a:endParaRPr>
          </a:p>
        </p:txBody>
      </p:sp>
      <p:graphicFrame>
        <p:nvGraphicFramePr>
          <p:cNvPr id="294" name="Google Shape;294;p48"/>
          <p:cNvGraphicFramePr/>
          <p:nvPr/>
        </p:nvGraphicFramePr>
        <p:xfrm>
          <a:off x="476250" y="10997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{F7CD8533-030F-4894-A7B7-93CFA682A350}</a:tableStyleId>
              </a:tblPr>
              <a:tblGrid>
                <a:gridCol w="5701100"/>
                <a:gridCol w="2490425"/>
              </a:tblGrid>
              <a:tr h="640100">
                <a:tc>
                  <a:txBody>
                    <a:bodyPr/>
                    <a:lstStyle/>
                    <a:p>
                      <a:pPr indent="-241300" lvl="0" marL="2286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000"/>
                        <a:buFont typeface="Montserrat"/>
                        <a:buAutoNum type="arabicPeriod"/>
                      </a:pPr>
                      <a:r>
                        <a:rPr lang="en-GB" sz="2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If I had the choice = </a:t>
                      </a:r>
                      <a:endParaRPr sz="2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401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2. If I were rich = </a:t>
                      </a:r>
                      <a:endParaRPr sz="2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401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3. The conditional tense ending for the ‘je’ form is...</a:t>
                      </a:r>
                      <a:endParaRPr sz="2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401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4. The conditional tense ending for the ‘on’ form is...</a:t>
                      </a:r>
                      <a:endParaRPr sz="2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401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5. This would be =</a:t>
                      </a:r>
                      <a:endParaRPr sz="2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295" name="Google Shape;295;p48"/>
          <p:cNvSpPr txBox="1"/>
          <p:nvPr/>
        </p:nvSpPr>
        <p:spPr>
          <a:xfrm>
            <a:off x="6215438" y="1246975"/>
            <a:ext cx="2361900" cy="382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Si j’avais le choix</a:t>
            </a:r>
            <a:endParaRPr b="1" sz="1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6" name="Google Shape;296;p48"/>
          <p:cNvSpPr txBox="1"/>
          <p:nvPr/>
        </p:nvSpPr>
        <p:spPr>
          <a:xfrm>
            <a:off x="6215438" y="1874263"/>
            <a:ext cx="2361900" cy="382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Si j’étais riche</a:t>
            </a:r>
            <a:endParaRPr b="1" sz="1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7" name="Google Shape;297;p48"/>
          <p:cNvSpPr txBox="1"/>
          <p:nvPr/>
        </p:nvSpPr>
        <p:spPr>
          <a:xfrm>
            <a:off x="6215438" y="2501550"/>
            <a:ext cx="2361900" cy="382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ais</a:t>
            </a:r>
            <a:endParaRPr b="1" sz="1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8" name="Google Shape;298;p48"/>
          <p:cNvSpPr txBox="1"/>
          <p:nvPr/>
        </p:nvSpPr>
        <p:spPr>
          <a:xfrm>
            <a:off x="6215438" y="3245575"/>
            <a:ext cx="2361900" cy="382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ait</a:t>
            </a:r>
            <a:endParaRPr b="1" sz="1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9" name="Google Shape;299;p48"/>
          <p:cNvSpPr txBox="1"/>
          <p:nvPr/>
        </p:nvSpPr>
        <p:spPr>
          <a:xfrm>
            <a:off x="6215438" y="3899700"/>
            <a:ext cx="2361900" cy="382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Ce serait</a:t>
            </a:r>
            <a:endParaRPr b="1" sz="1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