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1" name="Google Shape;71;p12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2" name="Google Shape;72;p1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1" name="Google Shape;81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3" name="Google Shape;93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4" name="Google Shape;10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8" name="Google Shape;108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9" name="Google Shape;109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13" name="Google Shape;11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8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48" name="Google Shape;4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52" name="Google Shape;5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  <a:defRPr b="1" i="0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idx="4294967295" type="ctrTitle"/>
          </p:nvPr>
        </p:nvSpPr>
        <p:spPr>
          <a:xfrm>
            <a:off x="229508" y="1640850"/>
            <a:ext cx="6735300" cy="9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b="1" i="0" lang="en-GB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Practical application of </a:t>
            </a:r>
            <a:br>
              <a:rPr b="1" i="0" lang="en-GB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GB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Quantitative Chemistry</a:t>
            </a:r>
            <a:endParaRPr b="1" i="0" sz="2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26"/>
          <p:cNvSpPr txBox="1"/>
          <p:nvPr>
            <p:ph idx="4294967295" type="subTitle"/>
          </p:nvPr>
        </p:nvSpPr>
        <p:spPr>
          <a:xfrm>
            <a:off x="229488" y="246863"/>
            <a:ext cx="4113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Triple - Chemistry - Key stage 4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6"/>
          <p:cNvSpPr txBox="1"/>
          <p:nvPr>
            <p:ph idx="4294967295" type="subTitle"/>
          </p:nvPr>
        </p:nvSpPr>
        <p:spPr>
          <a:xfrm>
            <a:off x="229488" y="4419238"/>
            <a:ext cx="19755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Mrs Begum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Method</a:t>
            </a:r>
            <a:endParaRPr/>
          </a:p>
        </p:txBody>
      </p:sp>
      <p:sp>
        <p:nvSpPr>
          <p:cNvPr id="202" name="Google Shape;202;p35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59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-GB">
                <a:solidFill>
                  <a:srgbClr val="000000"/>
                </a:solidFill>
              </a:rPr>
              <a:t>Measure 27 cm</a:t>
            </a:r>
            <a:r>
              <a:rPr baseline="30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 of 1.5M H</a:t>
            </a:r>
            <a:r>
              <a:rPr baseline="-25000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SO</a:t>
            </a:r>
            <a:r>
              <a:rPr baseline="-25000" lang="en-GB">
                <a:solidFill>
                  <a:srgbClr val="000000"/>
                </a:solidFill>
              </a:rPr>
              <a:t>4</a:t>
            </a:r>
            <a:r>
              <a:rPr lang="en-GB">
                <a:solidFill>
                  <a:srgbClr val="000000"/>
                </a:solidFill>
              </a:rPr>
              <a:t> and pour it into the conical flask.</a:t>
            </a:r>
            <a:endParaRPr>
              <a:solidFill>
                <a:srgbClr val="000000"/>
              </a:solidFill>
            </a:endParaRPr>
          </a:p>
          <a:p>
            <a:pPr indent="-2159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-GB">
                <a:solidFill>
                  <a:srgbClr val="000000"/>
                </a:solidFill>
              </a:rPr>
              <a:t>Gently heat the acid.</a:t>
            </a:r>
            <a:endParaRPr>
              <a:solidFill>
                <a:srgbClr val="000000"/>
              </a:solidFill>
            </a:endParaRPr>
          </a:p>
          <a:p>
            <a:pPr indent="-2159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-GB" sz="1600">
                <a:solidFill>
                  <a:srgbClr val="000000"/>
                </a:solidFill>
              </a:rPr>
              <a:t>Add copper oxide, a spatula at a time, until no more will dissolve (excess).</a:t>
            </a:r>
            <a:endParaRPr b="1" sz="2400">
              <a:solidFill>
                <a:srgbClr val="000000"/>
              </a:solidFill>
            </a:endParaRPr>
          </a:p>
          <a:p>
            <a:pPr indent="-2159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-GB">
                <a:solidFill>
                  <a:srgbClr val="000000"/>
                </a:solidFill>
              </a:rPr>
              <a:t>Filter to get rid of the excess insoluble CuO.</a:t>
            </a:r>
            <a:endParaRPr>
              <a:solidFill>
                <a:srgbClr val="000000"/>
              </a:solidFill>
            </a:endParaRPr>
          </a:p>
          <a:p>
            <a:pPr indent="-2159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-GB">
                <a:solidFill>
                  <a:srgbClr val="000000"/>
                </a:solidFill>
              </a:rPr>
              <a:t>Evaporate the water from the copper sulfate solution and you will be left with copper sulfate crystals.</a:t>
            </a:r>
            <a:endParaRPr>
              <a:solidFill>
                <a:srgbClr val="000000"/>
              </a:solidFill>
            </a:endParaRPr>
          </a:p>
          <a:p>
            <a:pPr indent="0" lvl="0" marL="22860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3" name="Google Shape;203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Yield answers</a:t>
            </a:r>
            <a:endParaRPr/>
          </a:p>
        </p:txBody>
      </p:sp>
      <p:sp>
        <p:nvSpPr>
          <p:cNvPr id="209" name="Google Shape;209;p3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59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-GB">
                <a:solidFill>
                  <a:srgbClr val="000000"/>
                </a:solidFill>
              </a:rPr>
              <a:t>What is the percentage yield?</a:t>
            </a:r>
            <a:br>
              <a:rPr lang="en-GB">
                <a:solidFill>
                  <a:srgbClr val="000000"/>
                </a:solidFill>
              </a:rPr>
            </a:br>
            <a:r>
              <a:rPr b="1" lang="en-GB">
                <a:solidFill>
                  <a:srgbClr val="000000"/>
                </a:solidFill>
              </a:rPr>
              <a:t>(4.9 / 6.5) x 100 = 75.4%</a:t>
            </a:r>
            <a:br>
              <a:rPr b="1" lang="en-GB">
                <a:solidFill>
                  <a:srgbClr val="000000"/>
                </a:solidFill>
              </a:rPr>
            </a:br>
            <a:endParaRPr b="1">
              <a:solidFill>
                <a:srgbClr val="000000"/>
              </a:solidFill>
            </a:endParaRPr>
          </a:p>
          <a:p>
            <a:pPr indent="-2159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-GB">
                <a:solidFill>
                  <a:srgbClr val="000000"/>
                </a:solidFill>
              </a:rPr>
              <a:t>Suggest reasons why the yield is less than 100%.</a:t>
            </a:r>
            <a:endParaRPr>
              <a:solidFill>
                <a:srgbClr val="000000"/>
              </a:solidFill>
            </a:endParaRPr>
          </a:p>
          <a:p>
            <a:pPr indent="-215900" lvl="0" marL="6858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b="1" lang="en-GB">
                <a:solidFill>
                  <a:srgbClr val="000000"/>
                </a:solidFill>
              </a:rPr>
              <a:t>Some copper sulphate remains on the filter paper.</a:t>
            </a:r>
            <a:endParaRPr b="1">
              <a:solidFill>
                <a:srgbClr val="000000"/>
              </a:solidFill>
            </a:endParaRPr>
          </a:p>
          <a:p>
            <a:pPr indent="-215900" lvl="0" marL="6858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b="1" lang="en-GB">
                <a:solidFill>
                  <a:srgbClr val="000000"/>
                </a:solidFill>
              </a:rPr>
              <a:t>Some of the copper sulphate may have been spilled or lost during the transfer from conical flask to evaporating dish. 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210" name="Google Shape;210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Atom economy answer</a:t>
            </a:r>
            <a:endParaRPr/>
          </a:p>
        </p:txBody>
      </p:sp>
      <p:sp>
        <p:nvSpPr>
          <p:cNvPr id="216" name="Google Shape;216;p37"/>
          <p:cNvSpPr txBox="1"/>
          <p:nvPr>
            <p:ph idx="1" type="body"/>
          </p:nvPr>
        </p:nvSpPr>
        <p:spPr>
          <a:xfrm>
            <a:off x="458975" y="1259525"/>
            <a:ext cx="82260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600"/>
              <a:buNone/>
            </a:pPr>
            <a:r>
              <a:rPr lang="en-GB">
                <a:solidFill>
                  <a:srgbClr val="000000"/>
                </a:solidFill>
              </a:rPr>
              <a:t>Atom       =    </a:t>
            </a:r>
            <a:r>
              <a:rPr lang="en-GB" u="sng">
                <a:solidFill>
                  <a:srgbClr val="000000"/>
                </a:solidFill>
              </a:rPr>
              <a:t>relative formula mass of the desired product</a:t>
            </a:r>
            <a:r>
              <a:rPr lang="en-GB">
                <a:solidFill>
                  <a:srgbClr val="000000"/>
                </a:solidFill>
              </a:rPr>
              <a:t>     x 100%                                                                                                                                 economy         total formula mass of </a:t>
            </a:r>
            <a:r>
              <a:rPr b="1" i="1" lang="en-GB">
                <a:solidFill>
                  <a:srgbClr val="000000"/>
                </a:solidFill>
              </a:rPr>
              <a:t>all</a:t>
            </a:r>
            <a:r>
              <a:rPr i="1" lang="en-GB">
                <a:solidFill>
                  <a:srgbClr val="000000"/>
                </a:solidFill>
              </a:rPr>
              <a:t> </a:t>
            </a:r>
            <a:r>
              <a:rPr lang="en-GB">
                <a:solidFill>
                  <a:srgbClr val="000000"/>
                </a:solidFill>
              </a:rPr>
              <a:t>the reactants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217" name="Google Shape;217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8" name="Google Shape;218;p37"/>
          <p:cNvSpPr txBox="1"/>
          <p:nvPr/>
        </p:nvSpPr>
        <p:spPr>
          <a:xfrm>
            <a:off x="427725" y="2142275"/>
            <a:ext cx="81552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Calculate the atom economy of your reaction. Relative atomic mass of Cu = 63.5; O = 16; H = 1; S = 32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37"/>
          <p:cNvSpPr txBox="1"/>
          <p:nvPr>
            <p:ph idx="1" type="body"/>
          </p:nvPr>
        </p:nvSpPr>
        <p:spPr>
          <a:xfrm>
            <a:off x="458975" y="2821625"/>
            <a:ext cx="82260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ts val="1600"/>
              <a:buNone/>
            </a:pPr>
            <a:r>
              <a:rPr lang="en-GB">
                <a:solidFill>
                  <a:srgbClr val="000000"/>
                </a:solidFill>
              </a:rPr>
              <a:t>                           CuO       +      H</a:t>
            </a:r>
            <a:r>
              <a:rPr baseline="-25000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SO</a:t>
            </a:r>
            <a:r>
              <a:rPr baseline="-25000" lang="en-GB">
                <a:solidFill>
                  <a:srgbClr val="000000"/>
                </a:solidFill>
              </a:rPr>
              <a:t>4</a:t>
            </a:r>
            <a:r>
              <a:rPr lang="en-GB">
                <a:solidFill>
                  <a:srgbClr val="000000"/>
                </a:solidFill>
              </a:rPr>
              <a:t>                   CuSO</a:t>
            </a:r>
            <a:r>
              <a:rPr baseline="-25000" lang="en-GB">
                <a:solidFill>
                  <a:srgbClr val="000000"/>
                </a:solidFill>
              </a:rPr>
              <a:t>4</a:t>
            </a:r>
            <a:r>
              <a:rPr lang="en-GB">
                <a:solidFill>
                  <a:srgbClr val="000000"/>
                </a:solidFill>
              </a:rPr>
              <a:t>      +       H</a:t>
            </a:r>
            <a:r>
              <a:rPr baseline="-25000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O</a:t>
            </a:r>
            <a:endParaRPr>
              <a:solidFill>
                <a:srgbClr val="000000"/>
              </a:solidFill>
            </a:endParaRPr>
          </a:p>
        </p:txBody>
      </p:sp>
      <p:cxnSp>
        <p:nvCxnSpPr>
          <p:cNvPr id="220" name="Google Shape;220;p37"/>
          <p:cNvCxnSpPr/>
          <p:nvPr/>
        </p:nvCxnSpPr>
        <p:spPr>
          <a:xfrm>
            <a:off x="3930000" y="2952988"/>
            <a:ext cx="804000" cy="10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21" name="Google Shape;221;p37"/>
          <p:cNvSpPr txBox="1"/>
          <p:nvPr/>
        </p:nvSpPr>
        <p:spPr>
          <a:xfrm>
            <a:off x="470975" y="3507500"/>
            <a:ext cx="82260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37"/>
          <p:cNvSpPr txBox="1"/>
          <p:nvPr/>
        </p:nvSpPr>
        <p:spPr>
          <a:xfrm>
            <a:off x="476975" y="3092950"/>
            <a:ext cx="82140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b="0" baseline="-2500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79.5                 98                          159.5                  18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37"/>
          <p:cNvSpPr txBox="1"/>
          <p:nvPr/>
        </p:nvSpPr>
        <p:spPr>
          <a:xfrm>
            <a:off x="527225" y="3697288"/>
            <a:ext cx="80895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Atom economy = (159.5 / 177.5) x 100% = 89.9%</a:t>
            </a:r>
            <a:endParaRPr b="1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275" y="0"/>
            <a:ext cx="7701498" cy="486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type="title"/>
          </p:nvPr>
        </p:nvSpPr>
        <p:spPr>
          <a:xfrm>
            <a:off x="395938" y="388988"/>
            <a:ext cx="33003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Warm up</a:t>
            </a:r>
            <a:endParaRPr/>
          </a:p>
        </p:txBody>
      </p:sp>
      <p:sp>
        <p:nvSpPr>
          <p:cNvPr id="138" name="Google Shape;138;p28"/>
          <p:cNvSpPr txBox="1"/>
          <p:nvPr>
            <p:ph idx="1" type="body"/>
          </p:nvPr>
        </p:nvSpPr>
        <p:spPr>
          <a:xfrm>
            <a:off x="458975" y="9547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-GB" sz="1400">
                <a:solidFill>
                  <a:srgbClr val="000000"/>
                </a:solidFill>
              </a:rPr>
              <a:t>Calculate the number of moles in 4.9 g of H</a:t>
            </a:r>
            <a:r>
              <a:rPr baseline="-25000" lang="en-GB" sz="1400">
                <a:solidFill>
                  <a:srgbClr val="000000"/>
                </a:solidFill>
              </a:rPr>
              <a:t>2</a:t>
            </a:r>
            <a:r>
              <a:rPr lang="en-GB" sz="1400">
                <a:solidFill>
                  <a:srgbClr val="000000"/>
                </a:solidFill>
              </a:rPr>
              <a:t>SO</a:t>
            </a:r>
            <a:r>
              <a:rPr baseline="-25000" lang="en-GB" sz="1400">
                <a:solidFill>
                  <a:srgbClr val="000000"/>
                </a:solidFill>
              </a:rPr>
              <a:t>4</a:t>
            </a:r>
            <a:r>
              <a:rPr lang="en-GB" sz="1400">
                <a:solidFill>
                  <a:srgbClr val="000000"/>
                </a:solidFill>
              </a:rPr>
              <a:t>.</a:t>
            </a:r>
            <a:endParaRPr sz="1400">
              <a:solidFill>
                <a:srgbClr val="000000"/>
              </a:solidFill>
            </a:endParaRPr>
          </a:p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-GB" sz="1400">
                <a:solidFill>
                  <a:srgbClr val="000000"/>
                </a:solidFill>
              </a:rPr>
              <a:t>Calculate the number of moles of potassium nitrate dissolved in 10 cm</a:t>
            </a:r>
            <a:r>
              <a:rPr baseline="30000" lang="en-GB" sz="1400">
                <a:solidFill>
                  <a:srgbClr val="000000"/>
                </a:solidFill>
              </a:rPr>
              <a:t>3</a:t>
            </a:r>
            <a:r>
              <a:rPr lang="en-GB" sz="1400">
                <a:solidFill>
                  <a:srgbClr val="000000"/>
                </a:solidFill>
              </a:rPr>
              <a:t> of a 0.2 mol/dm</a:t>
            </a:r>
            <a:r>
              <a:rPr baseline="30000" lang="en-GB" sz="1400">
                <a:solidFill>
                  <a:srgbClr val="000000"/>
                </a:solidFill>
              </a:rPr>
              <a:t>3</a:t>
            </a:r>
            <a:r>
              <a:rPr lang="en-GB" sz="1400">
                <a:solidFill>
                  <a:srgbClr val="000000"/>
                </a:solidFill>
              </a:rPr>
              <a:t> solution.</a:t>
            </a:r>
            <a:endParaRPr sz="1400">
              <a:solidFill>
                <a:srgbClr val="000000"/>
              </a:solidFill>
            </a:endParaRPr>
          </a:p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-GB" sz="1400">
                <a:solidFill>
                  <a:srgbClr val="000000"/>
                </a:solidFill>
              </a:rPr>
              <a:t>What mass of oxygen will react exactly with 6 g of magnesium?                                              2Mg   +  O</a:t>
            </a:r>
            <a:r>
              <a:rPr baseline="-25000" lang="en-GB" sz="1400">
                <a:solidFill>
                  <a:srgbClr val="000000"/>
                </a:solidFill>
              </a:rPr>
              <a:t>2</a:t>
            </a:r>
            <a:r>
              <a:rPr lang="en-GB" sz="1400">
                <a:solidFill>
                  <a:srgbClr val="000000"/>
                </a:solidFill>
              </a:rPr>
              <a:t>                        2MgO</a:t>
            </a:r>
            <a:endParaRPr sz="1400">
              <a:solidFill>
                <a:srgbClr val="000000"/>
              </a:solidFill>
            </a:endParaRPr>
          </a:p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-GB" sz="1400">
                <a:solidFill>
                  <a:srgbClr val="000000"/>
                </a:solidFill>
              </a:rPr>
              <a:t>If you have 4.8 g of Mg reacting with 7.3 g of HCl, which reactant is the limiting reactant?     Mg    +    2HCl                        MgCl</a:t>
            </a:r>
            <a:r>
              <a:rPr baseline="-25000" lang="en-GB" sz="1400">
                <a:solidFill>
                  <a:srgbClr val="000000"/>
                </a:solidFill>
              </a:rPr>
              <a:t>2</a:t>
            </a:r>
            <a:r>
              <a:rPr lang="en-GB" sz="1400">
                <a:solidFill>
                  <a:srgbClr val="000000"/>
                </a:solidFill>
              </a:rPr>
              <a:t>       +       H</a:t>
            </a:r>
            <a:r>
              <a:rPr baseline="-25000" lang="en-GB" sz="1400">
                <a:solidFill>
                  <a:srgbClr val="000000"/>
                </a:solidFill>
              </a:rPr>
              <a:t>2</a:t>
            </a:r>
            <a:endParaRPr sz="1400">
              <a:solidFill>
                <a:srgbClr val="000000"/>
              </a:solidFill>
            </a:endParaRPr>
          </a:p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-GB" sz="1400">
                <a:solidFill>
                  <a:srgbClr val="000000"/>
                </a:solidFill>
              </a:rPr>
              <a:t>How do you calculate yield?</a:t>
            </a:r>
            <a:endParaRPr sz="1400">
              <a:solidFill>
                <a:srgbClr val="000000"/>
              </a:solidFill>
            </a:endParaRPr>
          </a:p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-GB" sz="1400">
                <a:solidFill>
                  <a:srgbClr val="000000"/>
                </a:solidFill>
              </a:rPr>
              <a:t>Calculate the atom economy of this reaction, PbO is the desired product. </a:t>
            </a:r>
            <a:br>
              <a:rPr lang="en-GB" sz="1400">
                <a:solidFill>
                  <a:srgbClr val="000000"/>
                </a:solidFill>
              </a:rPr>
            </a:br>
            <a:r>
              <a:rPr lang="en-GB" sz="1400">
                <a:solidFill>
                  <a:srgbClr val="000000"/>
                </a:solidFill>
              </a:rPr>
              <a:t>A</a:t>
            </a:r>
            <a:r>
              <a:rPr baseline="-25000" lang="en-GB" sz="1400">
                <a:solidFill>
                  <a:srgbClr val="000000"/>
                </a:solidFill>
              </a:rPr>
              <a:t>r</a:t>
            </a:r>
            <a:r>
              <a:rPr lang="en-GB" sz="1400">
                <a:solidFill>
                  <a:srgbClr val="000000"/>
                </a:solidFill>
              </a:rPr>
              <a:t> Pb = 207; S = 32; O = 16</a:t>
            </a:r>
            <a:br>
              <a:rPr lang="en-GB" sz="1400">
                <a:solidFill>
                  <a:srgbClr val="000000"/>
                </a:solidFill>
              </a:rPr>
            </a:br>
            <a:r>
              <a:rPr lang="en-GB" sz="1400">
                <a:solidFill>
                  <a:srgbClr val="000000"/>
                </a:solidFill>
              </a:rPr>
              <a:t>2PbS    +    3O</a:t>
            </a:r>
            <a:r>
              <a:rPr baseline="-25000" lang="en-GB" sz="1400">
                <a:solidFill>
                  <a:srgbClr val="000000"/>
                </a:solidFill>
              </a:rPr>
              <a:t>2</a:t>
            </a:r>
            <a:r>
              <a:rPr lang="en-GB" sz="1400">
                <a:solidFill>
                  <a:srgbClr val="000000"/>
                </a:solidFill>
              </a:rPr>
              <a:t>                      2PbO      +        2SO</a:t>
            </a:r>
            <a:r>
              <a:rPr baseline="-25000" lang="en-GB" sz="1400">
                <a:solidFill>
                  <a:srgbClr val="000000"/>
                </a:solidFill>
              </a:rPr>
              <a:t>2</a:t>
            </a:r>
            <a:endParaRPr baseline="-25000" sz="1400">
              <a:solidFill>
                <a:srgbClr val="000000"/>
              </a:solidFill>
            </a:endParaRPr>
          </a:p>
        </p:txBody>
      </p:sp>
      <p:cxnSp>
        <p:nvCxnSpPr>
          <p:cNvPr id="139" name="Google Shape;139;p28"/>
          <p:cNvCxnSpPr/>
          <p:nvPr/>
        </p:nvCxnSpPr>
        <p:spPr>
          <a:xfrm>
            <a:off x="1791313" y="2172738"/>
            <a:ext cx="830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0" name="Google Shape;140;p28"/>
          <p:cNvCxnSpPr/>
          <p:nvPr/>
        </p:nvCxnSpPr>
        <p:spPr>
          <a:xfrm>
            <a:off x="1981538" y="2737200"/>
            <a:ext cx="923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1" name="Google Shape;141;p28"/>
          <p:cNvCxnSpPr/>
          <p:nvPr/>
        </p:nvCxnSpPr>
        <p:spPr>
          <a:xfrm>
            <a:off x="2026838" y="3830638"/>
            <a:ext cx="83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Independent practice 1</a:t>
            </a:r>
            <a:endParaRPr/>
          </a:p>
        </p:txBody>
      </p:sp>
      <p:sp>
        <p:nvSpPr>
          <p:cNvPr id="147" name="Google Shape;147;p29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000000"/>
                </a:solidFill>
              </a:rPr>
              <a:t>Your task is to produce 6.5g of copper sulfate. Using 1.5M H</a:t>
            </a:r>
            <a:r>
              <a:rPr baseline="-25000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SO</a:t>
            </a:r>
            <a:r>
              <a:rPr baseline="-25000" lang="en-GB">
                <a:solidFill>
                  <a:srgbClr val="000000"/>
                </a:solidFill>
              </a:rPr>
              <a:t>4</a:t>
            </a:r>
            <a:r>
              <a:rPr lang="en-GB">
                <a:solidFill>
                  <a:srgbClr val="000000"/>
                </a:solidFill>
              </a:rPr>
              <a:t>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rPr lang="en-GB">
                <a:solidFill>
                  <a:srgbClr val="000000"/>
                </a:solidFill>
              </a:rPr>
              <a:t>Work out the volume of acid you will need to make sure it is not the limiting reactant and write a method to produce the salts.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8" name="Google Shape;148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9" name="Google Shape;149;p29"/>
          <p:cNvSpPr txBox="1"/>
          <p:nvPr>
            <p:ph idx="1" type="body"/>
          </p:nvPr>
        </p:nvSpPr>
        <p:spPr>
          <a:xfrm>
            <a:off x="458975" y="1754825"/>
            <a:ext cx="82260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ts val="1600"/>
              <a:buNone/>
            </a:pPr>
            <a:r>
              <a:rPr lang="en-GB"/>
              <a:t>CuO       +       H</a:t>
            </a:r>
            <a:r>
              <a:rPr baseline="-25000" lang="en-GB"/>
              <a:t>2</a:t>
            </a:r>
            <a:r>
              <a:rPr lang="en-GB"/>
              <a:t>SO</a:t>
            </a:r>
            <a:r>
              <a:rPr baseline="-25000" lang="en-GB"/>
              <a:t>4</a:t>
            </a:r>
            <a:r>
              <a:rPr lang="en-GB"/>
              <a:t>                   CuSO</a:t>
            </a:r>
            <a:r>
              <a:rPr baseline="-25000" lang="en-GB"/>
              <a:t>4</a:t>
            </a:r>
            <a:r>
              <a:rPr lang="en-GB"/>
              <a:t>      +       H</a:t>
            </a:r>
            <a:r>
              <a:rPr baseline="-25000" lang="en-GB"/>
              <a:t>2</a:t>
            </a:r>
            <a:r>
              <a:rPr lang="en-GB"/>
              <a:t>O</a:t>
            </a:r>
            <a:endParaRPr/>
          </a:p>
        </p:txBody>
      </p:sp>
      <p:cxnSp>
        <p:nvCxnSpPr>
          <p:cNvPr id="150" name="Google Shape;150;p29"/>
          <p:cNvCxnSpPr/>
          <p:nvPr/>
        </p:nvCxnSpPr>
        <p:spPr>
          <a:xfrm>
            <a:off x="2451900" y="1856413"/>
            <a:ext cx="835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Calculate your yield</a:t>
            </a:r>
            <a:endParaRPr/>
          </a:p>
        </p:txBody>
      </p:sp>
      <p:sp>
        <p:nvSpPr>
          <p:cNvPr id="156" name="Google Shape;156;p30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000000"/>
                </a:solidFill>
              </a:rPr>
              <a:t>Your task was to produce 6.5 g of copper sulfate.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000000"/>
                </a:solidFill>
              </a:rPr>
              <a:t>You identified the volume of acid you would need.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000000"/>
                </a:solidFill>
              </a:rPr>
              <a:t>A student carried out your experiment and produced 4.9 g of copper sulfate.</a:t>
            </a:r>
            <a:endParaRPr>
              <a:solidFill>
                <a:srgbClr val="000000"/>
              </a:solidFill>
            </a:endParaRPr>
          </a:p>
          <a:p>
            <a:pPr indent="-215900" lvl="0" marL="228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-GB">
                <a:solidFill>
                  <a:srgbClr val="000000"/>
                </a:solidFill>
              </a:rPr>
              <a:t>What is the percentage yield?</a:t>
            </a:r>
            <a:endParaRPr>
              <a:solidFill>
                <a:srgbClr val="000000"/>
              </a:solidFill>
            </a:endParaRPr>
          </a:p>
          <a:p>
            <a:pPr indent="-2159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-GB">
                <a:solidFill>
                  <a:srgbClr val="000000"/>
                </a:solidFill>
              </a:rPr>
              <a:t>Suggest reasons why the yield is less than 100%.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7" name="Google Shape;157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Atom economy </a:t>
            </a:r>
            <a:endParaRPr/>
          </a:p>
        </p:txBody>
      </p:sp>
      <p:sp>
        <p:nvSpPr>
          <p:cNvPr id="163" name="Google Shape;163;p31"/>
          <p:cNvSpPr txBox="1"/>
          <p:nvPr>
            <p:ph idx="1" type="body"/>
          </p:nvPr>
        </p:nvSpPr>
        <p:spPr>
          <a:xfrm>
            <a:off x="458975" y="1259525"/>
            <a:ext cx="82260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600"/>
              <a:buNone/>
            </a:pPr>
            <a:r>
              <a:rPr lang="en-GB">
                <a:solidFill>
                  <a:srgbClr val="000000"/>
                </a:solidFill>
              </a:rPr>
              <a:t>Atom       =    </a:t>
            </a:r>
            <a:r>
              <a:rPr lang="en-GB" u="sng">
                <a:solidFill>
                  <a:srgbClr val="000000"/>
                </a:solidFill>
              </a:rPr>
              <a:t>relative formula mass of the desired product</a:t>
            </a:r>
            <a:r>
              <a:rPr lang="en-GB">
                <a:solidFill>
                  <a:srgbClr val="000000"/>
                </a:solidFill>
              </a:rPr>
              <a:t>     x 100%                                                                                                                                 economy         total formula mass of </a:t>
            </a:r>
            <a:r>
              <a:rPr b="1" i="1" lang="en-GB">
                <a:solidFill>
                  <a:srgbClr val="000000"/>
                </a:solidFill>
              </a:rPr>
              <a:t>all</a:t>
            </a:r>
            <a:r>
              <a:rPr i="1" lang="en-GB">
                <a:solidFill>
                  <a:srgbClr val="000000"/>
                </a:solidFill>
              </a:rPr>
              <a:t> </a:t>
            </a:r>
            <a:r>
              <a:rPr lang="en-GB">
                <a:solidFill>
                  <a:srgbClr val="000000"/>
                </a:solidFill>
              </a:rPr>
              <a:t>the reactants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64" name="Google Shape;164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Google Shape;165;p31"/>
          <p:cNvSpPr txBox="1"/>
          <p:nvPr/>
        </p:nvSpPr>
        <p:spPr>
          <a:xfrm>
            <a:off x="427725" y="2142275"/>
            <a:ext cx="81552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Calculate the atom economy of your reaction. </a:t>
            </a:r>
            <a:b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Relative atomic mass of Cu = 63.5; O = 16; H = 1; S = 32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31"/>
          <p:cNvSpPr txBox="1"/>
          <p:nvPr>
            <p:ph idx="1" type="body"/>
          </p:nvPr>
        </p:nvSpPr>
        <p:spPr>
          <a:xfrm>
            <a:off x="458975" y="2821625"/>
            <a:ext cx="82260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ts val="1600"/>
              <a:buNone/>
            </a:pPr>
            <a:r>
              <a:rPr lang="en-GB">
                <a:solidFill>
                  <a:srgbClr val="000000"/>
                </a:solidFill>
              </a:rPr>
              <a:t>                            CuO       +     H</a:t>
            </a:r>
            <a:r>
              <a:rPr baseline="-25000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SO</a:t>
            </a:r>
            <a:r>
              <a:rPr baseline="-25000" lang="en-GB">
                <a:solidFill>
                  <a:srgbClr val="000000"/>
                </a:solidFill>
              </a:rPr>
              <a:t>4</a:t>
            </a:r>
            <a:r>
              <a:rPr lang="en-GB">
                <a:solidFill>
                  <a:srgbClr val="000000"/>
                </a:solidFill>
              </a:rPr>
              <a:t>                    CuSO</a:t>
            </a:r>
            <a:r>
              <a:rPr baseline="-25000" lang="en-GB">
                <a:solidFill>
                  <a:srgbClr val="000000"/>
                </a:solidFill>
              </a:rPr>
              <a:t>4</a:t>
            </a:r>
            <a:r>
              <a:rPr lang="en-GB">
                <a:solidFill>
                  <a:srgbClr val="000000"/>
                </a:solidFill>
              </a:rPr>
              <a:t>      +       H</a:t>
            </a:r>
            <a:r>
              <a:rPr baseline="-25000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O</a:t>
            </a:r>
            <a:endParaRPr>
              <a:solidFill>
                <a:srgbClr val="000000"/>
              </a:solidFill>
            </a:endParaRPr>
          </a:p>
        </p:txBody>
      </p:sp>
      <p:cxnSp>
        <p:nvCxnSpPr>
          <p:cNvPr id="167" name="Google Shape;167;p31"/>
          <p:cNvCxnSpPr/>
          <p:nvPr/>
        </p:nvCxnSpPr>
        <p:spPr>
          <a:xfrm>
            <a:off x="3828675" y="2952988"/>
            <a:ext cx="832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8" name="Google Shape;168;p31"/>
          <p:cNvSpPr txBox="1"/>
          <p:nvPr/>
        </p:nvSpPr>
        <p:spPr>
          <a:xfrm>
            <a:off x="465000" y="3054325"/>
            <a:ext cx="82140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b="0" baseline="-2500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79.5                 98                          159.5                   18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type="title"/>
          </p:nvPr>
        </p:nvSpPr>
        <p:spPr>
          <a:xfrm>
            <a:off x="458963" y="363988"/>
            <a:ext cx="33003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Warm up</a:t>
            </a:r>
            <a:endParaRPr/>
          </a:p>
        </p:txBody>
      </p:sp>
      <p:sp>
        <p:nvSpPr>
          <p:cNvPr id="174" name="Google Shape;174;p32"/>
          <p:cNvSpPr txBox="1"/>
          <p:nvPr>
            <p:ph idx="1" type="body"/>
          </p:nvPr>
        </p:nvSpPr>
        <p:spPr>
          <a:xfrm>
            <a:off x="458975" y="9547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-GB" sz="1400">
                <a:solidFill>
                  <a:srgbClr val="000000"/>
                </a:solidFill>
              </a:rPr>
              <a:t>Calculate the number of moles in 4.9 g of H</a:t>
            </a:r>
            <a:r>
              <a:rPr baseline="-25000" lang="en-GB" sz="1400">
                <a:solidFill>
                  <a:srgbClr val="000000"/>
                </a:solidFill>
              </a:rPr>
              <a:t>2</a:t>
            </a:r>
            <a:r>
              <a:rPr lang="en-GB" sz="1400">
                <a:solidFill>
                  <a:srgbClr val="000000"/>
                </a:solidFill>
              </a:rPr>
              <a:t>SO</a:t>
            </a:r>
            <a:r>
              <a:rPr baseline="-25000" lang="en-GB" sz="1400">
                <a:solidFill>
                  <a:srgbClr val="000000"/>
                </a:solidFill>
              </a:rPr>
              <a:t>4</a:t>
            </a:r>
            <a:r>
              <a:rPr lang="en-GB" sz="1400">
                <a:solidFill>
                  <a:srgbClr val="000000"/>
                </a:solidFill>
              </a:rPr>
              <a:t>. </a:t>
            </a:r>
            <a:r>
              <a:rPr b="1" lang="en-GB" sz="1400">
                <a:solidFill>
                  <a:srgbClr val="000000"/>
                </a:solidFill>
              </a:rPr>
              <a:t>4.9/98 = 0.05 mol</a:t>
            </a:r>
            <a:endParaRPr sz="1400">
              <a:solidFill>
                <a:srgbClr val="000000"/>
              </a:solidFill>
            </a:endParaRPr>
          </a:p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-GB" sz="1400">
                <a:solidFill>
                  <a:srgbClr val="000000"/>
                </a:solidFill>
              </a:rPr>
              <a:t>Calculate the number of moles of potassium nitrate dissolved in 10 cm</a:t>
            </a:r>
            <a:r>
              <a:rPr baseline="30000" lang="en-GB" sz="1400">
                <a:solidFill>
                  <a:srgbClr val="000000"/>
                </a:solidFill>
              </a:rPr>
              <a:t>3</a:t>
            </a:r>
            <a:r>
              <a:rPr lang="en-GB" sz="1400">
                <a:solidFill>
                  <a:srgbClr val="000000"/>
                </a:solidFill>
              </a:rPr>
              <a:t> of a 0.2 mol/dm</a:t>
            </a:r>
            <a:r>
              <a:rPr baseline="30000" lang="en-GB" sz="1400">
                <a:solidFill>
                  <a:srgbClr val="000000"/>
                </a:solidFill>
              </a:rPr>
              <a:t>3</a:t>
            </a:r>
            <a:r>
              <a:rPr lang="en-GB" sz="1400">
                <a:solidFill>
                  <a:srgbClr val="000000"/>
                </a:solidFill>
              </a:rPr>
              <a:t> solution. </a:t>
            </a:r>
            <a:r>
              <a:rPr b="1" lang="en-GB" sz="1400">
                <a:solidFill>
                  <a:srgbClr val="000000"/>
                </a:solidFill>
              </a:rPr>
              <a:t>Moles = 0.2 x (10/1000) = 0.002 mol</a:t>
            </a:r>
            <a:endParaRPr sz="1400">
              <a:solidFill>
                <a:srgbClr val="000000"/>
              </a:solidFill>
            </a:endParaRPr>
          </a:p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-GB" sz="1400">
                <a:solidFill>
                  <a:srgbClr val="000000"/>
                </a:solidFill>
              </a:rPr>
              <a:t>What mass of oxygen will react exactly with 6 g of magnesium? </a:t>
            </a:r>
            <a:r>
              <a:rPr b="1" lang="en-GB" sz="1400">
                <a:solidFill>
                  <a:srgbClr val="000000"/>
                </a:solidFill>
              </a:rPr>
              <a:t>4g of O</a:t>
            </a:r>
            <a:r>
              <a:rPr b="1" baseline="-25000" lang="en-GB" sz="1400">
                <a:solidFill>
                  <a:srgbClr val="000000"/>
                </a:solidFill>
              </a:rPr>
              <a:t>2</a:t>
            </a:r>
            <a:r>
              <a:rPr lang="en-GB" sz="1400">
                <a:solidFill>
                  <a:srgbClr val="000000"/>
                </a:solidFill>
              </a:rPr>
              <a:t>                                             2Mg   +  O</a:t>
            </a:r>
            <a:r>
              <a:rPr baseline="-25000" lang="en-GB" sz="1400">
                <a:solidFill>
                  <a:srgbClr val="000000"/>
                </a:solidFill>
              </a:rPr>
              <a:t>2</a:t>
            </a:r>
            <a:r>
              <a:rPr lang="en-GB" sz="1400">
                <a:solidFill>
                  <a:srgbClr val="000000"/>
                </a:solidFill>
              </a:rPr>
              <a:t>                        2MgO</a:t>
            </a:r>
            <a:endParaRPr sz="1400">
              <a:solidFill>
                <a:srgbClr val="000000"/>
              </a:solidFill>
            </a:endParaRPr>
          </a:p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-GB" sz="1400">
                <a:solidFill>
                  <a:srgbClr val="000000"/>
                </a:solidFill>
              </a:rPr>
              <a:t>If you have 4.8 g of Mg reacting with 7.3 g of HCl, which reactant is the limiting reactant?     Mg    +    2HCl                        MgCl</a:t>
            </a:r>
            <a:r>
              <a:rPr baseline="-25000" lang="en-GB" sz="1400">
                <a:solidFill>
                  <a:srgbClr val="000000"/>
                </a:solidFill>
              </a:rPr>
              <a:t>2</a:t>
            </a:r>
            <a:r>
              <a:rPr lang="en-GB" sz="1400">
                <a:solidFill>
                  <a:srgbClr val="000000"/>
                </a:solidFill>
              </a:rPr>
              <a:t>       +       H</a:t>
            </a:r>
            <a:r>
              <a:rPr baseline="-25000" lang="en-GB" sz="1400">
                <a:solidFill>
                  <a:srgbClr val="000000"/>
                </a:solidFill>
              </a:rPr>
              <a:t>2 </a:t>
            </a:r>
            <a:br>
              <a:rPr baseline="-25000" lang="en-GB" sz="1400">
                <a:solidFill>
                  <a:srgbClr val="000000"/>
                </a:solidFill>
              </a:rPr>
            </a:br>
            <a:r>
              <a:rPr b="1" lang="en-GB" sz="1400">
                <a:solidFill>
                  <a:srgbClr val="000000"/>
                </a:solidFill>
              </a:rPr>
              <a:t>You need 2.4g of Mg to react with 7.3g of HCl and you added 4.8 g so Mg is in excess. HCl is the limiting reactant.</a:t>
            </a:r>
            <a:endParaRPr baseline="-25000" sz="1400">
              <a:solidFill>
                <a:srgbClr val="000000"/>
              </a:solidFill>
            </a:endParaRPr>
          </a:p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-GB" sz="1400">
                <a:solidFill>
                  <a:srgbClr val="000000"/>
                </a:solidFill>
              </a:rPr>
              <a:t>How do you calculate yield? </a:t>
            </a:r>
            <a:r>
              <a:rPr b="1" lang="en-GB" sz="1400">
                <a:solidFill>
                  <a:srgbClr val="000000"/>
                </a:solidFill>
              </a:rPr>
              <a:t>(actual yield/theoretical yield) x 100 </a:t>
            </a:r>
            <a:endParaRPr sz="1400">
              <a:solidFill>
                <a:srgbClr val="000000"/>
              </a:solidFill>
            </a:endParaRPr>
          </a:p>
          <a:p>
            <a:pPr indent="-2032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-GB" sz="1400">
                <a:solidFill>
                  <a:srgbClr val="000000"/>
                </a:solidFill>
              </a:rPr>
              <a:t>Calculate the atom economy of this reaction, PbO is the desired product. </a:t>
            </a:r>
            <a:br>
              <a:rPr lang="en-GB" sz="1400">
                <a:solidFill>
                  <a:srgbClr val="000000"/>
                </a:solidFill>
              </a:rPr>
            </a:br>
            <a:r>
              <a:rPr lang="en-GB" sz="1400">
                <a:solidFill>
                  <a:srgbClr val="000000"/>
                </a:solidFill>
              </a:rPr>
              <a:t>A</a:t>
            </a:r>
            <a:r>
              <a:rPr baseline="-25000" lang="en-GB" sz="1400">
                <a:solidFill>
                  <a:srgbClr val="000000"/>
                </a:solidFill>
              </a:rPr>
              <a:t>r</a:t>
            </a:r>
            <a:r>
              <a:rPr lang="en-GB" sz="1400">
                <a:solidFill>
                  <a:srgbClr val="000000"/>
                </a:solidFill>
              </a:rPr>
              <a:t> Pb = 207; S = 32; O = 16</a:t>
            </a:r>
            <a:br>
              <a:rPr lang="en-GB" sz="1400">
                <a:solidFill>
                  <a:srgbClr val="000000"/>
                </a:solidFill>
              </a:rPr>
            </a:br>
            <a:r>
              <a:rPr lang="en-GB" sz="1400">
                <a:solidFill>
                  <a:srgbClr val="000000"/>
                </a:solidFill>
              </a:rPr>
              <a:t>2PbS    +    3O</a:t>
            </a:r>
            <a:r>
              <a:rPr baseline="-25000" lang="en-GB" sz="1400">
                <a:solidFill>
                  <a:srgbClr val="000000"/>
                </a:solidFill>
              </a:rPr>
              <a:t>2</a:t>
            </a:r>
            <a:r>
              <a:rPr lang="en-GB" sz="1400">
                <a:solidFill>
                  <a:srgbClr val="000000"/>
                </a:solidFill>
              </a:rPr>
              <a:t>                      2PbO      +        2SO</a:t>
            </a:r>
            <a:r>
              <a:rPr baseline="-25000" lang="en-GB" sz="1400">
                <a:solidFill>
                  <a:srgbClr val="000000"/>
                </a:solidFill>
              </a:rPr>
              <a:t>2  </a:t>
            </a:r>
            <a:r>
              <a:rPr b="1" lang="en-GB" sz="1400">
                <a:solidFill>
                  <a:srgbClr val="000000"/>
                </a:solidFill>
              </a:rPr>
              <a:t>(2 x (207 +16) / 478 + 96) x 100% = 77.7%</a:t>
            </a:r>
            <a:endParaRPr baseline="-25000" sz="1400">
              <a:solidFill>
                <a:srgbClr val="000000"/>
              </a:solidFill>
            </a:endParaRPr>
          </a:p>
        </p:txBody>
      </p:sp>
      <p:cxnSp>
        <p:nvCxnSpPr>
          <p:cNvPr id="175" name="Google Shape;175;p32"/>
          <p:cNvCxnSpPr/>
          <p:nvPr/>
        </p:nvCxnSpPr>
        <p:spPr>
          <a:xfrm>
            <a:off x="1791313" y="2172738"/>
            <a:ext cx="830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6" name="Google Shape;176;p32"/>
          <p:cNvCxnSpPr/>
          <p:nvPr/>
        </p:nvCxnSpPr>
        <p:spPr>
          <a:xfrm>
            <a:off x="1981538" y="2737200"/>
            <a:ext cx="923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7" name="Google Shape;177;p32"/>
          <p:cNvCxnSpPr/>
          <p:nvPr/>
        </p:nvCxnSpPr>
        <p:spPr>
          <a:xfrm>
            <a:off x="2026838" y="4338325"/>
            <a:ext cx="83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8" name="Google Shape;178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Independent practice 1 answers</a:t>
            </a:r>
            <a:endParaRPr/>
          </a:p>
        </p:txBody>
      </p:sp>
      <p:sp>
        <p:nvSpPr>
          <p:cNvPr id="184" name="Google Shape;184;p33"/>
          <p:cNvSpPr txBox="1"/>
          <p:nvPr>
            <p:ph idx="1" type="body"/>
          </p:nvPr>
        </p:nvSpPr>
        <p:spPr>
          <a:xfrm>
            <a:off x="458975" y="991875"/>
            <a:ext cx="8226000" cy="14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000000"/>
                </a:solidFill>
              </a:rPr>
              <a:t>Your task is to produce 6.5g of copper sulfate,  using 1.5M H</a:t>
            </a:r>
            <a:r>
              <a:rPr baseline="-25000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SO</a:t>
            </a:r>
            <a:r>
              <a:rPr baseline="-25000" lang="en-GB">
                <a:solidFill>
                  <a:srgbClr val="000000"/>
                </a:solidFill>
              </a:rPr>
              <a:t>4</a:t>
            </a:r>
            <a:r>
              <a:rPr lang="en-GB">
                <a:solidFill>
                  <a:srgbClr val="000000"/>
                </a:solidFill>
              </a:rPr>
              <a:t>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rPr lang="en-GB">
                <a:solidFill>
                  <a:srgbClr val="000000"/>
                </a:solidFill>
              </a:rPr>
              <a:t>Work out the volume of acid you will need and write a method to produce the salts.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5" name="Google Shape;185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6" name="Google Shape;186;p33"/>
          <p:cNvSpPr txBox="1"/>
          <p:nvPr>
            <p:ph idx="1" type="body"/>
          </p:nvPr>
        </p:nvSpPr>
        <p:spPr>
          <a:xfrm>
            <a:off x="458975" y="1373825"/>
            <a:ext cx="82260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ts val="1600"/>
              <a:buNone/>
            </a:pPr>
            <a:r>
              <a:rPr lang="en-GB">
                <a:solidFill>
                  <a:srgbClr val="000000"/>
                </a:solidFill>
              </a:rPr>
              <a:t>CuO       +       H</a:t>
            </a:r>
            <a:r>
              <a:rPr baseline="-25000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SO</a:t>
            </a:r>
            <a:r>
              <a:rPr baseline="-25000" lang="en-GB">
                <a:solidFill>
                  <a:srgbClr val="000000"/>
                </a:solidFill>
              </a:rPr>
              <a:t>4</a:t>
            </a:r>
            <a:r>
              <a:rPr lang="en-GB">
                <a:solidFill>
                  <a:srgbClr val="000000"/>
                </a:solidFill>
              </a:rPr>
              <a:t>                   CuSO</a:t>
            </a:r>
            <a:r>
              <a:rPr baseline="-25000" lang="en-GB">
                <a:solidFill>
                  <a:srgbClr val="000000"/>
                </a:solidFill>
              </a:rPr>
              <a:t>4</a:t>
            </a:r>
            <a:r>
              <a:rPr lang="en-GB">
                <a:solidFill>
                  <a:srgbClr val="000000"/>
                </a:solidFill>
              </a:rPr>
              <a:t>      +       H</a:t>
            </a:r>
            <a:r>
              <a:rPr baseline="-25000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O</a:t>
            </a:r>
            <a:endParaRPr>
              <a:solidFill>
                <a:srgbClr val="000000"/>
              </a:solidFill>
            </a:endParaRPr>
          </a:p>
        </p:txBody>
      </p:sp>
      <p:cxnSp>
        <p:nvCxnSpPr>
          <p:cNvPr id="187" name="Google Shape;187;p33"/>
          <p:cNvCxnSpPr/>
          <p:nvPr/>
        </p:nvCxnSpPr>
        <p:spPr>
          <a:xfrm>
            <a:off x="2468525" y="1500363"/>
            <a:ext cx="80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8" name="Google Shape;188;p33"/>
          <p:cNvSpPr txBox="1"/>
          <p:nvPr>
            <p:ph idx="1" type="body"/>
          </p:nvPr>
        </p:nvSpPr>
        <p:spPr>
          <a:xfrm>
            <a:off x="458975" y="2619263"/>
            <a:ext cx="8226000" cy="1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000000"/>
                </a:solidFill>
              </a:rPr>
              <a:t>1.5 M H</a:t>
            </a:r>
            <a:r>
              <a:rPr baseline="-25000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SO</a:t>
            </a:r>
            <a:r>
              <a:rPr baseline="-25000" lang="en-GB">
                <a:solidFill>
                  <a:srgbClr val="000000"/>
                </a:solidFill>
              </a:rPr>
              <a:t>4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000000"/>
                </a:solidFill>
              </a:rPr>
              <a:t>How many moles in 6.5 g CuSO</a:t>
            </a:r>
            <a:r>
              <a:rPr baseline="-25000" lang="en-GB">
                <a:solidFill>
                  <a:srgbClr val="000000"/>
                </a:solidFill>
              </a:rPr>
              <a:t>4</a:t>
            </a:r>
            <a:r>
              <a:rPr lang="en-GB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rPr lang="en-GB">
                <a:solidFill>
                  <a:srgbClr val="000000"/>
                </a:solidFill>
              </a:rPr>
              <a:t>Moles = 6.5/159.5 = 0.041 moles 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9" name="Google Shape;189;p33"/>
          <p:cNvSpPr txBox="1"/>
          <p:nvPr/>
        </p:nvSpPr>
        <p:spPr>
          <a:xfrm>
            <a:off x="425113" y="3848788"/>
            <a:ext cx="82260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Balanced equation shows a ratio 1 : 1. So 0.041 moles is needed of H</a:t>
            </a:r>
            <a:r>
              <a:rPr b="0" baseline="-2500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</a:t>
            </a:r>
            <a:r>
              <a:rPr b="0" baseline="-2500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Independent practice 1 answers </a:t>
            </a:r>
            <a:endParaRPr/>
          </a:p>
        </p:txBody>
      </p:sp>
      <p:sp>
        <p:nvSpPr>
          <p:cNvPr id="195" name="Google Shape;195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6" name="Google Shape;196;p3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000000"/>
                </a:solidFill>
              </a:rPr>
              <a:t>We need 0.041 moles of 1.5 M H</a:t>
            </a:r>
            <a:r>
              <a:rPr baseline="-25000" lang="en-GB">
                <a:solidFill>
                  <a:srgbClr val="000000"/>
                </a:solidFill>
              </a:rPr>
              <a:t>2</a:t>
            </a:r>
            <a:r>
              <a:rPr lang="en-GB">
                <a:solidFill>
                  <a:srgbClr val="000000"/>
                </a:solidFill>
              </a:rPr>
              <a:t>SO</a:t>
            </a:r>
            <a:r>
              <a:rPr baseline="-25000" lang="en-GB">
                <a:solidFill>
                  <a:srgbClr val="000000"/>
                </a:solidFill>
              </a:rPr>
              <a:t>4</a:t>
            </a:r>
            <a:r>
              <a:rPr lang="en-GB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000000"/>
                </a:solidFill>
              </a:rPr>
              <a:t>Volume (dm</a:t>
            </a:r>
            <a:r>
              <a:rPr baseline="30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) = moles / concentration (mol/dm</a:t>
            </a:r>
            <a:r>
              <a:rPr baseline="30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000000"/>
                </a:solidFill>
              </a:rPr>
              <a:t>                           = 0.041 / 1.5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000000"/>
                </a:solidFill>
              </a:rPr>
              <a:t>                           = 0.027 dm</a:t>
            </a:r>
            <a:r>
              <a:rPr baseline="30000" lang="en-GB">
                <a:solidFill>
                  <a:srgbClr val="000000"/>
                </a:solidFill>
              </a:rPr>
              <a:t>3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rPr lang="en-GB">
                <a:solidFill>
                  <a:srgbClr val="000000"/>
                </a:solidFill>
              </a:rPr>
              <a:t>Convert 0.027 dm</a:t>
            </a:r>
            <a:r>
              <a:rPr baseline="30000" lang="en-GB">
                <a:solidFill>
                  <a:srgbClr val="000000"/>
                </a:solidFill>
              </a:rPr>
              <a:t>3 </a:t>
            </a:r>
            <a:r>
              <a:rPr lang="en-GB">
                <a:solidFill>
                  <a:srgbClr val="000000"/>
                </a:solidFill>
              </a:rPr>
              <a:t>into cm</a:t>
            </a:r>
            <a:r>
              <a:rPr baseline="30000" lang="en-GB">
                <a:solidFill>
                  <a:srgbClr val="000000"/>
                </a:solidFill>
              </a:rPr>
              <a:t>3</a:t>
            </a:r>
            <a:r>
              <a:rPr lang="en-GB">
                <a:solidFill>
                  <a:srgbClr val="000000"/>
                </a:solidFill>
              </a:rPr>
              <a:t> = 0.027 x 1000 = 27 cm</a:t>
            </a:r>
            <a:r>
              <a:rPr baseline="30000" lang="en-GB">
                <a:solidFill>
                  <a:srgbClr val="000000"/>
                </a:solidFill>
              </a:rPr>
              <a:t>3</a:t>
            </a:r>
            <a:endParaRPr baseline="30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