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10287000" cx="18288000"/>
  <p:notesSz cx="6858000" cy="9144000"/>
  <p:embeddedFontLst>
    <p:embeddedFont>
      <p:font typeface="Montserrat SemiBold"/>
      <p:regular r:id="rId20"/>
      <p:bold r:id="rId21"/>
      <p:italic r:id="rId22"/>
      <p:boldItalic r:id="rId23"/>
    </p:embeddedFont>
    <p:embeddedFont>
      <p:font typeface="Montserrat"/>
      <p:regular r:id="rId24"/>
      <p:bold r:id="rId25"/>
      <p:italic r:id="rId26"/>
      <p:boldItalic r:id="rId27"/>
    </p:embeddedFont>
    <p:embeddedFont>
      <p:font typeface="Montserrat Medium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SemiBold-regular.fntdata"/><Relationship Id="rId22" Type="http://schemas.openxmlformats.org/officeDocument/2006/relationships/font" Target="fonts/MontserratSemiBold-italic.fntdata"/><Relationship Id="rId21" Type="http://schemas.openxmlformats.org/officeDocument/2006/relationships/font" Target="fonts/MontserratSemiBold-bold.fntdata"/><Relationship Id="rId24" Type="http://schemas.openxmlformats.org/officeDocument/2006/relationships/font" Target="fonts/Montserrat-regular.fntdata"/><Relationship Id="rId23" Type="http://schemas.openxmlformats.org/officeDocument/2006/relationships/font" Target="fonts/MontserratSemiBold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Montserrat-italic.fntdata"/><Relationship Id="rId25" Type="http://schemas.openxmlformats.org/officeDocument/2006/relationships/font" Target="fonts/Montserrat-bold.fntdata"/><Relationship Id="rId28" Type="http://schemas.openxmlformats.org/officeDocument/2006/relationships/font" Target="fonts/MontserratMedium-regular.fntdata"/><Relationship Id="rId27" Type="http://schemas.openxmlformats.org/officeDocument/2006/relationships/font" Target="fonts/Montserrat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MontserratMedium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MontserratMedium-boldItalic.fntdata"/><Relationship Id="rId30" Type="http://schemas.openxmlformats.org/officeDocument/2006/relationships/font" Target="fonts/MontserratMedium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8d6ff4abb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8d6ff4abb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8d6ff4abbb_0_4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8d6ff4abbb_0_4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8d6ff4abbb_0_4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8d6ff4abbb_0_4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8d6ff4abbb_0_4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8d6ff4abbb_0_4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8d6ff4abbb_0_6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8d6ff4abbb_0_6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8d6ff4abbb_0_6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8d6ff4abbb_0_6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8d6ff4abbb_0_6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8d6ff4abbb_0_6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8d6ff4abbb_0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8d6ff4abbb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8d6ff4abbb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8d6ff4abbb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8d6ff4abbb_0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8d6ff4abbb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8d6ff4abbb_0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8d6ff4abbb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8d6ff4abbb_0_3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8d6ff4abbb_0_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8d6ff4abbb_0_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8d6ff4abbb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8d6ff4abbb_0_3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8d6ff4abbb_0_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8d6ff4abbb_0_3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8d6ff4abbb_0_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917950" y="2876300"/>
            <a:ext cx="16452000" cy="372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Montserrat SemiBold"/>
              <a:buNone/>
              <a:defRPr b="0" sz="6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917950" y="890050"/>
            <a:ext cx="16452000" cy="158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2" type="subTitle"/>
          </p:nvPr>
        </p:nvSpPr>
        <p:spPr>
          <a:xfrm>
            <a:off x="917950" y="8210950"/>
            <a:ext cx="7902000" cy="1239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2000"/>
              </a:spcBef>
              <a:spcAft>
                <a:spcPts val="0"/>
              </a:spcAft>
              <a:buNone/>
              <a:defRPr sz="28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>
              <a:spcBef>
                <a:spcPts val="2000"/>
              </a:spcBef>
              <a:spcAft>
                <a:spcPts val="2000"/>
              </a:spcAft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 b="0" l="49" r="59" t="0"/>
          <a:stretch/>
        </p:blipFill>
        <p:spPr>
          <a:xfrm>
            <a:off x="12631606" y="7235497"/>
            <a:ext cx="4719201" cy="25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>
            <a:off x="17398450" y="8918400"/>
            <a:ext cx="889800" cy="136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/>
          <p:nvPr>
            <p:ph type="title"/>
          </p:nvPr>
        </p:nvSpPr>
        <p:spPr>
          <a:xfrm>
            <a:off x="980500" y="2199450"/>
            <a:ext cx="16389600" cy="688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b="0" i="1"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69" name="Google Shape;69;p11"/>
          <p:cNvSpPr txBox="1"/>
          <p:nvPr>
            <p:ph idx="1" type="subTitle"/>
          </p:nvPr>
        </p:nvSpPr>
        <p:spPr>
          <a:xfrm>
            <a:off x="949050" y="7939000"/>
            <a:ext cx="7870800" cy="1908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140000"/>
              </a:lnSpc>
              <a:spcBef>
                <a:spcPts val="2000"/>
              </a:spcBef>
              <a:spcAft>
                <a:spcPts val="0"/>
              </a:spcAft>
              <a:buNone/>
              <a:defRPr sz="28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2pPr>
            <a:lvl3pPr lvl="2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3pPr>
            <a:lvl4pPr lvl="3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4pPr>
            <a:lvl5pPr lvl="4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5pPr>
            <a:lvl6pPr lvl="5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6pPr>
            <a:lvl7pPr lvl="6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7pPr>
            <a:lvl8pPr lvl="7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8pPr>
            <a:lvl9pPr lvl="8">
              <a:spcBef>
                <a:spcPts val="2000"/>
              </a:spcBef>
              <a:spcAft>
                <a:spcPts val="2000"/>
              </a:spcAft>
              <a:buNone/>
              <a:defRPr>
                <a:solidFill>
                  <a:srgbClr val="4B3241"/>
                </a:solidFill>
              </a:defRPr>
            </a:lvl9pPr>
          </a:lstStyle>
          <a:p/>
        </p:txBody>
      </p:sp>
      <p:pic>
        <p:nvPicPr>
          <p:cNvPr id="70" name="Google Shape;70;p11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17408298" y="9005905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/>
          <p:nvPr>
            <p:ph idx="1" type="body"/>
          </p:nvPr>
        </p:nvSpPr>
        <p:spPr>
          <a:xfrm>
            <a:off x="936000" y="9252000"/>
            <a:ext cx="7884000" cy="640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2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917950" y="2876300"/>
            <a:ext cx="16452000" cy="637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6000"/>
              <a:buFont typeface="Montserrat SemiBold"/>
              <a:buNone/>
              <a:defRPr b="0" sz="60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17408298" y="9005905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917950" y="2519050"/>
            <a:ext cx="16452000" cy="631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 sz="2800"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917950" y="890050"/>
            <a:ext cx="79020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917950" y="2876300"/>
            <a:ext cx="7902000" cy="59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9467950" y="2876300"/>
            <a:ext cx="7902000" cy="59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" name="Google Shape;29;p5"/>
          <p:cNvSpPr txBox="1"/>
          <p:nvPr>
            <p:ph idx="3" type="title"/>
          </p:nvPr>
        </p:nvSpPr>
        <p:spPr>
          <a:xfrm>
            <a:off x="9467950" y="890050"/>
            <a:ext cx="79020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slide with three elements">
  <p:cSld name="TITLE_ONLY_1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4400"/>
              <a:buNone/>
              <a:defRPr>
                <a:solidFill>
                  <a:srgbClr val="4B324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" name="Google Shape;36;p7"/>
          <p:cNvSpPr txBox="1"/>
          <p:nvPr>
            <p:ph idx="1" type="subTitle"/>
          </p:nvPr>
        </p:nvSpPr>
        <p:spPr>
          <a:xfrm>
            <a:off x="91795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7" name="Google Shape;37;p7"/>
          <p:cNvSpPr txBox="1"/>
          <p:nvPr>
            <p:ph idx="2" type="body"/>
          </p:nvPr>
        </p:nvSpPr>
        <p:spPr>
          <a:xfrm>
            <a:off x="91795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4064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406400" lvl="1" marL="9144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 sz="2800"/>
            </a:lvl2pPr>
            <a:lvl3pPr indent="-406400" lvl="2" marL="13716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38" name="Google Shape;38;p7"/>
          <p:cNvSpPr txBox="1"/>
          <p:nvPr>
            <p:ph idx="3" type="subTitle"/>
          </p:nvPr>
        </p:nvSpPr>
        <p:spPr>
          <a:xfrm>
            <a:off x="655860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4" type="body"/>
          </p:nvPr>
        </p:nvSpPr>
        <p:spPr>
          <a:xfrm>
            <a:off x="655860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406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406400" lvl="1" marL="914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 sz="2800"/>
            </a:lvl2pPr>
            <a:lvl3pPr indent="-406400" lvl="2" marL="1371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40" name="Google Shape;40;p7"/>
          <p:cNvSpPr txBox="1"/>
          <p:nvPr>
            <p:ph idx="5" type="subTitle"/>
          </p:nvPr>
        </p:nvSpPr>
        <p:spPr>
          <a:xfrm>
            <a:off x="1219925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1" name="Google Shape;41;p7"/>
          <p:cNvSpPr txBox="1"/>
          <p:nvPr>
            <p:ph idx="6" type="body"/>
          </p:nvPr>
        </p:nvSpPr>
        <p:spPr>
          <a:xfrm>
            <a:off x="1219925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406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406400" lvl="1" marL="914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 sz="2800"/>
            </a:lvl2pPr>
            <a:lvl3pPr indent="-406400" lvl="2" marL="1371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tting tasks">
  <p:cSld name="TITLE_ONLY_1_1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4" name="Google Shape;44;p8"/>
          <p:cNvSpPr txBox="1"/>
          <p:nvPr>
            <p:ph idx="1" type="subTitle"/>
          </p:nvPr>
        </p:nvSpPr>
        <p:spPr>
          <a:xfrm>
            <a:off x="917950" y="2876300"/>
            <a:ext cx="6256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5" name="Google Shape;45;p8"/>
          <p:cNvSpPr txBox="1"/>
          <p:nvPr>
            <p:ph idx="2" type="subTitle"/>
          </p:nvPr>
        </p:nvSpPr>
        <p:spPr>
          <a:xfrm>
            <a:off x="11111450" y="5342400"/>
            <a:ext cx="6258600" cy="7890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46" name="Google Shape;46;p8"/>
          <p:cNvSpPr txBox="1"/>
          <p:nvPr>
            <p:ph idx="3" type="body"/>
          </p:nvPr>
        </p:nvSpPr>
        <p:spPr>
          <a:xfrm>
            <a:off x="917950" y="4140150"/>
            <a:ext cx="7902000" cy="105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4" type="subTitle"/>
          </p:nvPr>
        </p:nvSpPr>
        <p:spPr>
          <a:xfrm>
            <a:off x="917950" y="5342400"/>
            <a:ext cx="6256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8" name="Google Shape;48;p8"/>
          <p:cNvSpPr txBox="1"/>
          <p:nvPr>
            <p:ph idx="5" type="body"/>
          </p:nvPr>
        </p:nvSpPr>
        <p:spPr>
          <a:xfrm>
            <a:off x="917950" y="6606250"/>
            <a:ext cx="7902000" cy="105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6" type="subTitle"/>
          </p:nvPr>
        </p:nvSpPr>
        <p:spPr>
          <a:xfrm>
            <a:off x="11111450" y="6355450"/>
            <a:ext cx="6258600" cy="789000"/>
          </a:xfrm>
          <a:prstGeom prst="rect">
            <a:avLst/>
          </a:prstGeom>
          <a:solidFill>
            <a:schemeClr val="accent6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50" name="Google Shape;50;p8"/>
          <p:cNvSpPr txBox="1"/>
          <p:nvPr>
            <p:ph idx="7" type="subTitle"/>
          </p:nvPr>
        </p:nvSpPr>
        <p:spPr>
          <a:xfrm>
            <a:off x="11111450" y="7368500"/>
            <a:ext cx="6258600" cy="789000"/>
          </a:xfrm>
          <a:prstGeom prst="rect">
            <a:avLst/>
          </a:prstGeom>
          <a:solidFill>
            <a:schemeClr val="accent4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51" name="Google Shape;51;p8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ltiple choice options">
  <p:cSld name="TITLE_ONLY_1_1_1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4400"/>
              <a:buNone/>
              <a:defRPr>
                <a:solidFill>
                  <a:srgbClr val="4B324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54" name="Google Shape;54;p9"/>
          <p:cNvSpPr txBox="1"/>
          <p:nvPr>
            <p:ph idx="1" type="subTitle"/>
          </p:nvPr>
        </p:nvSpPr>
        <p:spPr>
          <a:xfrm>
            <a:off x="917950" y="2876300"/>
            <a:ext cx="6256800" cy="906600"/>
          </a:xfrm>
          <a:prstGeom prst="rect">
            <a:avLst/>
          </a:prstGeom>
          <a:solidFill>
            <a:schemeClr val="accent6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2" type="body"/>
          </p:nvPr>
        </p:nvSpPr>
        <p:spPr>
          <a:xfrm>
            <a:off x="917950" y="414015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3" type="subTitle"/>
          </p:nvPr>
        </p:nvSpPr>
        <p:spPr>
          <a:xfrm>
            <a:off x="9468000" y="2876300"/>
            <a:ext cx="6256800" cy="9066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4" type="body"/>
          </p:nvPr>
        </p:nvSpPr>
        <p:spPr>
          <a:xfrm>
            <a:off x="9468000" y="414015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5" type="subTitle"/>
          </p:nvPr>
        </p:nvSpPr>
        <p:spPr>
          <a:xfrm>
            <a:off x="917950" y="5904750"/>
            <a:ext cx="6256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6" type="body"/>
          </p:nvPr>
        </p:nvSpPr>
        <p:spPr>
          <a:xfrm>
            <a:off x="917950" y="716860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7" type="subTitle"/>
          </p:nvPr>
        </p:nvSpPr>
        <p:spPr>
          <a:xfrm>
            <a:off x="9468000" y="5904750"/>
            <a:ext cx="6256800" cy="906600"/>
          </a:xfrm>
          <a:prstGeom prst="rect">
            <a:avLst/>
          </a:prstGeom>
          <a:solidFill>
            <a:schemeClr val="accent4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8" type="body"/>
          </p:nvPr>
        </p:nvSpPr>
        <p:spPr>
          <a:xfrm>
            <a:off x="9468000" y="716860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>
            <p:ph type="title"/>
          </p:nvPr>
        </p:nvSpPr>
        <p:spPr>
          <a:xfrm>
            <a:off x="917950" y="892800"/>
            <a:ext cx="7902000" cy="162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5" name="Google Shape;65;p10"/>
          <p:cNvSpPr txBox="1"/>
          <p:nvPr>
            <p:ph idx="1" type="body"/>
          </p:nvPr>
        </p:nvSpPr>
        <p:spPr>
          <a:xfrm>
            <a:off x="917950" y="2876300"/>
            <a:ext cx="7902000" cy="59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400"/>
              <a:buFont typeface="Montserrat"/>
              <a:buNone/>
              <a:defRPr b="1" sz="440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917950" y="2519050"/>
            <a:ext cx="16452000" cy="63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ontserrat"/>
              <a:buChar char="●"/>
              <a:defRPr sz="3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31800" lvl="1" marL="914400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ontserrat"/>
              <a:buChar char="–"/>
              <a:defRPr sz="3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406400" lvl="2" marL="1371600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406400" lvl="3" marL="182880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406400" lvl="4" marL="228600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406400" lvl="5" marL="274320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406400" lvl="6" marL="320040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406400" lvl="7" marL="3657600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406400" lvl="8" marL="4114800">
              <a:lnSpc>
                <a:spcPct val="130000"/>
              </a:lnSpc>
              <a:spcBef>
                <a:spcPts val="800"/>
              </a:spcBef>
              <a:spcAft>
                <a:spcPts val="40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">
            <a:alphaModFix/>
          </a:blip>
          <a:srcRect b="0" l="9" r="0" t="0"/>
          <a:stretch/>
        </p:blipFill>
        <p:spPr>
          <a:xfrm>
            <a:off x="17408298" y="9005905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578">
          <p15:clr>
            <a:srgbClr val="EA4335"/>
          </p15:clr>
        </p15:guide>
        <p15:guide id="2" pos="10942">
          <p15:clr>
            <a:srgbClr val="EA4335"/>
          </p15:clr>
        </p15:guide>
        <p15:guide id="3" orient="horz" pos="561">
          <p15:clr>
            <a:srgbClr val="EA4335"/>
          </p15:clr>
        </p15:guide>
        <p15:guide id="4" orient="horz" pos="1812">
          <p15:clr>
            <a:srgbClr val="EA4335"/>
          </p15:clr>
        </p15:guide>
        <p15:guide id="5" orient="horz" pos="5568">
          <p15:clr>
            <a:srgbClr val="EA4335"/>
          </p15:clr>
        </p15:guide>
        <p15:guide id="6" orient="horz" pos="6039">
          <p15:clr>
            <a:srgbClr val="EA4335"/>
          </p15:clr>
        </p15:guide>
        <p15:guide id="7" orient="horz" pos="1385">
          <p15:clr>
            <a:srgbClr val="EA4335"/>
          </p15:clr>
        </p15:guide>
        <p15:guide id="8" pos="5556">
          <p15:clr>
            <a:srgbClr val="EA4335"/>
          </p15:clr>
        </p15:guide>
        <p15:guide id="9" pos="5964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8.png"/><Relationship Id="rId7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8.png"/><Relationship Id="rId7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6.png"/><Relationship Id="rId7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B3241"/>
                </a:solidFill>
              </a:rPr>
              <a:t>Reactivity</a:t>
            </a:r>
            <a:endParaRPr>
              <a:solidFill>
                <a:srgbClr val="4B324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B3241"/>
                </a:solidFill>
              </a:rPr>
              <a:t>Lesson 7 - Making a Salt</a:t>
            </a:r>
            <a:endParaRPr>
              <a:solidFill>
                <a:srgbClr val="4B3241"/>
              </a:solidFill>
            </a:endParaRPr>
          </a:p>
        </p:txBody>
      </p:sp>
      <p:sp>
        <p:nvSpPr>
          <p:cNvPr id="80" name="Google Shape;80;p14"/>
          <p:cNvSpPr txBox="1"/>
          <p:nvPr>
            <p:ph idx="1" type="body"/>
          </p:nvPr>
        </p:nvSpPr>
        <p:spPr>
          <a:xfrm>
            <a:off x="917950" y="2519050"/>
            <a:ext cx="16452000" cy="631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B3241"/>
                </a:solidFill>
              </a:rPr>
              <a:t>Chemistry - Key Stage 3 </a:t>
            </a:r>
            <a:endParaRPr>
              <a:solidFill>
                <a:srgbClr val="4B3241"/>
              </a:solidFill>
            </a:endParaRPr>
          </a:p>
          <a:p>
            <a:pPr indent="0" lvl="0" marL="0" rtl="0" algn="l">
              <a:spcBef>
                <a:spcPts val="2000"/>
              </a:spcBef>
              <a:spcAft>
                <a:spcPts val="2000"/>
              </a:spcAft>
              <a:buNone/>
            </a:pPr>
            <a:r>
              <a:t/>
            </a:r>
            <a:endParaRPr>
              <a:solidFill>
                <a:srgbClr val="4B3241"/>
              </a:solidFill>
            </a:endParaRPr>
          </a:p>
        </p:txBody>
      </p:sp>
      <p:sp>
        <p:nvSpPr>
          <p:cNvPr id="81" name="Google Shape;81;p14"/>
          <p:cNvSpPr txBox="1"/>
          <p:nvPr>
            <p:ph idx="4294967295" type="subTitle"/>
          </p:nvPr>
        </p:nvSpPr>
        <p:spPr>
          <a:xfrm>
            <a:off x="917950" y="8210950"/>
            <a:ext cx="7902000" cy="123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000"/>
              </a:spcAft>
              <a:buNone/>
            </a:pPr>
            <a:r>
              <a:rPr lang="en-GB">
                <a:solidFill>
                  <a:srgbClr val="4B3241"/>
                </a:solidFill>
              </a:rPr>
              <a:t>Miss Fenner</a:t>
            </a:r>
            <a:endParaRPr>
              <a:solidFill>
                <a:srgbClr val="4B3241"/>
              </a:solidFill>
            </a:endParaRPr>
          </a:p>
        </p:txBody>
      </p:sp>
      <p:sp>
        <p:nvSpPr>
          <p:cNvPr id="82" name="Google Shape;82;p14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3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6" name="Google Shape;166;p23"/>
          <p:cNvSpPr txBox="1"/>
          <p:nvPr/>
        </p:nvSpPr>
        <p:spPr>
          <a:xfrm>
            <a:off x="665475" y="621350"/>
            <a:ext cx="146538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These pictures show each step of the method used to make a salt. 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Put the pictures in the correct order. 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7" name="Google Shape;167;p23"/>
          <p:cNvPicPr preferRelativeResize="0"/>
          <p:nvPr/>
        </p:nvPicPr>
        <p:blipFill rotWithShape="1">
          <a:blip r:embed="rId3">
            <a:alphaModFix/>
          </a:blip>
          <a:srcRect b="13656" l="6640" r="2516" t="4956"/>
          <a:stretch/>
        </p:blipFill>
        <p:spPr>
          <a:xfrm>
            <a:off x="3425800" y="2320800"/>
            <a:ext cx="3203066" cy="3880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3"/>
          <p:cNvPicPr preferRelativeResize="0"/>
          <p:nvPr/>
        </p:nvPicPr>
        <p:blipFill rotWithShape="1">
          <a:blip r:embed="rId4">
            <a:alphaModFix/>
          </a:blip>
          <a:srcRect b="21522" l="3907" r="2398" t="17386"/>
          <a:stretch/>
        </p:blipFill>
        <p:spPr>
          <a:xfrm>
            <a:off x="9760550" y="2320825"/>
            <a:ext cx="4463689" cy="388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/>
          <p:cNvPicPr preferRelativeResize="0"/>
          <p:nvPr/>
        </p:nvPicPr>
        <p:blipFill rotWithShape="1">
          <a:blip r:embed="rId5">
            <a:alphaModFix/>
          </a:blip>
          <a:srcRect b="8848" l="8129" r="7539" t="9224"/>
          <a:stretch/>
        </p:blipFill>
        <p:spPr>
          <a:xfrm>
            <a:off x="295850" y="2320787"/>
            <a:ext cx="2996398" cy="3880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/>
          <p:cNvPicPr preferRelativeResize="0"/>
          <p:nvPr/>
        </p:nvPicPr>
        <p:blipFill rotWithShape="1">
          <a:blip r:embed="rId6">
            <a:alphaModFix/>
          </a:blip>
          <a:srcRect b="3896" l="9573" r="6667" t="14068"/>
          <a:stretch/>
        </p:blipFill>
        <p:spPr>
          <a:xfrm>
            <a:off x="14307825" y="2320813"/>
            <a:ext cx="2996391" cy="3880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 rotWithShape="1">
          <a:blip r:embed="rId7">
            <a:alphaModFix/>
          </a:blip>
          <a:srcRect b="2602" l="8420" r="6956" t="12341"/>
          <a:stretch/>
        </p:blipFill>
        <p:spPr>
          <a:xfrm>
            <a:off x="6754500" y="2320788"/>
            <a:ext cx="2895896" cy="3880901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3"/>
          <p:cNvSpPr txBox="1"/>
          <p:nvPr/>
        </p:nvSpPr>
        <p:spPr>
          <a:xfrm>
            <a:off x="1266850" y="6351700"/>
            <a:ext cx="7422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latin typeface="Montserrat"/>
                <a:ea typeface="Montserrat"/>
                <a:cs typeface="Montserrat"/>
                <a:sym typeface="Montserrat"/>
              </a:rPr>
              <a:t>A</a:t>
            </a:r>
            <a:endParaRPr sz="4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3" name="Google Shape;173;p23"/>
          <p:cNvSpPr txBox="1"/>
          <p:nvPr/>
        </p:nvSpPr>
        <p:spPr>
          <a:xfrm>
            <a:off x="4656238" y="6351700"/>
            <a:ext cx="7422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latin typeface="Montserrat"/>
                <a:ea typeface="Montserrat"/>
                <a:cs typeface="Montserrat"/>
                <a:sym typeface="Montserrat"/>
              </a:rPr>
              <a:t>B</a:t>
            </a:r>
            <a:endParaRPr sz="4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4" name="Google Shape;174;p23"/>
          <p:cNvSpPr txBox="1"/>
          <p:nvPr/>
        </p:nvSpPr>
        <p:spPr>
          <a:xfrm>
            <a:off x="7831338" y="6351700"/>
            <a:ext cx="7422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latin typeface="Montserrat"/>
                <a:ea typeface="Montserrat"/>
                <a:cs typeface="Montserrat"/>
                <a:sym typeface="Montserrat"/>
              </a:rPr>
              <a:t>C</a:t>
            </a:r>
            <a:endParaRPr sz="4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5" name="Google Shape;175;p23"/>
          <p:cNvSpPr txBox="1"/>
          <p:nvPr/>
        </p:nvSpPr>
        <p:spPr>
          <a:xfrm>
            <a:off x="11621288" y="6351700"/>
            <a:ext cx="7422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latin typeface="Montserrat"/>
                <a:ea typeface="Montserrat"/>
                <a:cs typeface="Montserrat"/>
                <a:sym typeface="Montserrat"/>
              </a:rPr>
              <a:t>D</a:t>
            </a:r>
            <a:endParaRPr sz="4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6" name="Google Shape;176;p23"/>
          <p:cNvSpPr txBox="1"/>
          <p:nvPr/>
        </p:nvSpPr>
        <p:spPr>
          <a:xfrm>
            <a:off x="15487438" y="6351700"/>
            <a:ext cx="7422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latin typeface="Montserrat"/>
                <a:ea typeface="Montserrat"/>
                <a:cs typeface="Montserrat"/>
                <a:sym typeface="Montserrat"/>
              </a:rPr>
              <a:t>E</a:t>
            </a:r>
            <a:endParaRPr sz="4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7" name="Google Shape;177;p23"/>
          <p:cNvSpPr txBox="1"/>
          <p:nvPr/>
        </p:nvSpPr>
        <p:spPr>
          <a:xfrm>
            <a:off x="295850" y="7314275"/>
            <a:ext cx="99417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latin typeface="Montserrat"/>
                <a:ea typeface="Montserrat"/>
                <a:cs typeface="Montserrat"/>
                <a:sym typeface="Montserrat"/>
              </a:rPr>
              <a:t>Source: Miss Fenner</a:t>
            </a:r>
            <a:endParaRPr sz="28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4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3" name="Google Shape;183;p24"/>
          <p:cNvSpPr txBox="1"/>
          <p:nvPr/>
        </p:nvSpPr>
        <p:spPr>
          <a:xfrm>
            <a:off x="665475" y="621350"/>
            <a:ext cx="146538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These pictures show each step of the method used to make a salt. 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Put the pictures in the correct order. 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4" name="Google Shape;184;p24"/>
          <p:cNvPicPr preferRelativeResize="0"/>
          <p:nvPr/>
        </p:nvPicPr>
        <p:blipFill rotWithShape="1">
          <a:blip r:embed="rId3">
            <a:alphaModFix/>
          </a:blip>
          <a:srcRect b="13656" l="6640" r="2516" t="4956"/>
          <a:stretch/>
        </p:blipFill>
        <p:spPr>
          <a:xfrm>
            <a:off x="388025" y="2320800"/>
            <a:ext cx="3203066" cy="3880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4"/>
          <p:cNvPicPr preferRelativeResize="0"/>
          <p:nvPr/>
        </p:nvPicPr>
        <p:blipFill rotWithShape="1">
          <a:blip r:embed="rId4">
            <a:alphaModFix/>
          </a:blip>
          <a:srcRect b="21522" l="3907" r="2398" t="17386"/>
          <a:stretch/>
        </p:blipFill>
        <p:spPr>
          <a:xfrm>
            <a:off x="13464300" y="2320800"/>
            <a:ext cx="4463689" cy="388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4"/>
          <p:cNvPicPr preferRelativeResize="0"/>
          <p:nvPr/>
        </p:nvPicPr>
        <p:blipFill rotWithShape="1">
          <a:blip r:embed="rId5">
            <a:alphaModFix/>
          </a:blip>
          <a:srcRect b="8848" l="8129" r="7539" t="9224"/>
          <a:stretch/>
        </p:blipFill>
        <p:spPr>
          <a:xfrm>
            <a:off x="10166750" y="2320812"/>
            <a:ext cx="2996398" cy="3880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4"/>
          <p:cNvPicPr preferRelativeResize="0"/>
          <p:nvPr/>
        </p:nvPicPr>
        <p:blipFill rotWithShape="1">
          <a:blip r:embed="rId6">
            <a:alphaModFix/>
          </a:blip>
          <a:srcRect b="3896" l="9573" r="6667" t="14068"/>
          <a:stretch/>
        </p:blipFill>
        <p:spPr>
          <a:xfrm>
            <a:off x="6945400" y="2320788"/>
            <a:ext cx="2996391" cy="3880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4"/>
          <p:cNvPicPr preferRelativeResize="0"/>
          <p:nvPr/>
        </p:nvPicPr>
        <p:blipFill rotWithShape="1">
          <a:blip r:embed="rId7">
            <a:alphaModFix/>
          </a:blip>
          <a:srcRect b="2602" l="8420" r="6956" t="12341"/>
          <a:stretch/>
        </p:blipFill>
        <p:spPr>
          <a:xfrm>
            <a:off x="3820300" y="2320788"/>
            <a:ext cx="2895896" cy="388090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4"/>
          <p:cNvSpPr txBox="1"/>
          <p:nvPr/>
        </p:nvSpPr>
        <p:spPr>
          <a:xfrm>
            <a:off x="11213950" y="6351725"/>
            <a:ext cx="7422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latin typeface="Montserrat"/>
                <a:ea typeface="Montserrat"/>
                <a:cs typeface="Montserrat"/>
                <a:sym typeface="Montserrat"/>
              </a:rPr>
              <a:t>A</a:t>
            </a:r>
            <a:endParaRPr sz="4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0" name="Google Shape;190;p24"/>
          <p:cNvSpPr txBox="1"/>
          <p:nvPr/>
        </p:nvSpPr>
        <p:spPr>
          <a:xfrm>
            <a:off x="1618463" y="6351700"/>
            <a:ext cx="7422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latin typeface="Montserrat"/>
                <a:ea typeface="Montserrat"/>
                <a:cs typeface="Montserrat"/>
                <a:sym typeface="Montserrat"/>
              </a:rPr>
              <a:t>B</a:t>
            </a:r>
            <a:endParaRPr sz="4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1" name="Google Shape;191;p24"/>
          <p:cNvSpPr txBox="1"/>
          <p:nvPr/>
        </p:nvSpPr>
        <p:spPr>
          <a:xfrm>
            <a:off x="4897138" y="6351700"/>
            <a:ext cx="7422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latin typeface="Montserrat"/>
                <a:ea typeface="Montserrat"/>
                <a:cs typeface="Montserrat"/>
                <a:sym typeface="Montserrat"/>
              </a:rPr>
              <a:t>C</a:t>
            </a:r>
            <a:endParaRPr sz="4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2" name="Google Shape;192;p24"/>
          <p:cNvSpPr txBox="1"/>
          <p:nvPr/>
        </p:nvSpPr>
        <p:spPr>
          <a:xfrm>
            <a:off x="15325038" y="6351675"/>
            <a:ext cx="7422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latin typeface="Montserrat"/>
                <a:ea typeface="Montserrat"/>
                <a:cs typeface="Montserrat"/>
                <a:sym typeface="Montserrat"/>
              </a:rPr>
              <a:t>D</a:t>
            </a:r>
            <a:endParaRPr sz="4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3" name="Google Shape;193;p24"/>
          <p:cNvSpPr txBox="1"/>
          <p:nvPr/>
        </p:nvSpPr>
        <p:spPr>
          <a:xfrm>
            <a:off x="8125013" y="6351675"/>
            <a:ext cx="7422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latin typeface="Montserrat"/>
                <a:ea typeface="Montserrat"/>
                <a:cs typeface="Montserrat"/>
                <a:sym typeface="Montserrat"/>
              </a:rPr>
              <a:t>E</a:t>
            </a:r>
            <a:endParaRPr sz="4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5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9" name="Google Shape;199;p25"/>
          <p:cNvSpPr txBox="1"/>
          <p:nvPr/>
        </p:nvSpPr>
        <p:spPr>
          <a:xfrm>
            <a:off x="1045200" y="759450"/>
            <a:ext cx="99417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latin typeface="Montserrat"/>
                <a:ea typeface="Montserrat"/>
                <a:cs typeface="Montserrat"/>
                <a:sym typeface="Montserrat"/>
              </a:rPr>
              <a:t>Independent Practice</a:t>
            </a:r>
            <a:endParaRPr b="1" sz="4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0" name="Google Shape;200;p25"/>
          <p:cNvSpPr txBox="1"/>
          <p:nvPr/>
        </p:nvSpPr>
        <p:spPr>
          <a:xfrm>
            <a:off x="1045200" y="2296400"/>
            <a:ext cx="104046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Write 1/2 sentence(s) to explain what is happening in each step. Use the diagram to help you. 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1" name="Google Shape;201;p25"/>
          <p:cNvPicPr preferRelativeResize="0"/>
          <p:nvPr/>
        </p:nvPicPr>
        <p:blipFill rotWithShape="1">
          <a:blip r:embed="rId3">
            <a:alphaModFix/>
          </a:blip>
          <a:srcRect b="13656" l="6640" r="2516" t="4956"/>
          <a:stretch/>
        </p:blipFill>
        <p:spPr>
          <a:xfrm>
            <a:off x="1045200" y="4034326"/>
            <a:ext cx="2517299" cy="300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5"/>
          <p:cNvPicPr preferRelativeResize="0"/>
          <p:nvPr/>
        </p:nvPicPr>
        <p:blipFill rotWithShape="1">
          <a:blip r:embed="rId4">
            <a:alphaModFix/>
          </a:blip>
          <a:srcRect b="2602" l="8420" r="6956" t="12341"/>
          <a:stretch/>
        </p:blipFill>
        <p:spPr>
          <a:xfrm>
            <a:off x="3906600" y="4034322"/>
            <a:ext cx="2243861" cy="300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5"/>
          <p:cNvPicPr preferRelativeResize="0"/>
          <p:nvPr/>
        </p:nvPicPr>
        <p:blipFill rotWithShape="1">
          <a:blip r:embed="rId5">
            <a:alphaModFix/>
          </a:blip>
          <a:srcRect b="3896" l="9573" r="6667" t="14068"/>
          <a:stretch/>
        </p:blipFill>
        <p:spPr>
          <a:xfrm>
            <a:off x="6494550" y="4034322"/>
            <a:ext cx="2321759" cy="300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5"/>
          <p:cNvPicPr preferRelativeResize="0"/>
          <p:nvPr/>
        </p:nvPicPr>
        <p:blipFill rotWithShape="1">
          <a:blip r:embed="rId6">
            <a:alphaModFix/>
          </a:blip>
          <a:srcRect b="8848" l="8129" r="7539" t="9224"/>
          <a:stretch/>
        </p:blipFill>
        <p:spPr>
          <a:xfrm>
            <a:off x="9160400" y="4034328"/>
            <a:ext cx="2321752" cy="3007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5"/>
          <p:cNvPicPr preferRelativeResize="0"/>
          <p:nvPr/>
        </p:nvPicPr>
        <p:blipFill rotWithShape="1">
          <a:blip r:embed="rId7">
            <a:alphaModFix/>
          </a:blip>
          <a:srcRect b="21522" l="3907" r="2398" t="17386"/>
          <a:stretch/>
        </p:blipFill>
        <p:spPr>
          <a:xfrm>
            <a:off x="11826250" y="4034325"/>
            <a:ext cx="3458723" cy="3007096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5"/>
          <p:cNvSpPr txBox="1"/>
          <p:nvPr/>
        </p:nvSpPr>
        <p:spPr>
          <a:xfrm>
            <a:off x="1560450" y="7041425"/>
            <a:ext cx="19440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Step 1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7" name="Google Shape;207;p25"/>
          <p:cNvSpPr txBox="1"/>
          <p:nvPr/>
        </p:nvSpPr>
        <p:spPr>
          <a:xfrm>
            <a:off x="4208925" y="7041425"/>
            <a:ext cx="19440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Step 2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8" name="Google Shape;208;p25"/>
          <p:cNvSpPr txBox="1"/>
          <p:nvPr/>
        </p:nvSpPr>
        <p:spPr>
          <a:xfrm>
            <a:off x="6857400" y="7041425"/>
            <a:ext cx="19440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Step 3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9" name="Google Shape;209;p25"/>
          <p:cNvSpPr txBox="1"/>
          <p:nvPr/>
        </p:nvSpPr>
        <p:spPr>
          <a:xfrm>
            <a:off x="9505875" y="7041425"/>
            <a:ext cx="19440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Step 4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0" name="Google Shape;210;p25"/>
          <p:cNvSpPr txBox="1"/>
          <p:nvPr/>
        </p:nvSpPr>
        <p:spPr>
          <a:xfrm>
            <a:off x="12583613" y="7041425"/>
            <a:ext cx="19440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Step 5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6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6" name="Google Shape;216;p26"/>
          <p:cNvSpPr txBox="1"/>
          <p:nvPr/>
        </p:nvSpPr>
        <p:spPr>
          <a:xfrm>
            <a:off x="1045200" y="759450"/>
            <a:ext cx="99417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latin typeface="Montserrat"/>
                <a:ea typeface="Montserrat"/>
                <a:cs typeface="Montserrat"/>
                <a:sym typeface="Montserrat"/>
              </a:rPr>
              <a:t>Independent Practice</a:t>
            </a:r>
            <a:endParaRPr b="1" sz="44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7" name="Google Shape;217;p26"/>
          <p:cNvPicPr preferRelativeResize="0"/>
          <p:nvPr/>
        </p:nvPicPr>
        <p:blipFill rotWithShape="1">
          <a:blip r:embed="rId3">
            <a:alphaModFix/>
          </a:blip>
          <a:srcRect b="13656" l="6640" r="2516" t="4956"/>
          <a:stretch/>
        </p:blipFill>
        <p:spPr>
          <a:xfrm>
            <a:off x="1135725" y="1826700"/>
            <a:ext cx="2321752" cy="2773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6"/>
          <p:cNvPicPr preferRelativeResize="0"/>
          <p:nvPr/>
        </p:nvPicPr>
        <p:blipFill rotWithShape="1">
          <a:blip r:embed="rId4">
            <a:alphaModFix/>
          </a:blip>
          <a:srcRect b="2602" l="8420" r="6956" t="12341"/>
          <a:stretch/>
        </p:blipFill>
        <p:spPr>
          <a:xfrm>
            <a:off x="1135725" y="4679663"/>
            <a:ext cx="2321752" cy="3111464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6"/>
          <p:cNvSpPr txBox="1"/>
          <p:nvPr/>
        </p:nvSpPr>
        <p:spPr>
          <a:xfrm>
            <a:off x="3525600" y="1826700"/>
            <a:ext cx="1944000" cy="6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Step 1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0" name="Google Shape;220;p26"/>
          <p:cNvSpPr txBox="1"/>
          <p:nvPr/>
        </p:nvSpPr>
        <p:spPr>
          <a:xfrm>
            <a:off x="3535750" y="4852650"/>
            <a:ext cx="19440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Step 2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1" name="Google Shape;221;p26"/>
          <p:cNvSpPr txBox="1"/>
          <p:nvPr/>
        </p:nvSpPr>
        <p:spPr>
          <a:xfrm>
            <a:off x="3616950" y="2633538"/>
            <a:ext cx="99417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Add the </a:t>
            </a:r>
            <a:r>
              <a:rPr lang="en-GB" sz="32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sulfuric acid</a:t>
            </a: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 to a </a:t>
            </a:r>
            <a:r>
              <a:rPr lang="en-GB" sz="32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beaker </a:t>
            </a: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and heat gently using a </a:t>
            </a:r>
            <a:r>
              <a:rPr lang="en-GB" sz="32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bunsen burner</a:t>
            </a: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. Be careful to make sure the acid doesn’t boil and spit. 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2" name="Google Shape;222;p26"/>
          <p:cNvSpPr txBox="1"/>
          <p:nvPr/>
        </p:nvSpPr>
        <p:spPr>
          <a:xfrm>
            <a:off x="3717575" y="5655488"/>
            <a:ext cx="99417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Add the </a:t>
            </a:r>
            <a:r>
              <a:rPr lang="en-GB" sz="32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copper oxide</a:t>
            </a: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 and stir using a </a:t>
            </a:r>
            <a:r>
              <a:rPr lang="en-GB" sz="32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glass rod</a:t>
            </a: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. Continue to gently heat (if needed) and keep adding copper oxide until there is excess. 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7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28" name="Google Shape;228;p27"/>
          <p:cNvPicPr preferRelativeResize="0"/>
          <p:nvPr/>
        </p:nvPicPr>
        <p:blipFill rotWithShape="1">
          <a:blip r:embed="rId3">
            <a:alphaModFix/>
          </a:blip>
          <a:srcRect b="3896" l="9573" r="6667" t="14068"/>
          <a:stretch/>
        </p:blipFill>
        <p:spPr>
          <a:xfrm>
            <a:off x="1045200" y="1919247"/>
            <a:ext cx="2321759" cy="300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7"/>
          <p:cNvPicPr preferRelativeResize="0"/>
          <p:nvPr/>
        </p:nvPicPr>
        <p:blipFill rotWithShape="1">
          <a:blip r:embed="rId4">
            <a:alphaModFix/>
          </a:blip>
          <a:srcRect b="8848" l="8129" r="7539" t="9224"/>
          <a:stretch/>
        </p:blipFill>
        <p:spPr>
          <a:xfrm>
            <a:off x="1045200" y="5066453"/>
            <a:ext cx="2321752" cy="3007106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7"/>
          <p:cNvSpPr txBox="1"/>
          <p:nvPr/>
        </p:nvSpPr>
        <p:spPr>
          <a:xfrm>
            <a:off x="3575675" y="1992150"/>
            <a:ext cx="19440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Step 3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1" name="Google Shape;231;p27"/>
          <p:cNvSpPr txBox="1"/>
          <p:nvPr/>
        </p:nvSpPr>
        <p:spPr>
          <a:xfrm>
            <a:off x="3575675" y="5066450"/>
            <a:ext cx="19440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Step 4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2" name="Google Shape;232;p27"/>
          <p:cNvSpPr txBox="1"/>
          <p:nvPr/>
        </p:nvSpPr>
        <p:spPr>
          <a:xfrm>
            <a:off x="1045200" y="759450"/>
            <a:ext cx="99417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latin typeface="Montserrat"/>
                <a:ea typeface="Montserrat"/>
                <a:cs typeface="Montserrat"/>
                <a:sym typeface="Montserrat"/>
              </a:rPr>
              <a:t>Independent Practice</a:t>
            </a:r>
            <a:endParaRPr b="1" sz="4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3" name="Google Shape;233;p27"/>
          <p:cNvSpPr txBox="1"/>
          <p:nvPr/>
        </p:nvSpPr>
        <p:spPr>
          <a:xfrm>
            <a:off x="3616950" y="2633550"/>
            <a:ext cx="8209200" cy="16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Put some </a:t>
            </a:r>
            <a:r>
              <a:rPr lang="en-GB" sz="32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filter paper</a:t>
            </a: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 into a </a:t>
            </a:r>
            <a:r>
              <a:rPr lang="en-GB" sz="32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funnel </a:t>
            </a: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and place in a beaker. Pour the solution into the filter paper. 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4" name="Google Shape;234;p27"/>
          <p:cNvSpPr txBox="1"/>
          <p:nvPr/>
        </p:nvSpPr>
        <p:spPr>
          <a:xfrm>
            <a:off x="3616950" y="5841000"/>
            <a:ext cx="8209200" cy="16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Pour the filtrate into an </a:t>
            </a:r>
            <a:r>
              <a:rPr lang="en-GB" sz="32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evaporating basin</a:t>
            </a: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 and place on a </a:t>
            </a:r>
            <a:r>
              <a:rPr lang="en-GB" sz="32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tripod</a:t>
            </a: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. Heat gently to evaporate the water. 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8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40" name="Google Shape;240;p28"/>
          <p:cNvPicPr preferRelativeResize="0"/>
          <p:nvPr/>
        </p:nvPicPr>
        <p:blipFill rotWithShape="1">
          <a:blip r:embed="rId3">
            <a:alphaModFix/>
          </a:blip>
          <a:srcRect b="21522" l="3907" r="2398" t="17386"/>
          <a:stretch/>
        </p:blipFill>
        <p:spPr>
          <a:xfrm>
            <a:off x="1045200" y="2327225"/>
            <a:ext cx="3458723" cy="3007096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8"/>
          <p:cNvSpPr txBox="1"/>
          <p:nvPr/>
        </p:nvSpPr>
        <p:spPr>
          <a:xfrm>
            <a:off x="4702263" y="2327225"/>
            <a:ext cx="19440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Step 5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2" name="Google Shape;242;p28"/>
          <p:cNvSpPr txBox="1"/>
          <p:nvPr/>
        </p:nvSpPr>
        <p:spPr>
          <a:xfrm>
            <a:off x="1045200" y="759450"/>
            <a:ext cx="99417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latin typeface="Montserrat"/>
                <a:ea typeface="Montserrat"/>
                <a:cs typeface="Montserrat"/>
                <a:sym typeface="Montserrat"/>
              </a:rPr>
              <a:t>Independent Practice</a:t>
            </a:r>
            <a:endParaRPr b="1" sz="4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3" name="Google Shape;243;p28"/>
          <p:cNvSpPr txBox="1"/>
          <p:nvPr/>
        </p:nvSpPr>
        <p:spPr>
          <a:xfrm>
            <a:off x="4715400" y="3096650"/>
            <a:ext cx="8066700" cy="16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Once there is just a little bit of water left, leave on a windowsill to finish evaporating. Crystals of salt will remain. 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/>
          <p:nvPr>
            <p:ph idx="1" type="subTitle"/>
          </p:nvPr>
        </p:nvSpPr>
        <p:spPr>
          <a:xfrm>
            <a:off x="917950" y="4247900"/>
            <a:ext cx="6256800" cy="906600"/>
          </a:xfrm>
          <a:prstGeom prst="rect">
            <a:avLst/>
          </a:prstGeom>
          <a:solidFill>
            <a:schemeClr val="accent6"/>
          </a:solidFill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/>
              <a:t>Option 1</a:t>
            </a:r>
            <a:endParaRPr sz="3500"/>
          </a:p>
        </p:txBody>
      </p:sp>
      <p:sp>
        <p:nvSpPr>
          <p:cNvPr id="88" name="Google Shape;88;p15"/>
          <p:cNvSpPr txBox="1"/>
          <p:nvPr>
            <p:ph idx="2" type="body"/>
          </p:nvPr>
        </p:nvSpPr>
        <p:spPr>
          <a:xfrm>
            <a:off x="917950" y="551175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000"/>
              </a:spcAft>
              <a:buNone/>
            </a:pPr>
            <a:r>
              <a:rPr lang="en-GB" sz="3500"/>
              <a:t>Attract</a:t>
            </a:r>
            <a:endParaRPr sz="3500"/>
          </a:p>
        </p:txBody>
      </p:sp>
      <p:sp>
        <p:nvSpPr>
          <p:cNvPr id="89" name="Google Shape;89;p15"/>
          <p:cNvSpPr txBox="1"/>
          <p:nvPr>
            <p:ph idx="3" type="subTitle"/>
          </p:nvPr>
        </p:nvSpPr>
        <p:spPr>
          <a:xfrm>
            <a:off x="9468000" y="4247900"/>
            <a:ext cx="6256800" cy="9066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/>
              <a:t>Option 2</a:t>
            </a:r>
            <a:endParaRPr sz="3500"/>
          </a:p>
        </p:txBody>
      </p:sp>
      <p:sp>
        <p:nvSpPr>
          <p:cNvPr id="90" name="Google Shape;90;p15"/>
          <p:cNvSpPr txBox="1"/>
          <p:nvPr>
            <p:ph idx="4" type="body"/>
          </p:nvPr>
        </p:nvSpPr>
        <p:spPr>
          <a:xfrm>
            <a:off x="9468000" y="551175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000"/>
              </a:spcAft>
              <a:buNone/>
            </a:pPr>
            <a:r>
              <a:rPr lang="en-GB" sz="3500"/>
              <a:t>Repel</a:t>
            </a:r>
            <a:endParaRPr sz="3500"/>
          </a:p>
        </p:txBody>
      </p:sp>
      <p:sp>
        <p:nvSpPr>
          <p:cNvPr id="91" name="Google Shape;91;p15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2" name="Google Shape;92;p15"/>
          <p:cNvSpPr txBox="1"/>
          <p:nvPr>
            <p:ph type="title"/>
          </p:nvPr>
        </p:nvSpPr>
        <p:spPr>
          <a:xfrm>
            <a:off x="917950" y="1271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Salt is made from oppositely charged ions. These ions ________ each other. 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93" name="Google Shape;93;p15"/>
          <p:cNvSpPr/>
          <p:nvPr/>
        </p:nvSpPr>
        <p:spPr>
          <a:xfrm>
            <a:off x="598925" y="4004725"/>
            <a:ext cx="7288200" cy="2391300"/>
          </a:xfrm>
          <a:prstGeom prst="rect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/>
          <p:nvPr>
            <p:ph type="title"/>
          </p:nvPr>
        </p:nvSpPr>
        <p:spPr>
          <a:xfrm>
            <a:off x="917950" y="74450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Which of the following is NOT a common salt type?</a:t>
            </a:r>
            <a:endParaRPr/>
          </a:p>
        </p:txBody>
      </p:sp>
      <p:sp>
        <p:nvSpPr>
          <p:cNvPr id="99" name="Google Shape;99;p16"/>
          <p:cNvSpPr txBox="1"/>
          <p:nvPr>
            <p:ph idx="1" type="subTitle"/>
          </p:nvPr>
        </p:nvSpPr>
        <p:spPr>
          <a:xfrm>
            <a:off x="917950" y="2876300"/>
            <a:ext cx="6256800" cy="906600"/>
          </a:xfrm>
          <a:prstGeom prst="rect">
            <a:avLst/>
          </a:prstGeom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Option 1</a:t>
            </a:r>
            <a:endParaRPr/>
          </a:p>
        </p:txBody>
      </p:sp>
      <p:sp>
        <p:nvSpPr>
          <p:cNvPr id="100" name="Google Shape;100;p16"/>
          <p:cNvSpPr txBox="1"/>
          <p:nvPr>
            <p:ph idx="2" type="body"/>
          </p:nvPr>
        </p:nvSpPr>
        <p:spPr>
          <a:xfrm>
            <a:off x="917950" y="414015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000"/>
              </a:spcAft>
              <a:buNone/>
            </a:pPr>
            <a:r>
              <a:rPr lang="en-GB"/>
              <a:t>Sulfate</a:t>
            </a:r>
            <a:endParaRPr/>
          </a:p>
        </p:txBody>
      </p:sp>
      <p:sp>
        <p:nvSpPr>
          <p:cNvPr id="101" name="Google Shape;101;p16"/>
          <p:cNvSpPr txBox="1"/>
          <p:nvPr>
            <p:ph idx="3" type="subTitle"/>
          </p:nvPr>
        </p:nvSpPr>
        <p:spPr>
          <a:xfrm>
            <a:off x="9468000" y="2876300"/>
            <a:ext cx="6256800" cy="906600"/>
          </a:xfrm>
          <a:prstGeom prst="rect">
            <a:avLst/>
          </a:prstGeom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Option 2</a:t>
            </a:r>
            <a:endParaRPr/>
          </a:p>
        </p:txBody>
      </p:sp>
      <p:sp>
        <p:nvSpPr>
          <p:cNvPr id="102" name="Google Shape;102;p16"/>
          <p:cNvSpPr txBox="1"/>
          <p:nvPr>
            <p:ph idx="4" type="body"/>
          </p:nvPr>
        </p:nvSpPr>
        <p:spPr>
          <a:xfrm>
            <a:off x="9468000" y="414015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000"/>
              </a:spcAft>
              <a:buNone/>
            </a:pPr>
            <a:r>
              <a:rPr lang="en-GB"/>
              <a:t>Chloride</a:t>
            </a:r>
            <a:endParaRPr/>
          </a:p>
        </p:txBody>
      </p:sp>
      <p:sp>
        <p:nvSpPr>
          <p:cNvPr id="103" name="Google Shape;103;p16"/>
          <p:cNvSpPr txBox="1"/>
          <p:nvPr>
            <p:ph idx="5" type="subTitle"/>
          </p:nvPr>
        </p:nvSpPr>
        <p:spPr>
          <a:xfrm>
            <a:off x="917950" y="5904750"/>
            <a:ext cx="6256800" cy="906600"/>
          </a:xfrm>
          <a:prstGeom prst="rect">
            <a:avLst/>
          </a:prstGeom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Option 3</a:t>
            </a:r>
            <a:endParaRPr/>
          </a:p>
        </p:txBody>
      </p:sp>
      <p:sp>
        <p:nvSpPr>
          <p:cNvPr id="104" name="Google Shape;104;p16"/>
          <p:cNvSpPr txBox="1"/>
          <p:nvPr>
            <p:ph idx="6" type="body"/>
          </p:nvPr>
        </p:nvSpPr>
        <p:spPr>
          <a:xfrm>
            <a:off x="917950" y="716860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000"/>
              </a:spcAft>
              <a:buNone/>
            </a:pPr>
            <a:r>
              <a:rPr lang="en-GB"/>
              <a:t>Nitrate</a:t>
            </a:r>
            <a:endParaRPr/>
          </a:p>
        </p:txBody>
      </p:sp>
      <p:sp>
        <p:nvSpPr>
          <p:cNvPr id="105" name="Google Shape;105;p16"/>
          <p:cNvSpPr txBox="1"/>
          <p:nvPr>
            <p:ph idx="7" type="subTitle"/>
          </p:nvPr>
        </p:nvSpPr>
        <p:spPr>
          <a:xfrm>
            <a:off x="9468000" y="5904750"/>
            <a:ext cx="6256800" cy="906600"/>
          </a:xfrm>
          <a:prstGeom prst="rect">
            <a:avLst/>
          </a:prstGeom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Option 4</a:t>
            </a:r>
            <a:endParaRPr/>
          </a:p>
        </p:txBody>
      </p:sp>
      <p:sp>
        <p:nvSpPr>
          <p:cNvPr id="106" name="Google Shape;106;p16"/>
          <p:cNvSpPr txBox="1"/>
          <p:nvPr>
            <p:ph idx="8" type="body"/>
          </p:nvPr>
        </p:nvSpPr>
        <p:spPr>
          <a:xfrm>
            <a:off x="9468000" y="716860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000"/>
              </a:spcAft>
              <a:buNone/>
            </a:pPr>
            <a:r>
              <a:rPr lang="en-GB"/>
              <a:t>Oxide</a:t>
            </a:r>
            <a:endParaRPr/>
          </a:p>
        </p:txBody>
      </p:sp>
      <p:sp>
        <p:nvSpPr>
          <p:cNvPr id="107" name="Google Shape;107;p16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8" name="Google Shape;108;p16"/>
          <p:cNvSpPr/>
          <p:nvPr/>
        </p:nvSpPr>
        <p:spPr>
          <a:xfrm>
            <a:off x="9158775" y="5561075"/>
            <a:ext cx="7288200" cy="2391300"/>
          </a:xfrm>
          <a:prstGeom prst="rect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4" name="Google Shape;114;p17"/>
          <p:cNvSpPr txBox="1"/>
          <p:nvPr/>
        </p:nvSpPr>
        <p:spPr>
          <a:xfrm>
            <a:off x="1187275" y="816125"/>
            <a:ext cx="10932300" cy="12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latin typeface="Montserrat"/>
                <a:ea typeface="Montserrat"/>
                <a:cs typeface="Montserrat"/>
                <a:sym typeface="Montserrat"/>
              </a:rPr>
              <a:t>Independent Practice</a:t>
            </a:r>
            <a:endParaRPr b="1" sz="4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" name="Google Shape;115;p17"/>
          <p:cNvSpPr txBox="1"/>
          <p:nvPr/>
        </p:nvSpPr>
        <p:spPr>
          <a:xfrm>
            <a:off x="8820000" y="816125"/>
            <a:ext cx="4042800" cy="12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True </a:t>
            </a:r>
            <a:r>
              <a:rPr lang="en-GB" sz="4400">
                <a:latin typeface="Montserrat"/>
                <a:ea typeface="Montserrat"/>
                <a:cs typeface="Montserrat"/>
                <a:sym typeface="Montserrat"/>
              </a:rPr>
              <a:t>or </a:t>
            </a:r>
            <a:r>
              <a:rPr lang="en-GB" sz="44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false</a:t>
            </a:r>
            <a:endParaRPr sz="4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" name="Google Shape;116;p17"/>
          <p:cNvSpPr txBox="1"/>
          <p:nvPr/>
        </p:nvSpPr>
        <p:spPr>
          <a:xfrm>
            <a:off x="901175" y="2505325"/>
            <a:ext cx="10932300" cy="8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Font typeface="Montserrat"/>
              <a:buAutoNum type="arabicPeriod"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Salts are always edible and tasty on chips. 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" name="Google Shape;117;p17"/>
          <p:cNvSpPr txBox="1"/>
          <p:nvPr/>
        </p:nvSpPr>
        <p:spPr>
          <a:xfrm>
            <a:off x="920450" y="3397525"/>
            <a:ext cx="10932300" cy="8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2. The proper name for table salt is sodium chloride. 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" name="Google Shape;118;p17"/>
          <p:cNvSpPr txBox="1"/>
          <p:nvPr/>
        </p:nvSpPr>
        <p:spPr>
          <a:xfrm>
            <a:off x="939425" y="4289300"/>
            <a:ext cx="10932300" cy="8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3. Salts are made of ions with the same charge. 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9" name="Google Shape;119;p17"/>
          <p:cNvSpPr txBox="1"/>
          <p:nvPr/>
        </p:nvSpPr>
        <p:spPr>
          <a:xfrm>
            <a:off x="958700" y="5240538"/>
            <a:ext cx="10932300" cy="8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4. Salts are made by reacting oxygen with a metal. 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" name="Google Shape;120;p17"/>
          <p:cNvSpPr txBox="1"/>
          <p:nvPr/>
        </p:nvSpPr>
        <p:spPr>
          <a:xfrm>
            <a:off x="958700" y="6056130"/>
            <a:ext cx="10932300" cy="12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5. Common endings on the end of salt names are sulfate, chloride and nitrate. 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6" name="Google Shape;126;p18"/>
          <p:cNvSpPr txBox="1"/>
          <p:nvPr/>
        </p:nvSpPr>
        <p:spPr>
          <a:xfrm>
            <a:off x="1187275" y="816125"/>
            <a:ext cx="10932300" cy="12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latin typeface="Montserrat"/>
                <a:ea typeface="Montserrat"/>
                <a:cs typeface="Montserrat"/>
                <a:sym typeface="Montserrat"/>
              </a:rPr>
              <a:t>Independent Practice</a:t>
            </a:r>
            <a:endParaRPr b="1" sz="4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" name="Google Shape;127;p18"/>
          <p:cNvSpPr txBox="1"/>
          <p:nvPr/>
        </p:nvSpPr>
        <p:spPr>
          <a:xfrm>
            <a:off x="8820000" y="816125"/>
            <a:ext cx="4042800" cy="12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True </a:t>
            </a:r>
            <a:r>
              <a:rPr lang="en-GB" sz="4400">
                <a:latin typeface="Montserrat"/>
                <a:ea typeface="Montserrat"/>
                <a:cs typeface="Montserrat"/>
                <a:sym typeface="Montserrat"/>
              </a:rPr>
              <a:t>or </a:t>
            </a:r>
            <a:r>
              <a:rPr lang="en-GB" sz="44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false</a:t>
            </a:r>
            <a:endParaRPr sz="4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18"/>
          <p:cNvSpPr txBox="1"/>
          <p:nvPr/>
        </p:nvSpPr>
        <p:spPr>
          <a:xfrm>
            <a:off x="901175" y="2505325"/>
            <a:ext cx="11541000" cy="8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Montserrat"/>
              <a:buAutoNum type="arabicPeriod"/>
            </a:pPr>
            <a:r>
              <a:rPr lang="en-GB" sz="32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Salts are always edible and tasty on chips. </a:t>
            </a:r>
            <a:endParaRPr sz="3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" name="Google Shape;129;p18"/>
          <p:cNvSpPr txBox="1"/>
          <p:nvPr/>
        </p:nvSpPr>
        <p:spPr>
          <a:xfrm>
            <a:off x="920450" y="3397525"/>
            <a:ext cx="10932300" cy="8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2. The proper name for table salt is sodium chloride. </a:t>
            </a:r>
            <a:endParaRPr sz="3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" name="Google Shape;130;p18"/>
          <p:cNvSpPr txBox="1"/>
          <p:nvPr/>
        </p:nvSpPr>
        <p:spPr>
          <a:xfrm>
            <a:off x="939425" y="4289300"/>
            <a:ext cx="10932300" cy="8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3. Salts are made of ions with the same charge. </a:t>
            </a:r>
            <a:endParaRPr sz="32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" name="Google Shape;131;p18"/>
          <p:cNvSpPr txBox="1"/>
          <p:nvPr/>
        </p:nvSpPr>
        <p:spPr>
          <a:xfrm>
            <a:off x="958700" y="5240538"/>
            <a:ext cx="10932300" cy="8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4. Salts are made by reacting oxygen with a metal. </a:t>
            </a:r>
            <a:endParaRPr sz="32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" name="Google Shape;132;p18"/>
          <p:cNvSpPr txBox="1"/>
          <p:nvPr/>
        </p:nvSpPr>
        <p:spPr>
          <a:xfrm>
            <a:off x="958700" y="6056130"/>
            <a:ext cx="10932300" cy="12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5. Common endings on the end of salt names are sulfate, chloride and nitrate. </a:t>
            </a:r>
            <a:endParaRPr sz="3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8" name="Google Shape;138;p19"/>
          <p:cNvSpPr txBox="1"/>
          <p:nvPr/>
        </p:nvSpPr>
        <p:spPr>
          <a:xfrm>
            <a:off x="1016475" y="1100825"/>
            <a:ext cx="11900400" cy="26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latin typeface="Montserrat"/>
                <a:ea typeface="Montserrat"/>
                <a:cs typeface="Montserrat"/>
                <a:sym typeface="Montserrat"/>
              </a:rPr>
              <a:t>Filtration is a method used to separate a</a:t>
            </a:r>
            <a:endParaRPr sz="4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latin typeface="Montserrat"/>
                <a:ea typeface="Montserrat"/>
                <a:cs typeface="Montserrat"/>
                <a:sym typeface="Montserrat"/>
              </a:rPr>
              <a:t> __________ from a liquid.  </a:t>
            </a:r>
            <a:endParaRPr sz="4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" name="Google Shape;139;p19"/>
          <p:cNvSpPr txBox="1"/>
          <p:nvPr/>
        </p:nvSpPr>
        <p:spPr>
          <a:xfrm>
            <a:off x="1633375" y="2292425"/>
            <a:ext cx="2306100" cy="12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solid</a:t>
            </a:r>
            <a:endParaRPr b="1" sz="44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5" name="Google Shape;145;p20"/>
          <p:cNvSpPr txBox="1"/>
          <p:nvPr/>
        </p:nvSpPr>
        <p:spPr>
          <a:xfrm>
            <a:off x="1016475" y="1100825"/>
            <a:ext cx="11900400" cy="26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latin typeface="Montserrat"/>
                <a:ea typeface="Montserrat"/>
                <a:cs typeface="Montserrat"/>
                <a:sym typeface="Montserrat"/>
              </a:rPr>
              <a:t>Filtration </a:t>
            </a:r>
            <a:r>
              <a:rPr lang="en-GB" sz="4400">
                <a:latin typeface="Montserrat"/>
                <a:ea typeface="Montserrat"/>
                <a:cs typeface="Montserrat"/>
                <a:sym typeface="Montserrat"/>
              </a:rPr>
              <a:t>uses equipment including a</a:t>
            </a:r>
            <a:endParaRPr sz="4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latin typeface="Montserrat"/>
                <a:ea typeface="Montserrat"/>
                <a:cs typeface="Montserrat"/>
                <a:sym typeface="Montserrat"/>
              </a:rPr>
              <a:t> funnel, _____________ and a beaker.  </a:t>
            </a:r>
            <a:endParaRPr sz="4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" name="Google Shape;146;p20"/>
          <p:cNvSpPr txBox="1"/>
          <p:nvPr/>
        </p:nvSpPr>
        <p:spPr>
          <a:xfrm>
            <a:off x="3418025" y="2314850"/>
            <a:ext cx="3691500" cy="12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filter paper</a:t>
            </a:r>
            <a:endParaRPr b="1" sz="44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2" name="Google Shape;152;p21"/>
          <p:cNvSpPr txBox="1"/>
          <p:nvPr/>
        </p:nvSpPr>
        <p:spPr>
          <a:xfrm>
            <a:off x="1016475" y="1100825"/>
            <a:ext cx="11900400" cy="26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latin typeface="Montserrat"/>
                <a:ea typeface="Montserrat"/>
                <a:cs typeface="Montserrat"/>
                <a:sym typeface="Montserrat"/>
              </a:rPr>
              <a:t>Crystallisation </a:t>
            </a:r>
            <a:r>
              <a:rPr lang="en-GB" sz="4400">
                <a:latin typeface="Montserrat"/>
                <a:ea typeface="Montserrat"/>
                <a:cs typeface="Montserrat"/>
                <a:sym typeface="Montserrat"/>
              </a:rPr>
              <a:t>is a method used to </a:t>
            </a:r>
            <a:endParaRPr sz="4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latin typeface="Montserrat"/>
                <a:ea typeface="Montserrat"/>
                <a:cs typeface="Montserrat"/>
                <a:sym typeface="Montserrat"/>
              </a:rPr>
              <a:t>separate a _____________________ from </a:t>
            </a:r>
            <a:endParaRPr sz="4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latin typeface="Montserrat"/>
                <a:ea typeface="Montserrat"/>
                <a:cs typeface="Montserrat"/>
                <a:sym typeface="Montserrat"/>
              </a:rPr>
              <a:t>a solution.  </a:t>
            </a:r>
            <a:endParaRPr sz="4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3" name="Google Shape;153;p21"/>
          <p:cNvSpPr txBox="1"/>
          <p:nvPr/>
        </p:nvSpPr>
        <p:spPr>
          <a:xfrm>
            <a:off x="4688000" y="2255300"/>
            <a:ext cx="4906200" cy="12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dissolved </a:t>
            </a:r>
            <a:r>
              <a:rPr b="1" lang="en-GB" sz="44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solid</a:t>
            </a:r>
            <a:endParaRPr b="1" sz="44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2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9" name="Google Shape;159;p22"/>
          <p:cNvSpPr txBox="1"/>
          <p:nvPr/>
        </p:nvSpPr>
        <p:spPr>
          <a:xfrm>
            <a:off x="1016475" y="1100825"/>
            <a:ext cx="11900400" cy="26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latin typeface="Montserrat"/>
                <a:ea typeface="Montserrat"/>
                <a:cs typeface="Montserrat"/>
                <a:sym typeface="Montserrat"/>
              </a:rPr>
              <a:t>Crystallisation </a:t>
            </a:r>
            <a:r>
              <a:rPr lang="en-GB" sz="4400">
                <a:latin typeface="Montserrat"/>
                <a:ea typeface="Montserrat"/>
                <a:cs typeface="Montserrat"/>
                <a:sym typeface="Montserrat"/>
              </a:rPr>
              <a:t>uses equipment including</a:t>
            </a:r>
            <a:endParaRPr sz="4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latin typeface="Montserrat"/>
                <a:ea typeface="Montserrat"/>
                <a:cs typeface="Montserrat"/>
                <a:sym typeface="Montserrat"/>
              </a:rPr>
              <a:t> a tripod, a bunsen burner and an </a:t>
            </a:r>
            <a:endParaRPr sz="4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latin typeface="Montserrat"/>
                <a:ea typeface="Montserrat"/>
                <a:cs typeface="Montserrat"/>
                <a:sym typeface="Montserrat"/>
              </a:rPr>
              <a:t>____________________.  </a:t>
            </a:r>
            <a:endParaRPr sz="4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p22"/>
          <p:cNvSpPr txBox="1"/>
          <p:nvPr/>
        </p:nvSpPr>
        <p:spPr>
          <a:xfrm>
            <a:off x="1140450" y="3603700"/>
            <a:ext cx="5589000" cy="12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evaporating basin</a:t>
            </a:r>
            <a:endParaRPr b="1" sz="44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ak National Academy v2">
  <a:themeElements>
    <a:clrScheme name="Simple Light">
      <a:dk1>
        <a:srgbClr val="65BE4B"/>
      </a:dk1>
      <a:lt1>
        <a:srgbClr val="FFFFFF"/>
      </a:lt1>
      <a:dk2>
        <a:srgbClr val="434343"/>
      </a:dk2>
      <a:lt2>
        <a:srgbClr val="D2D2D7"/>
      </a:lt2>
      <a:accent1>
        <a:srgbClr val="008237"/>
      </a:accent1>
      <a:accent2>
        <a:srgbClr val="46C7E1"/>
      </a:accent2>
      <a:accent3>
        <a:srgbClr val="00468C"/>
      </a:accent3>
      <a:accent4>
        <a:srgbClr val="786EC8"/>
      </a:accent4>
      <a:accent5>
        <a:srgbClr val="F03C78"/>
      </a:accent5>
      <a:accent6>
        <a:srgbClr val="00968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