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10287000" cx="18288000"/>
  <p:notesSz cx="6858000" cy="9144000"/>
  <p:embeddedFontLst>
    <p:embeddedFont>
      <p:font typeface="Montserrat SemiBold"/>
      <p:regular r:id="rId14"/>
      <p:bold r:id="rId15"/>
      <p:italic r:id="rId16"/>
      <p:boldItalic r:id="rId17"/>
    </p:embeddedFont>
    <p:embeddedFont>
      <p:font typeface="Montserrat"/>
      <p:regular r:id="rId18"/>
      <p:bold r:id="rId19"/>
      <p:italic r:id="rId20"/>
      <p:boldItalic r:id="rId21"/>
    </p:embeddedFont>
    <p:embeddedFont>
      <p:font typeface="Montserrat Medium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italic.fntdata"/><Relationship Id="rId22" Type="http://schemas.openxmlformats.org/officeDocument/2006/relationships/font" Target="fonts/MontserratMedium-regular.fntdata"/><Relationship Id="rId21" Type="http://schemas.openxmlformats.org/officeDocument/2006/relationships/font" Target="fonts/Montserrat-boldItalic.fntdata"/><Relationship Id="rId24" Type="http://schemas.openxmlformats.org/officeDocument/2006/relationships/font" Target="fonts/MontserratMedium-italic.fntdata"/><Relationship Id="rId23" Type="http://schemas.openxmlformats.org/officeDocument/2006/relationships/font" Target="fonts/MontserratMedium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MontserratMedium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font" Target="fonts/MontserratSemiBold-bold.fntdata"/><Relationship Id="rId14" Type="http://schemas.openxmlformats.org/officeDocument/2006/relationships/font" Target="fonts/MontserratSemiBold-regular.fntdata"/><Relationship Id="rId17" Type="http://schemas.openxmlformats.org/officeDocument/2006/relationships/font" Target="fonts/MontserratSemiBold-boldItalic.fntdata"/><Relationship Id="rId16" Type="http://schemas.openxmlformats.org/officeDocument/2006/relationships/font" Target="fonts/MontserratSemiBold-italic.fntdata"/><Relationship Id="rId19" Type="http://schemas.openxmlformats.org/officeDocument/2006/relationships/font" Target="fonts/Montserrat-bold.fntdata"/><Relationship Id="rId18" Type="http://schemas.openxmlformats.org/officeDocument/2006/relationships/font" Target="fonts/Montserra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ee2a3dc9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ee2a3dc9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Pause and have a think about the definition of perimeter. Click for definition.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Model calculating perimeter of shape - click through for animations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8688d11aa6_0_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8688d11aa6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Give them time to work out then click through answers.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ea8be0051_0_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8ea8be0051_0_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Give them time to work out then click through answers. 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ee2a3dc90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ee2a3dc90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Talk through, mention looking for bonds - 6 + 4 etc.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8ea8be0051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8ea8be0051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Lesson Agenda: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8ea8be0051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8ea8be0051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Lesson Agenda: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g8ea8be0051_0_1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g8ea8be0051_0_1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Lesson Agenda: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8ea8be0051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3" name="Google Shape;203;g8ea8be0051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Lesson Agenda: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>
  <p:cSld name="Main point">
    <p:bg>
      <p:bgPr>
        <a:solidFill>
          <a:schemeClr val="accent2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800"/>
              <a:buFont typeface="Montserrat SemiBold"/>
              <a:buNone/>
              <a:defRPr b="0" i="1" sz="72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800"/>
              <a:buFont typeface="Montserrat SemiBold"/>
              <a:buNone/>
              <a:defRPr sz="72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7" name="Google Shape;77;p14"/>
          <p:cNvSpPr txBox="1"/>
          <p:nvPr>
            <p:ph idx="1" type="subTitle"/>
          </p:nvPr>
        </p:nvSpPr>
        <p:spPr>
          <a:xfrm>
            <a:off x="949050" y="7939001"/>
            <a:ext cx="7871100" cy="1908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SzPts val="4800"/>
              <a:buNone/>
              <a:defRPr sz="28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3pPr>
            <a:lvl4pPr lvl="3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4200"/>
              <a:buNone/>
              <a:defRPr/>
            </a:lvl4pPr>
            <a:lvl5pPr lvl="4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5pPr>
            <a:lvl6pPr lvl="5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600"/>
              <a:buNone/>
              <a:defRPr/>
            </a:lvl6pPr>
            <a:lvl7pPr lvl="6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7pPr>
            <a:lvl8pPr lvl="7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SzPts val="3000"/>
              <a:buNone/>
              <a:defRPr/>
            </a:lvl8pPr>
            <a:lvl9pPr lvl="8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SzPts val="2400"/>
              <a:buNone/>
              <a:defRPr/>
            </a:lvl9pPr>
          </a:lstStyle>
          <a:p/>
        </p:txBody>
      </p:sp>
      <p:pic>
        <p:nvPicPr>
          <p:cNvPr id="78" name="Google Shape;78;p1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6"/>
            <a:ext cx="448851" cy="838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5"/>
          <p:cNvSpPr txBox="1"/>
          <p:nvPr>
            <p:ph idx="4294967295" type="ctrTitle"/>
          </p:nvPr>
        </p:nvSpPr>
        <p:spPr>
          <a:xfrm>
            <a:off x="679500" y="4313025"/>
            <a:ext cx="17370000" cy="1103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>
                <a:solidFill>
                  <a:schemeClr val="dk2"/>
                </a:solidFill>
              </a:rPr>
              <a:t>Calculate and measure perimeter</a:t>
            </a:r>
            <a:endParaRPr sz="6000">
              <a:solidFill>
                <a:schemeClr val="dk2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0">
              <a:solidFill>
                <a:schemeClr val="dk2"/>
              </a:solidFill>
            </a:endParaRPr>
          </a:p>
        </p:txBody>
      </p:sp>
      <p:sp>
        <p:nvSpPr>
          <p:cNvPr id="84" name="Google Shape;84;p15"/>
          <p:cNvSpPr txBox="1"/>
          <p:nvPr>
            <p:ph idx="4294967295" type="subTitle"/>
          </p:nvPr>
        </p:nvSpPr>
        <p:spPr>
          <a:xfrm>
            <a:off x="917950" y="890050"/>
            <a:ext cx="16452000" cy="490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>
                <a:solidFill>
                  <a:schemeClr val="dk2"/>
                </a:solidFill>
              </a:rPr>
              <a:t>Mathematics </a:t>
            </a:r>
            <a:endParaRPr sz="36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3600"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3600">
              <a:solidFill>
                <a:schemeClr val="dk2"/>
              </a:solidFill>
            </a:endParaRPr>
          </a:p>
        </p:txBody>
      </p:sp>
      <p:sp>
        <p:nvSpPr>
          <p:cNvPr id="85" name="Google Shape;85;p15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en-GB" sz="3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Mr Kelsall</a:t>
            </a:r>
            <a:endParaRPr sz="36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1" name="Google Shape;91;p16"/>
          <p:cNvSpPr txBox="1"/>
          <p:nvPr/>
        </p:nvSpPr>
        <p:spPr>
          <a:xfrm>
            <a:off x="966800" y="608450"/>
            <a:ext cx="14659200" cy="79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solidFill>
                <a:schemeClr val="dk2"/>
              </a:solidFill>
            </a:endParaRPr>
          </a:p>
        </p:txBody>
      </p:sp>
      <p:sp>
        <p:nvSpPr>
          <p:cNvPr id="92" name="Google Shape;92;p16"/>
          <p:cNvSpPr txBox="1"/>
          <p:nvPr/>
        </p:nvSpPr>
        <p:spPr>
          <a:xfrm>
            <a:off x="567550" y="3311100"/>
            <a:ext cx="11617200" cy="9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5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What is the perimeter of this shape?</a:t>
            </a:r>
            <a:endParaRPr sz="4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6"/>
          <p:cNvSpPr txBox="1"/>
          <p:nvPr/>
        </p:nvSpPr>
        <p:spPr>
          <a:xfrm>
            <a:off x="567550" y="1768013"/>
            <a:ext cx="13796100" cy="6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perimeter is the distance around a boundary of a shape. 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94" name="Google Shape;9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14500" y="4571055"/>
            <a:ext cx="8253575" cy="36076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6"/>
          <p:cNvSpPr txBox="1"/>
          <p:nvPr/>
        </p:nvSpPr>
        <p:spPr>
          <a:xfrm>
            <a:off x="4249575" y="4499675"/>
            <a:ext cx="1712100" cy="608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11 units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4249575" y="6876875"/>
            <a:ext cx="1712100" cy="608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11 units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7" name="Google Shape;97;p16"/>
          <p:cNvSpPr txBox="1"/>
          <p:nvPr/>
        </p:nvSpPr>
        <p:spPr>
          <a:xfrm>
            <a:off x="966800" y="5713125"/>
            <a:ext cx="1712100" cy="608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4 units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8" name="Google Shape;98;p16"/>
          <p:cNvSpPr txBox="1"/>
          <p:nvPr/>
        </p:nvSpPr>
        <p:spPr>
          <a:xfrm>
            <a:off x="7440350" y="5653275"/>
            <a:ext cx="1712100" cy="608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4 units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9" name="Google Shape;99;p16"/>
          <p:cNvSpPr/>
          <p:nvPr/>
        </p:nvSpPr>
        <p:spPr>
          <a:xfrm>
            <a:off x="567551" y="320650"/>
            <a:ext cx="94692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What does perimeter mean?</a:t>
            </a:r>
            <a:endParaRPr b="0" i="0" sz="4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5" name="Google Shape;105;p17"/>
          <p:cNvSpPr/>
          <p:nvPr/>
        </p:nvSpPr>
        <p:spPr>
          <a:xfrm>
            <a:off x="1636000" y="4517825"/>
            <a:ext cx="2377200" cy="23772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7"/>
          <p:cNvSpPr/>
          <p:nvPr/>
        </p:nvSpPr>
        <p:spPr>
          <a:xfrm>
            <a:off x="7524675" y="3128875"/>
            <a:ext cx="2108400" cy="44715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7"/>
          <p:cNvSpPr/>
          <p:nvPr/>
        </p:nvSpPr>
        <p:spPr>
          <a:xfrm>
            <a:off x="12729825" y="3304463"/>
            <a:ext cx="2292300" cy="3325200"/>
          </a:xfrm>
          <a:prstGeom prst="triangle">
            <a:avLst>
              <a:gd fmla="val 50000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7"/>
          <p:cNvSpPr txBox="1"/>
          <p:nvPr/>
        </p:nvSpPr>
        <p:spPr>
          <a:xfrm>
            <a:off x="2225200" y="3944750"/>
            <a:ext cx="14400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23 cm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9" name="Google Shape;109;p17"/>
          <p:cNvSpPr txBox="1"/>
          <p:nvPr/>
        </p:nvSpPr>
        <p:spPr>
          <a:xfrm>
            <a:off x="7858875" y="2609150"/>
            <a:ext cx="14400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mm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0" name="Google Shape;110;p17"/>
          <p:cNvSpPr txBox="1"/>
          <p:nvPr/>
        </p:nvSpPr>
        <p:spPr>
          <a:xfrm>
            <a:off x="9709275" y="5039700"/>
            <a:ext cx="14400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32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mm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17"/>
          <p:cNvSpPr txBox="1"/>
          <p:nvPr/>
        </p:nvSpPr>
        <p:spPr>
          <a:xfrm>
            <a:off x="12324975" y="4726463"/>
            <a:ext cx="14400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8 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17"/>
          <p:cNvSpPr txBox="1"/>
          <p:nvPr/>
        </p:nvSpPr>
        <p:spPr>
          <a:xfrm>
            <a:off x="14594750" y="4726463"/>
            <a:ext cx="14400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8 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17"/>
          <p:cNvSpPr txBox="1"/>
          <p:nvPr/>
        </p:nvSpPr>
        <p:spPr>
          <a:xfrm>
            <a:off x="13582125" y="6629663"/>
            <a:ext cx="14400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4" name="Google Shape;114;p17"/>
          <p:cNvSpPr txBox="1"/>
          <p:nvPr/>
        </p:nvSpPr>
        <p:spPr>
          <a:xfrm>
            <a:off x="567550" y="2402300"/>
            <a:ext cx="6307800" cy="4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Look carefully at the units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* not drawn to scale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7"/>
          <p:cNvSpPr/>
          <p:nvPr/>
        </p:nvSpPr>
        <p:spPr>
          <a:xfrm>
            <a:off x="567550" y="320650"/>
            <a:ext cx="133299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turn. Calculate the perimeter of the shapes below</a:t>
            </a:r>
            <a:endParaRPr b="0" i="0" sz="4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1" name="Google Shape;121;p18"/>
          <p:cNvSpPr/>
          <p:nvPr/>
        </p:nvSpPr>
        <p:spPr>
          <a:xfrm>
            <a:off x="10352163" y="1995125"/>
            <a:ext cx="2108400" cy="44715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8"/>
          <p:cNvSpPr txBox="1"/>
          <p:nvPr/>
        </p:nvSpPr>
        <p:spPr>
          <a:xfrm>
            <a:off x="10886650" y="1385238"/>
            <a:ext cx="14400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12536763" y="3905950"/>
            <a:ext cx="14400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41 </a:t>
            </a: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4" name="Google Shape;124;p18"/>
          <p:cNvSpPr txBox="1"/>
          <p:nvPr/>
        </p:nvSpPr>
        <p:spPr>
          <a:xfrm>
            <a:off x="6351975" y="9031700"/>
            <a:ext cx="4479300" cy="4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* not drawn to scale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5" name="Google Shape;125;p18"/>
          <p:cNvSpPr/>
          <p:nvPr/>
        </p:nvSpPr>
        <p:spPr>
          <a:xfrm>
            <a:off x="567550" y="2561225"/>
            <a:ext cx="5518500" cy="14151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8"/>
          <p:cNvSpPr txBox="1"/>
          <p:nvPr/>
        </p:nvSpPr>
        <p:spPr>
          <a:xfrm>
            <a:off x="2067475" y="1995125"/>
            <a:ext cx="22923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11 cm 2 mm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18"/>
          <p:cNvSpPr txBox="1"/>
          <p:nvPr/>
        </p:nvSpPr>
        <p:spPr>
          <a:xfrm>
            <a:off x="6086050" y="3156200"/>
            <a:ext cx="2292300" cy="48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 cm 1 mm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18"/>
          <p:cNvSpPr/>
          <p:nvPr/>
        </p:nvSpPr>
        <p:spPr>
          <a:xfrm>
            <a:off x="567550" y="320650"/>
            <a:ext cx="133299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Your turn. Choose your strategy to find the perimeter of the shapes below</a:t>
            </a:r>
            <a:endParaRPr b="0" i="0" sz="4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4" name="Google Shape;134;p19"/>
          <p:cNvSpPr/>
          <p:nvPr/>
        </p:nvSpPr>
        <p:spPr>
          <a:xfrm>
            <a:off x="1988450" y="3648150"/>
            <a:ext cx="5716500" cy="2051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9"/>
          <p:cNvSpPr/>
          <p:nvPr/>
        </p:nvSpPr>
        <p:spPr>
          <a:xfrm rot="5400000">
            <a:off x="4463250" y="5654225"/>
            <a:ext cx="1944900" cy="20517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9"/>
          <p:cNvSpPr txBox="1"/>
          <p:nvPr/>
        </p:nvSpPr>
        <p:spPr>
          <a:xfrm>
            <a:off x="4214675" y="3072025"/>
            <a:ext cx="18960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12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19"/>
          <p:cNvSpPr txBox="1"/>
          <p:nvPr/>
        </p:nvSpPr>
        <p:spPr>
          <a:xfrm>
            <a:off x="7763075" y="4130000"/>
            <a:ext cx="18960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19"/>
          <p:cNvSpPr txBox="1"/>
          <p:nvPr/>
        </p:nvSpPr>
        <p:spPr>
          <a:xfrm>
            <a:off x="812200" y="4313250"/>
            <a:ext cx="18960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19"/>
          <p:cNvSpPr txBox="1"/>
          <p:nvPr/>
        </p:nvSpPr>
        <p:spPr>
          <a:xfrm>
            <a:off x="2318675" y="5699975"/>
            <a:ext cx="18960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19"/>
          <p:cNvSpPr txBox="1"/>
          <p:nvPr/>
        </p:nvSpPr>
        <p:spPr>
          <a:xfrm>
            <a:off x="3334225" y="6605550"/>
            <a:ext cx="18960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19"/>
          <p:cNvSpPr txBox="1"/>
          <p:nvPr/>
        </p:nvSpPr>
        <p:spPr>
          <a:xfrm>
            <a:off x="4958200" y="7578650"/>
            <a:ext cx="18960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19"/>
          <p:cNvSpPr txBox="1"/>
          <p:nvPr/>
        </p:nvSpPr>
        <p:spPr>
          <a:xfrm>
            <a:off x="6461550" y="6605550"/>
            <a:ext cx="18960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19"/>
          <p:cNvSpPr txBox="1"/>
          <p:nvPr/>
        </p:nvSpPr>
        <p:spPr>
          <a:xfrm>
            <a:off x="6557350" y="5632450"/>
            <a:ext cx="18960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19"/>
          <p:cNvSpPr/>
          <p:nvPr/>
        </p:nvSpPr>
        <p:spPr>
          <a:xfrm>
            <a:off x="567550" y="320650"/>
            <a:ext cx="133299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How would I calculate the perimeter of this compound rectilinear shape?</a:t>
            </a:r>
            <a:endParaRPr b="0" i="0" sz="4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19"/>
          <p:cNvSpPr/>
          <p:nvPr/>
        </p:nvSpPr>
        <p:spPr>
          <a:xfrm>
            <a:off x="4428300" y="5421488"/>
            <a:ext cx="2014800" cy="52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51" name="Google Shape;151;p20"/>
          <p:cNvSpPr txBox="1"/>
          <p:nvPr/>
        </p:nvSpPr>
        <p:spPr>
          <a:xfrm>
            <a:off x="719950" y="1392113"/>
            <a:ext cx="83751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Calculate the perimeter of the shapes below.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2" name="Google Shape;152;p20"/>
          <p:cNvSpPr/>
          <p:nvPr/>
        </p:nvSpPr>
        <p:spPr>
          <a:xfrm>
            <a:off x="1231075" y="3523325"/>
            <a:ext cx="1528200" cy="35091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20"/>
          <p:cNvSpPr/>
          <p:nvPr/>
        </p:nvSpPr>
        <p:spPr>
          <a:xfrm>
            <a:off x="5221450" y="2785950"/>
            <a:ext cx="2419500" cy="24195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20"/>
          <p:cNvSpPr/>
          <p:nvPr/>
        </p:nvSpPr>
        <p:spPr>
          <a:xfrm>
            <a:off x="9373350" y="3008388"/>
            <a:ext cx="1966800" cy="2660100"/>
          </a:xfrm>
          <a:prstGeom prst="triangle">
            <a:avLst>
              <a:gd fmla="val 50000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20"/>
          <p:cNvSpPr/>
          <p:nvPr/>
        </p:nvSpPr>
        <p:spPr>
          <a:xfrm>
            <a:off x="5488050" y="6828400"/>
            <a:ext cx="2793000" cy="2419500"/>
          </a:xfrm>
          <a:prstGeom prst="hexagon">
            <a:avLst>
              <a:gd fmla="val 25000" name="adj"/>
              <a:gd fmla="val 115470" name="vf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0"/>
          <p:cNvSpPr/>
          <p:nvPr/>
        </p:nvSpPr>
        <p:spPr>
          <a:xfrm>
            <a:off x="12201700" y="5974075"/>
            <a:ext cx="2419500" cy="2299800"/>
          </a:xfrm>
          <a:prstGeom prst="pentagon">
            <a:avLst>
              <a:gd fmla="val 105146" name="hf"/>
              <a:gd fmla="val 110557" name="vf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0"/>
          <p:cNvSpPr txBox="1"/>
          <p:nvPr/>
        </p:nvSpPr>
        <p:spPr>
          <a:xfrm>
            <a:off x="1415000" y="2914875"/>
            <a:ext cx="1202700" cy="6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12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8" name="Google Shape;158;p20"/>
          <p:cNvSpPr txBox="1"/>
          <p:nvPr/>
        </p:nvSpPr>
        <p:spPr>
          <a:xfrm>
            <a:off x="2759275" y="4839300"/>
            <a:ext cx="1202700" cy="6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19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9" name="Google Shape;159;p20"/>
          <p:cNvSpPr txBox="1"/>
          <p:nvPr/>
        </p:nvSpPr>
        <p:spPr>
          <a:xfrm>
            <a:off x="5822725" y="2259175"/>
            <a:ext cx="1528200" cy="6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44 mm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0" name="Google Shape;160;p20"/>
          <p:cNvSpPr txBox="1"/>
          <p:nvPr/>
        </p:nvSpPr>
        <p:spPr>
          <a:xfrm>
            <a:off x="8414950" y="3737688"/>
            <a:ext cx="1528200" cy="6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12 mm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1" name="Google Shape;161;p20"/>
          <p:cNvSpPr txBox="1"/>
          <p:nvPr/>
        </p:nvSpPr>
        <p:spPr>
          <a:xfrm>
            <a:off x="9811950" y="5668488"/>
            <a:ext cx="1528200" cy="6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 mm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62" name="Google Shape;162;p20"/>
          <p:cNvCxnSpPr/>
          <p:nvPr/>
        </p:nvCxnSpPr>
        <p:spPr>
          <a:xfrm>
            <a:off x="9642200" y="4423363"/>
            <a:ext cx="363300" cy="2097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63" name="Google Shape;163;p20"/>
          <p:cNvCxnSpPr/>
          <p:nvPr/>
        </p:nvCxnSpPr>
        <p:spPr>
          <a:xfrm flipH="1">
            <a:off x="10804250" y="4392913"/>
            <a:ext cx="270600" cy="2706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4" name="Google Shape;164;p20"/>
          <p:cNvSpPr txBox="1"/>
          <p:nvPr/>
        </p:nvSpPr>
        <p:spPr>
          <a:xfrm>
            <a:off x="7939800" y="6949000"/>
            <a:ext cx="1528200" cy="6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10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Google Shape;165;p20"/>
          <p:cNvSpPr txBox="1"/>
          <p:nvPr/>
        </p:nvSpPr>
        <p:spPr>
          <a:xfrm>
            <a:off x="11834375" y="5818375"/>
            <a:ext cx="1528200" cy="6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6" name="Google Shape;166;p20"/>
          <p:cNvSpPr/>
          <p:nvPr/>
        </p:nvSpPr>
        <p:spPr>
          <a:xfrm>
            <a:off x="719950" y="473050"/>
            <a:ext cx="133299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Question 1</a:t>
            </a:r>
            <a:endParaRPr b="0" i="0" sz="4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72" name="Google Shape;172;p21"/>
          <p:cNvSpPr/>
          <p:nvPr/>
        </p:nvSpPr>
        <p:spPr>
          <a:xfrm>
            <a:off x="1231075" y="3523325"/>
            <a:ext cx="1528200" cy="35091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3" name="Google Shape;173;p21"/>
          <p:cNvSpPr/>
          <p:nvPr/>
        </p:nvSpPr>
        <p:spPr>
          <a:xfrm>
            <a:off x="12326925" y="5033225"/>
            <a:ext cx="1966800" cy="2660100"/>
          </a:xfrm>
          <a:prstGeom prst="triangle">
            <a:avLst>
              <a:gd fmla="val 50000" name="adj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21"/>
          <p:cNvSpPr/>
          <p:nvPr/>
        </p:nvSpPr>
        <p:spPr>
          <a:xfrm>
            <a:off x="6108200" y="4199413"/>
            <a:ext cx="2793000" cy="2419500"/>
          </a:xfrm>
          <a:prstGeom prst="hexagon">
            <a:avLst>
              <a:gd fmla="val 25000" name="adj"/>
              <a:gd fmla="val 115470" name="vf"/>
            </a:avLst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21"/>
          <p:cNvSpPr txBox="1"/>
          <p:nvPr/>
        </p:nvSpPr>
        <p:spPr>
          <a:xfrm>
            <a:off x="1415000" y="2914875"/>
            <a:ext cx="1202700" cy="6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12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6" name="Google Shape;176;p21"/>
          <p:cNvSpPr txBox="1"/>
          <p:nvPr/>
        </p:nvSpPr>
        <p:spPr>
          <a:xfrm>
            <a:off x="2759275" y="4839300"/>
            <a:ext cx="1896000" cy="6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243 mm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7" name="Google Shape;177;p21"/>
          <p:cNvSpPr txBox="1"/>
          <p:nvPr/>
        </p:nvSpPr>
        <p:spPr>
          <a:xfrm>
            <a:off x="11756700" y="5748450"/>
            <a:ext cx="1528200" cy="6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8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8" name="Google Shape;178;p21"/>
          <p:cNvSpPr txBox="1"/>
          <p:nvPr/>
        </p:nvSpPr>
        <p:spPr>
          <a:xfrm>
            <a:off x="12326925" y="7693325"/>
            <a:ext cx="2171100" cy="6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 cm 2mm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9" name="Google Shape;179;p21"/>
          <p:cNvSpPr txBox="1"/>
          <p:nvPr/>
        </p:nvSpPr>
        <p:spPr>
          <a:xfrm>
            <a:off x="8559950" y="4320013"/>
            <a:ext cx="1528200" cy="60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9.8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0" name="Google Shape;180;p21"/>
          <p:cNvSpPr txBox="1"/>
          <p:nvPr/>
        </p:nvSpPr>
        <p:spPr>
          <a:xfrm>
            <a:off x="13683575" y="5748450"/>
            <a:ext cx="15282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80 mm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1" name="Google Shape;181;p21"/>
          <p:cNvSpPr txBox="1"/>
          <p:nvPr/>
        </p:nvSpPr>
        <p:spPr>
          <a:xfrm>
            <a:off x="719950" y="1392113"/>
            <a:ext cx="83751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Calculate the perimeter of the shapes below.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2" name="Google Shape;182;p21"/>
          <p:cNvSpPr/>
          <p:nvPr/>
        </p:nvSpPr>
        <p:spPr>
          <a:xfrm>
            <a:off x="719950" y="473050"/>
            <a:ext cx="133299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Question 2</a:t>
            </a:r>
            <a:endParaRPr b="0" i="0" sz="4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88" name="Google Shape;188;p22"/>
          <p:cNvSpPr/>
          <p:nvPr/>
        </p:nvSpPr>
        <p:spPr>
          <a:xfrm>
            <a:off x="4910025" y="3086300"/>
            <a:ext cx="6027900" cy="1103700"/>
          </a:xfrm>
          <a:prstGeom prst="rect">
            <a:avLst/>
          </a:prstGeom>
          <a:solidFill>
            <a:srgbClr val="999999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22"/>
          <p:cNvSpPr/>
          <p:nvPr/>
        </p:nvSpPr>
        <p:spPr>
          <a:xfrm rot="5400341">
            <a:off x="8871825" y="4048548"/>
            <a:ext cx="3028200" cy="1103700"/>
          </a:xfrm>
          <a:prstGeom prst="rect">
            <a:avLst/>
          </a:prstGeom>
          <a:solidFill>
            <a:srgbClr val="999999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22"/>
          <p:cNvSpPr/>
          <p:nvPr/>
        </p:nvSpPr>
        <p:spPr>
          <a:xfrm rot="471">
            <a:off x="8747625" y="5616025"/>
            <a:ext cx="2190300" cy="1103700"/>
          </a:xfrm>
          <a:prstGeom prst="rect">
            <a:avLst/>
          </a:prstGeom>
          <a:solidFill>
            <a:srgbClr val="999999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22"/>
          <p:cNvSpPr txBox="1"/>
          <p:nvPr/>
        </p:nvSpPr>
        <p:spPr>
          <a:xfrm>
            <a:off x="7136100" y="2520300"/>
            <a:ext cx="16839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2" name="Google Shape;192;p22"/>
          <p:cNvSpPr txBox="1"/>
          <p:nvPr/>
        </p:nvSpPr>
        <p:spPr>
          <a:xfrm>
            <a:off x="11024100" y="4296125"/>
            <a:ext cx="16839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3" name="Google Shape;193;p22"/>
          <p:cNvSpPr txBox="1"/>
          <p:nvPr/>
        </p:nvSpPr>
        <p:spPr>
          <a:xfrm>
            <a:off x="9254025" y="6719875"/>
            <a:ext cx="16839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4" name="Google Shape;194;p22"/>
          <p:cNvSpPr txBox="1"/>
          <p:nvPr/>
        </p:nvSpPr>
        <p:spPr>
          <a:xfrm>
            <a:off x="7784100" y="5913175"/>
            <a:ext cx="16839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5" name="Google Shape;195;p22"/>
          <p:cNvSpPr txBox="1"/>
          <p:nvPr/>
        </p:nvSpPr>
        <p:spPr>
          <a:xfrm>
            <a:off x="8820000" y="5106463"/>
            <a:ext cx="16839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6" name="Google Shape;196;p22"/>
          <p:cNvSpPr txBox="1"/>
          <p:nvPr/>
        </p:nvSpPr>
        <p:spPr>
          <a:xfrm>
            <a:off x="8820000" y="4393538"/>
            <a:ext cx="16839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7" name="Google Shape;197;p22"/>
          <p:cNvSpPr txBox="1"/>
          <p:nvPr/>
        </p:nvSpPr>
        <p:spPr>
          <a:xfrm>
            <a:off x="6920675" y="4093138"/>
            <a:ext cx="16839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8" name="Google Shape;198;p22"/>
          <p:cNvSpPr txBox="1"/>
          <p:nvPr/>
        </p:nvSpPr>
        <p:spPr>
          <a:xfrm>
            <a:off x="3818875" y="3383450"/>
            <a:ext cx="16839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9" name="Google Shape;199;p22"/>
          <p:cNvSpPr txBox="1"/>
          <p:nvPr/>
        </p:nvSpPr>
        <p:spPr>
          <a:xfrm>
            <a:off x="719950" y="1392125"/>
            <a:ext cx="104700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Calculate the perimeter of the compound shape.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0" name="Google Shape;200;p22"/>
          <p:cNvSpPr/>
          <p:nvPr/>
        </p:nvSpPr>
        <p:spPr>
          <a:xfrm>
            <a:off x="719950" y="473050"/>
            <a:ext cx="133299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Question 3</a:t>
            </a:r>
            <a:endParaRPr b="0" i="0" sz="4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6" name="Google Shape;206;p23"/>
          <p:cNvSpPr/>
          <p:nvPr/>
        </p:nvSpPr>
        <p:spPr>
          <a:xfrm>
            <a:off x="4910025" y="3678975"/>
            <a:ext cx="6027900" cy="1103700"/>
          </a:xfrm>
          <a:prstGeom prst="rect">
            <a:avLst/>
          </a:prstGeom>
          <a:solidFill>
            <a:srgbClr val="999999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3"/>
          <p:cNvSpPr/>
          <p:nvPr/>
        </p:nvSpPr>
        <p:spPr>
          <a:xfrm rot="5400341">
            <a:off x="7400325" y="3169725"/>
            <a:ext cx="3028200" cy="4046700"/>
          </a:xfrm>
          <a:prstGeom prst="rect">
            <a:avLst/>
          </a:prstGeom>
          <a:solidFill>
            <a:srgbClr val="999999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3"/>
          <p:cNvSpPr/>
          <p:nvPr/>
        </p:nvSpPr>
        <p:spPr>
          <a:xfrm rot="407">
            <a:off x="3341025" y="6208252"/>
            <a:ext cx="7596900" cy="1103700"/>
          </a:xfrm>
          <a:prstGeom prst="rect">
            <a:avLst/>
          </a:prstGeom>
          <a:solidFill>
            <a:srgbClr val="999999"/>
          </a:solidFill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3"/>
          <p:cNvSpPr txBox="1"/>
          <p:nvPr/>
        </p:nvSpPr>
        <p:spPr>
          <a:xfrm>
            <a:off x="7136100" y="3112975"/>
            <a:ext cx="16839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0" name="Google Shape;210;p23"/>
          <p:cNvSpPr txBox="1"/>
          <p:nvPr/>
        </p:nvSpPr>
        <p:spPr>
          <a:xfrm>
            <a:off x="6480550" y="7312400"/>
            <a:ext cx="16839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10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1" name="Google Shape;211;p23"/>
          <p:cNvSpPr txBox="1"/>
          <p:nvPr/>
        </p:nvSpPr>
        <p:spPr>
          <a:xfrm>
            <a:off x="4296675" y="5698400"/>
            <a:ext cx="16839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2" name="Google Shape;212;p23"/>
          <p:cNvSpPr txBox="1"/>
          <p:nvPr/>
        </p:nvSpPr>
        <p:spPr>
          <a:xfrm>
            <a:off x="5373575" y="4655188"/>
            <a:ext cx="16839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3 cm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3" name="Google Shape;213;p23"/>
          <p:cNvSpPr txBox="1"/>
          <p:nvPr/>
        </p:nvSpPr>
        <p:spPr>
          <a:xfrm>
            <a:off x="10937925" y="4966625"/>
            <a:ext cx="2249700" cy="107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 cm </a:t>
            </a:r>
            <a:endParaRPr sz="2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4" name="Google Shape;214;p23"/>
          <p:cNvSpPr txBox="1"/>
          <p:nvPr/>
        </p:nvSpPr>
        <p:spPr>
          <a:xfrm>
            <a:off x="719950" y="1392125"/>
            <a:ext cx="10470000" cy="69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latin typeface="Montserrat"/>
                <a:ea typeface="Montserrat"/>
                <a:cs typeface="Montserrat"/>
                <a:sym typeface="Montserrat"/>
              </a:rPr>
              <a:t>Calculate the perimeter of the compound shape. </a:t>
            </a:r>
            <a:endParaRPr sz="2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5" name="Google Shape;215;p23"/>
          <p:cNvSpPr/>
          <p:nvPr/>
        </p:nvSpPr>
        <p:spPr>
          <a:xfrm>
            <a:off x="719950" y="473050"/>
            <a:ext cx="13329900" cy="569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lang="en-GB" sz="4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Question 4</a:t>
            </a:r>
            <a:endParaRPr b="0" i="0" sz="44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23"/>
          <p:cNvSpPr txBox="1"/>
          <p:nvPr/>
        </p:nvSpPr>
        <p:spPr>
          <a:xfrm>
            <a:off x="1986100" y="9387738"/>
            <a:ext cx="9444300" cy="558900"/>
          </a:xfrm>
          <a:prstGeom prst="rect">
            <a:avLst/>
          </a:prstGeom>
          <a:noFill/>
          <a:ln>
            <a:noFill/>
          </a:ln>
        </p:spPr>
        <p:txBody>
          <a:bodyPr anchorCtr="0" anchor="t" bIns="137150" lIns="137150" spcFirstLastPara="1" rIns="137150" wrap="square" tIns="1371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b="0" i="0" lang="en-GB" sz="17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Source of all images : Mr Kelsall</a:t>
            </a:r>
            <a:r>
              <a:rPr lang="en-GB" sz="1700">
                <a:solidFill>
                  <a:srgbClr val="434343"/>
                </a:solidFill>
              </a:rPr>
              <a:t> </a:t>
            </a:r>
            <a:r>
              <a:rPr b="0" i="0" lang="en-GB" sz="1700" u="none" cap="none" strike="noStrike">
                <a:solidFill>
                  <a:srgbClr val="434343"/>
                </a:solidFill>
                <a:latin typeface="Arial"/>
                <a:ea typeface="Arial"/>
                <a:cs typeface="Arial"/>
                <a:sym typeface="Arial"/>
              </a:rPr>
              <a:t>or Oak National Academy</a:t>
            </a:r>
            <a:endParaRPr b="0" i="0" sz="2100" u="none" cap="none" strike="noStrike">
              <a:solidFill>
                <a:srgbClr val="43434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