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E5C8E2E-1961-44A1-963B-1E0994588BC0}">
  <a:tblStyle styleId="{1E5C8E2E-1961-44A1-963B-1E0994588BC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800d910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800d910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81a47b1f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81a47b1f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adults role at this stage of development is to observe and interpret messages the child is giving during play.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By Observing you are looking for signals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-Is the child moving in a consistent way in certain situations?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What do those movements mean?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Are others who aware of the movements or messages?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Stop - Value the opportunities for development that observing gives you. Some pupils can take more than 10 seconds to form a response to changes in their environment.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Observe - The child’s reactions to changes around them.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Listen - Respond to their reactions and signals.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Respond appropriately as those the messages have meaning.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Consistent response from adults is vital. Over time the child signals may become intentional.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c81a47b1f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c81a47b1f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c81a47b1f_0_2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c81a47b1f_0_2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dd1139f2b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8dd1139f2b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Early Vocalising 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1 of 14 on Using Language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Speech and Language Therapy 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Emma Jones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15"/>
          <p:cNvSpPr txBox="1"/>
          <p:nvPr>
            <p:ph idx="1" type="subTitle"/>
          </p:nvPr>
        </p:nvSpPr>
        <p:spPr>
          <a:xfrm>
            <a:off x="917950" y="1704700"/>
            <a:ext cx="3589800" cy="1471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Stop, Look, Listen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9" name="Google Shape;89;p15"/>
          <p:cNvSpPr txBox="1"/>
          <p:nvPr>
            <p:ph idx="2" type="body"/>
          </p:nvPr>
        </p:nvSpPr>
        <p:spPr>
          <a:xfrm>
            <a:off x="917950" y="3465600"/>
            <a:ext cx="3589800" cy="55881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What are they </a:t>
            </a:r>
            <a:r>
              <a:rPr b="1" lang="en-GB" sz="2400"/>
              <a:t>focused</a:t>
            </a:r>
            <a:r>
              <a:rPr lang="en-GB" sz="2400"/>
              <a:t> on, </a:t>
            </a:r>
            <a:r>
              <a:rPr b="1" lang="en-GB" sz="2400"/>
              <a:t>interested</a:t>
            </a:r>
            <a:r>
              <a:rPr lang="en-GB" sz="2400"/>
              <a:t> in and/or </a:t>
            </a:r>
            <a:r>
              <a:rPr b="1" lang="en-GB" sz="2400"/>
              <a:t>telling</a:t>
            </a:r>
            <a:r>
              <a:rPr lang="en-GB" sz="2400"/>
              <a:t> you? </a:t>
            </a:r>
            <a:endParaRPr sz="24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400"/>
              <a:t>(With their facial expression, body and nonverbal communication)</a:t>
            </a:r>
            <a:endParaRPr sz="24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90" name="Google Shape;90;p15"/>
          <p:cNvSpPr txBox="1"/>
          <p:nvPr>
            <p:ph idx="3" type="subTitle"/>
          </p:nvPr>
        </p:nvSpPr>
        <p:spPr>
          <a:xfrm>
            <a:off x="12507300" y="1746150"/>
            <a:ext cx="4492500" cy="1429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Join in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1" name="Google Shape;91;p15"/>
          <p:cNvSpPr txBox="1"/>
          <p:nvPr>
            <p:ph idx="4" type="body"/>
          </p:nvPr>
        </p:nvSpPr>
        <p:spPr>
          <a:xfrm>
            <a:off x="12732325" y="3465700"/>
            <a:ext cx="4492500" cy="55881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/>
              <a:t>Get down to the child’s level, face-to-face and find a way to </a:t>
            </a:r>
            <a:r>
              <a:rPr b="1" lang="en-GB" sz="2200"/>
              <a:t>playfully join in</a:t>
            </a:r>
            <a:r>
              <a:rPr lang="en-GB" sz="2200"/>
              <a:t>. </a:t>
            </a:r>
            <a:endParaRPr sz="22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200"/>
              <a:t>Try and </a:t>
            </a:r>
            <a:r>
              <a:rPr b="1" lang="en-GB" sz="2200"/>
              <a:t>copy</a:t>
            </a:r>
            <a:r>
              <a:rPr lang="en-GB" sz="2200"/>
              <a:t> whatever the child does with the toy. Then </a:t>
            </a:r>
            <a:r>
              <a:rPr b="1" lang="en-GB" sz="2200"/>
              <a:t>wait, observe</a:t>
            </a:r>
            <a:r>
              <a:rPr lang="en-GB" sz="2200"/>
              <a:t> copy again to start building turns.</a:t>
            </a:r>
            <a:endParaRPr sz="2200"/>
          </a:p>
          <a:p>
            <a:pPr indent="0" lvl="0" marL="0" rtl="0" algn="l">
              <a:spcBef>
                <a:spcPts val="2000"/>
              </a:spcBef>
              <a:spcAft>
                <a:spcPts val="1200"/>
              </a:spcAft>
              <a:buNone/>
            </a:pPr>
            <a:r>
              <a:t/>
            </a:r>
            <a:endParaRPr sz="2200"/>
          </a:p>
        </p:txBody>
      </p:sp>
      <p:sp>
        <p:nvSpPr>
          <p:cNvPr id="92" name="Google Shape;92;p15"/>
          <p:cNvSpPr txBox="1"/>
          <p:nvPr>
            <p:ph idx="5" type="subTitle"/>
          </p:nvPr>
        </p:nvSpPr>
        <p:spPr>
          <a:xfrm>
            <a:off x="8763375" y="1704550"/>
            <a:ext cx="3589800" cy="1471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Respond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3" name="Google Shape;93;p15"/>
          <p:cNvSpPr txBox="1"/>
          <p:nvPr>
            <p:ph idx="6" type="body"/>
          </p:nvPr>
        </p:nvSpPr>
        <p:spPr>
          <a:xfrm>
            <a:off x="4815300" y="3465600"/>
            <a:ext cx="3589800" cy="55881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/>
              <a:t>Wait</a:t>
            </a:r>
            <a:r>
              <a:rPr lang="en-GB" sz="2300"/>
              <a:t> for any </a:t>
            </a:r>
            <a:r>
              <a:rPr b="1" lang="en-GB" sz="2300"/>
              <a:t>lead</a:t>
            </a:r>
            <a:r>
              <a:rPr lang="en-GB" sz="2300"/>
              <a:t> from the child. </a:t>
            </a:r>
            <a:endParaRPr sz="23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300"/>
              <a:t>Wait 1 1⁄2 -2 times your usual waiting time. </a:t>
            </a:r>
            <a:endParaRPr sz="23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1" lang="en-GB" sz="2300"/>
              <a:t>Listen</a:t>
            </a:r>
            <a:r>
              <a:rPr lang="en-GB" sz="2300"/>
              <a:t> to messages your child is trying to convey (With their facial expression, body and nonverbal communication)</a:t>
            </a:r>
            <a:endParaRPr sz="23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2300"/>
          </a:p>
        </p:txBody>
      </p:sp>
      <p:sp>
        <p:nvSpPr>
          <p:cNvPr id="94" name="Google Shape;94;p15"/>
          <p:cNvSpPr txBox="1"/>
          <p:nvPr>
            <p:ph idx="6" type="body"/>
          </p:nvPr>
        </p:nvSpPr>
        <p:spPr>
          <a:xfrm>
            <a:off x="8763375" y="3465600"/>
            <a:ext cx="3589800" cy="55881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/>
              <a:t>Respond</a:t>
            </a:r>
            <a:r>
              <a:rPr lang="en-GB" sz="2400"/>
              <a:t> to any messages your child is trying to make (e.g. I like / I want / I don’t like this).</a:t>
            </a:r>
            <a:endParaRPr sz="2400"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2400"/>
              <a:t>Follow the child’s lead. </a:t>
            </a:r>
            <a:endParaRPr sz="2400"/>
          </a:p>
        </p:txBody>
      </p:sp>
      <p:sp>
        <p:nvSpPr>
          <p:cNvPr id="95" name="Google Shape;95;p15"/>
          <p:cNvSpPr txBox="1"/>
          <p:nvPr>
            <p:ph idx="5" type="subTitle"/>
          </p:nvPr>
        </p:nvSpPr>
        <p:spPr>
          <a:xfrm>
            <a:off x="4815300" y="1704550"/>
            <a:ext cx="3424800" cy="1471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Wait 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96" name="Google Shape;96;p15"/>
          <p:cNvSpPr txBox="1"/>
          <p:nvPr>
            <p:ph type="title"/>
          </p:nvPr>
        </p:nvSpPr>
        <p:spPr>
          <a:xfrm>
            <a:off x="7766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Play builds the way to language! 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2" name="Google Shape;102;p16"/>
          <p:cNvSpPr txBox="1"/>
          <p:nvPr>
            <p:ph idx="1" type="body"/>
          </p:nvPr>
        </p:nvSpPr>
        <p:spPr>
          <a:xfrm>
            <a:off x="917950" y="1860800"/>
            <a:ext cx="7729500" cy="77259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/>
              <a:t>During these routines and events: </a:t>
            </a:r>
            <a:endParaRPr sz="26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600"/>
              <a:t>Make sure you are both comfortable and relaxed</a:t>
            </a:r>
            <a:endParaRPr sz="26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600"/>
              <a:t>Make sure you are both face to face (people play games are a great activity to try) </a:t>
            </a:r>
            <a:endParaRPr sz="26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600"/>
              <a:t>Observe the child </a:t>
            </a:r>
            <a:endParaRPr sz="26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600"/>
              <a:t>If the child makes a sound or a combination of sounds, repeat it back to them. </a:t>
            </a:r>
            <a:endParaRPr sz="26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600"/>
              <a:t>Use an interesting tone of voice and bright and warm facial expression. </a:t>
            </a:r>
            <a:endParaRPr sz="26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2600"/>
              <a:t>Pause and wait - remember to give the pupil plenty of time! </a:t>
            </a:r>
            <a:endParaRPr sz="2600"/>
          </a:p>
        </p:txBody>
      </p:sp>
      <p:sp>
        <p:nvSpPr>
          <p:cNvPr id="103" name="Google Shape;103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4" name="Google Shape;104;p16"/>
          <p:cNvSpPr txBox="1"/>
          <p:nvPr>
            <p:ph type="title"/>
          </p:nvPr>
        </p:nvSpPr>
        <p:spPr>
          <a:xfrm>
            <a:off x="917950" y="890050"/>
            <a:ext cx="13201200" cy="75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Encouraging vocalisations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9965525" y="1860800"/>
            <a:ext cx="6610800" cy="7725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Then try…. </a:t>
            </a:r>
            <a:endParaRPr sz="28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Pause and wait - remember to give the pupil plenty of time! </a:t>
            </a:r>
            <a:endParaRPr sz="28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Respond to any sounds that the child makes after you copied them. </a:t>
            </a:r>
            <a:endParaRPr sz="28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If the pupil doesn’t make a sound, try making a sound you have heard them used in another situation. </a:t>
            </a:r>
            <a:endParaRPr sz="28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Pause and wait to see their reaction to this. </a:t>
            </a:r>
            <a:endParaRPr sz="28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917950" y="1648450"/>
            <a:ext cx="15509100" cy="793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/>
              <a:t>Make this type of vocalisation exchange consistent, fun filled and regular. </a:t>
            </a:r>
            <a:endParaRPr sz="26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600"/>
              <a:t>Once the routine is established, try copying back and expanding the sound the child has made by adding another sound or syllable. Its best to add in a sounds you have heard them use before so you know they can make it. </a:t>
            </a:r>
            <a:endParaRPr sz="26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600"/>
              <a:t>For example:</a:t>
            </a:r>
            <a:endParaRPr sz="26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600"/>
              <a:t>Child: Di </a:t>
            </a:r>
            <a:endParaRPr sz="26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600"/>
              <a:t>Adult: Di Da</a:t>
            </a:r>
            <a:endParaRPr sz="26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2600"/>
              <a:t>Extend this type of communication into as many rewarding and motivating routines and activities as possible. </a:t>
            </a:r>
            <a:endParaRPr sz="2600"/>
          </a:p>
        </p:txBody>
      </p:sp>
      <p:sp>
        <p:nvSpPr>
          <p:cNvPr id="112" name="Google Shape;112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3" name="Google Shape;113;p17"/>
          <p:cNvSpPr txBox="1"/>
          <p:nvPr>
            <p:ph type="title"/>
          </p:nvPr>
        </p:nvSpPr>
        <p:spPr>
          <a:xfrm>
            <a:off x="917950" y="890050"/>
            <a:ext cx="13201200" cy="75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Encouraging vocalisations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917950" y="890050"/>
            <a:ext cx="9333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/>
              <a:t>Using</a:t>
            </a:r>
            <a:r>
              <a:rPr lang="en-GB" sz="4100"/>
              <a:t> Language Diary </a:t>
            </a:r>
            <a:endParaRPr sz="4100"/>
          </a:p>
        </p:txBody>
      </p:sp>
      <p:sp>
        <p:nvSpPr>
          <p:cNvPr id="119" name="Google Shape;119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20" name="Google Shape;120;p18"/>
          <p:cNvGraphicFramePr/>
          <p:nvPr/>
        </p:nvGraphicFramePr>
        <p:xfrm>
          <a:off x="10464500" y="12286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{1E5C8E2E-1961-44A1-963B-1E0994588BC0}</a:tableStyleId>
              </a:tblPr>
              <a:tblGrid>
                <a:gridCol w="5760000"/>
              </a:tblGrid>
              <a:tr h="3295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Insert picture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121" name="Google Shape;121;p18"/>
          <p:cNvSpPr txBox="1"/>
          <p:nvPr/>
        </p:nvSpPr>
        <p:spPr>
          <a:xfrm>
            <a:off x="1179250" y="1957050"/>
            <a:ext cx="8288700" cy="798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Date: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We learnt about _______________________________________________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When my adult __________________________________________________________________________________________________________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I…</a:t>
            </a:r>
            <a:endParaRPr sz="2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__________________________________________________________________________________________________________</a:t>
            </a:r>
            <a:endParaRPr sz="2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1800">
              <a:solidFill>
                <a:srgbClr val="69BE4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