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73F7821-72CB-4697-A442-7FD5792265A5}">
  <a:tblStyle styleId="{373F7821-72CB-4697-A442-7FD5792265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1127e16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1127e16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e16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e16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8000" y="2607475"/>
            <a:ext cx="16452000" cy="3264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 sz="6300">
                <a:solidFill>
                  <a:srgbClr val="4B3241"/>
                </a:solidFill>
              </a:rPr>
              <a:t>Collecting and interpreting data</a:t>
            </a:r>
            <a:endParaRPr sz="63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Independent Task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Mathematics 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Hill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917950" y="351350"/>
            <a:ext cx="13201200" cy="957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Data Collection</a:t>
            </a:r>
            <a:endParaRPr/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952500" y="287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{373F7821-72CB-4697-A442-7FD5792265A5}</a:tableStyleId>
              </a:tblPr>
              <a:tblGrid>
                <a:gridCol w="8191500"/>
                <a:gridCol w="8191500"/>
              </a:tblGrid>
              <a:tr h="71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Time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 many…. 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715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90" name="Google Shape;90;p15"/>
          <p:cNvSpPr txBox="1"/>
          <p:nvPr/>
        </p:nvSpPr>
        <p:spPr>
          <a:xfrm>
            <a:off x="1128775" y="1308350"/>
            <a:ext cx="9106800" cy="9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u="sng">
                <a:latin typeface="Montserrat"/>
                <a:ea typeface="Montserrat"/>
                <a:cs typeface="Montserrat"/>
                <a:sym typeface="Montserrat"/>
              </a:rPr>
              <a:t>Frequency Table:</a:t>
            </a:r>
            <a:endParaRPr sz="26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u="sng">
                <a:latin typeface="Montserrat"/>
                <a:ea typeface="Montserrat"/>
                <a:cs typeface="Montserrat"/>
                <a:sym typeface="Montserrat"/>
              </a:rPr>
              <a:t>Question: </a:t>
            </a:r>
            <a:endParaRPr sz="2600" u="sng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