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98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everyone! My name is Miss Hummel and together, we will be answering the question: </a:t>
            </a:r>
            <a:r>
              <a:rPr lang="en-GB"/>
              <a:t>What are the major bones in the human body?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In this lesson, we will discuss the differences between Astrology and Astronomy, particularly which one is considered scientific. We will then discover the works of famous astronomers and their contributions to society.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e7880b01f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e7880b01f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e7880b01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8e7880b01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c80eb6fd5_2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c80eb6fd5_2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8682ed0cf4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682ed0cf4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e7880b01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e7880b01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e7880b01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e7880b01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e7880b01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8e7880b01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e7880b01f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e7880b01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1">
  <p:cSld name="TITLE_ONLY_1_2">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79" name="Google Shape;79;p14"/>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4"/>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1" name="Google Shape;81;p14"/>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4"/>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83" name="Google Shape;83;p14"/>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4"/>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7.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878700" y="278650"/>
            <a:ext cx="171786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500">
                <a:solidFill>
                  <a:srgbClr val="4B3241"/>
                </a:solidFill>
              </a:rPr>
              <a:t>What are the major bones in the human body?</a:t>
            </a:r>
            <a:endParaRPr sz="6500">
              <a:solidFill>
                <a:srgbClr val="4B3241"/>
              </a:solidFill>
            </a:endParaRPr>
          </a:p>
        </p:txBody>
      </p:sp>
      <p:sp>
        <p:nvSpPr>
          <p:cNvPr id="90" name="Google Shape;90;p15"/>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4000">
                <a:solidFill>
                  <a:srgbClr val="4B3241"/>
                </a:solidFill>
              </a:rPr>
              <a:t>Science - Human Anatomy</a:t>
            </a:r>
            <a:endParaRPr sz="4000">
              <a:solidFill>
                <a:srgbClr val="4B3241"/>
              </a:solidFill>
            </a:endParaRPr>
          </a:p>
        </p:txBody>
      </p:sp>
      <p:sp>
        <p:nvSpPr>
          <p:cNvPr id="91" name="Google Shape;91;p15"/>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solidFill>
                  <a:srgbClr val="4B3241"/>
                </a:solidFill>
              </a:rPr>
              <a:t>Miss Hummel</a:t>
            </a:r>
            <a:endParaRPr sz="3600">
              <a:solidFill>
                <a:srgbClr val="4B3241"/>
              </a:solidFill>
            </a:endParaRPr>
          </a:p>
        </p:txBody>
      </p:sp>
      <p:sp>
        <p:nvSpPr>
          <p:cNvPr id="92" name="Google Shape;92;p15"/>
          <p:cNvSpPr txBox="1"/>
          <p:nvPr/>
        </p:nvSpPr>
        <p:spPr>
          <a:xfrm>
            <a:off x="4366025" y="9449950"/>
            <a:ext cx="7471200" cy="47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latin typeface="Montserrat"/>
                <a:ea typeface="Montserrat"/>
                <a:cs typeface="Montserrat"/>
                <a:sym typeface="Montserrat"/>
              </a:rPr>
              <a:t>Skeleton by Juan Pablo Bravo from the Noun Project</a:t>
            </a:r>
            <a:endParaRPr sz="1600">
              <a:latin typeface="Montserrat"/>
              <a:ea typeface="Montserrat"/>
              <a:cs typeface="Montserrat"/>
              <a:sym typeface="Montserrat"/>
            </a:endParaRPr>
          </a:p>
        </p:txBody>
      </p:sp>
      <p:pic>
        <p:nvPicPr>
          <p:cNvPr id="93" name="Google Shape;93;p15"/>
          <p:cNvPicPr preferRelativeResize="0"/>
          <p:nvPr/>
        </p:nvPicPr>
        <p:blipFill rotWithShape="1">
          <a:blip r:embed="rId3">
            <a:alphaModFix/>
          </a:blip>
          <a:srcRect b="12472" l="0" r="0" t="0"/>
          <a:stretch/>
        </p:blipFill>
        <p:spPr>
          <a:xfrm>
            <a:off x="6155075" y="3062675"/>
            <a:ext cx="5977750" cy="5232225"/>
          </a:xfrm>
          <a:prstGeom prst="rect">
            <a:avLst/>
          </a:prstGeom>
          <a:noFill/>
          <a:ln>
            <a:noFill/>
          </a:ln>
        </p:spPr>
      </p:pic>
      <p:sp>
        <p:nvSpPr>
          <p:cNvPr id="94" name="Google Shape;94;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0" name="Google Shape;100;p16"/>
          <p:cNvSpPr txBox="1"/>
          <p:nvPr/>
        </p:nvSpPr>
        <p:spPr>
          <a:xfrm>
            <a:off x="917950" y="105750"/>
            <a:ext cx="15001200" cy="8019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Answer this question:</a:t>
            </a:r>
            <a:endParaRPr b="1" sz="4000">
              <a:solidFill>
                <a:srgbClr val="FFFFFF"/>
              </a:solidFill>
              <a:latin typeface="Montserrat"/>
              <a:ea typeface="Montserrat"/>
              <a:cs typeface="Montserrat"/>
              <a:sym typeface="Montserrat"/>
            </a:endParaRPr>
          </a:p>
        </p:txBody>
      </p:sp>
      <p:sp>
        <p:nvSpPr>
          <p:cNvPr id="101" name="Google Shape;101;p16"/>
          <p:cNvSpPr txBox="1"/>
          <p:nvPr/>
        </p:nvSpPr>
        <p:spPr>
          <a:xfrm>
            <a:off x="1001625" y="1103025"/>
            <a:ext cx="14917500" cy="5531400"/>
          </a:xfrm>
          <a:prstGeom prst="rect">
            <a:avLst/>
          </a:prstGeom>
          <a:noFill/>
          <a:ln>
            <a:noFill/>
          </a:ln>
        </p:spPr>
        <p:txBody>
          <a:bodyPr anchorCtr="0" anchor="t" bIns="91425" lIns="91425" spcFirstLastPara="1" rIns="91425" wrap="square" tIns="91425">
            <a:noAutofit/>
          </a:bodyPr>
          <a:lstStyle/>
          <a:p>
            <a:pPr indent="-546100" lvl="0" marL="9144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do you think an exoskeleton might mean?</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07" name="Google Shape;107;p17"/>
          <p:cNvSpPr txBox="1"/>
          <p:nvPr/>
        </p:nvSpPr>
        <p:spPr>
          <a:xfrm>
            <a:off x="917950" y="105750"/>
            <a:ext cx="15001200" cy="8019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Answer these questions:</a:t>
            </a:r>
            <a:endParaRPr b="1" sz="4000">
              <a:solidFill>
                <a:srgbClr val="FFFFFF"/>
              </a:solidFill>
              <a:latin typeface="Montserrat"/>
              <a:ea typeface="Montserrat"/>
              <a:cs typeface="Montserrat"/>
              <a:sym typeface="Montserrat"/>
            </a:endParaRPr>
          </a:p>
        </p:txBody>
      </p:sp>
      <p:sp>
        <p:nvSpPr>
          <p:cNvPr id="108" name="Google Shape;108;p17"/>
          <p:cNvSpPr txBox="1"/>
          <p:nvPr/>
        </p:nvSpPr>
        <p:spPr>
          <a:xfrm>
            <a:off x="1001625" y="1103025"/>
            <a:ext cx="14917500" cy="5531400"/>
          </a:xfrm>
          <a:prstGeom prst="rect">
            <a:avLst/>
          </a:prstGeom>
          <a:noFill/>
          <a:ln>
            <a:noFill/>
          </a:ln>
        </p:spPr>
        <p:txBody>
          <a:bodyPr anchorCtr="0" anchor="t" bIns="91425" lIns="91425" spcFirstLastPara="1" rIns="91425" wrap="square" tIns="91425">
            <a:noAutofit/>
          </a:bodyPr>
          <a:lstStyle/>
          <a:p>
            <a:pPr indent="-546100" lvl="0" marL="9144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are the three functions of the skeleton?</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14" name="Google Shape;114;p18"/>
          <p:cNvSpPr txBox="1"/>
          <p:nvPr/>
        </p:nvSpPr>
        <p:spPr>
          <a:xfrm>
            <a:off x="917950" y="105750"/>
            <a:ext cx="15001200" cy="801900"/>
          </a:xfrm>
          <a:prstGeom prst="rect">
            <a:avLst/>
          </a:prstGeom>
          <a:solidFill>
            <a:srgbClr val="008237"/>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4000">
                <a:solidFill>
                  <a:srgbClr val="FFFFFF"/>
                </a:solidFill>
                <a:latin typeface="Montserrat"/>
                <a:ea typeface="Montserrat"/>
                <a:cs typeface="Montserrat"/>
                <a:sym typeface="Montserrat"/>
              </a:rPr>
              <a:t>Answer these questions:</a:t>
            </a:r>
            <a:endParaRPr b="1" sz="4000">
              <a:solidFill>
                <a:srgbClr val="FFFFFF"/>
              </a:solidFill>
              <a:latin typeface="Montserrat"/>
              <a:ea typeface="Montserrat"/>
              <a:cs typeface="Montserrat"/>
              <a:sym typeface="Montserrat"/>
            </a:endParaRPr>
          </a:p>
        </p:txBody>
      </p:sp>
      <p:sp>
        <p:nvSpPr>
          <p:cNvPr id="115" name="Google Shape;115;p18"/>
          <p:cNvSpPr txBox="1"/>
          <p:nvPr/>
        </p:nvSpPr>
        <p:spPr>
          <a:xfrm>
            <a:off x="1001625" y="1103025"/>
            <a:ext cx="14917500" cy="5531400"/>
          </a:xfrm>
          <a:prstGeom prst="rect">
            <a:avLst/>
          </a:prstGeom>
          <a:noFill/>
          <a:ln>
            <a:noFill/>
          </a:ln>
        </p:spPr>
        <p:txBody>
          <a:bodyPr anchorCtr="0" anchor="t" bIns="91425" lIns="91425" spcFirstLastPara="1" rIns="91425" wrap="square" tIns="91425">
            <a:noAutofit/>
          </a:bodyPr>
          <a:lstStyle/>
          <a:p>
            <a:pPr indent="-546100" lvl="0" marL="914400" rtl="0" algn="l">
              <a:spcBef>
                <a:spcPts val="0"/>
              </a:spcBef>
              <a:spcAft>
                <a:spcPts val="0"/>
              </a:spcAft>
              <a:buSzPts val="5000"/>
              <a:buFont typeface="Montserrat"/>
              <a:buAutoNum type="arabicPeriod"/>
            </a:pPr>
            <a:r>
              <a:rPr lang="en-GB" sz="5000">
                <a:latin typeface="Montserrat"/>
                <a:ea typeface="Montserrat"/>
                <a:cs typeface="Montserrat"/>
                <a:sym typeface="Montserrat"/>
              </a:rPr>
              <a:t>How do our bodies move?</a:t>
            </a:r>
            <a:endParaRPr sz="5000">
              <a:latin typeface="Montserrat"/>
              <a:ea typeface="Montserrat"/>
              <a:cs typeface="Montserrat"/>
              <a:sym typeface="Montserrat"/>
            </a:endParaRPr>
          </a:p>
          <a:p>
            <a:pPr indent="-546100" lvl="0" marL="9144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set of bones helps keep our body upright? </a:t>
            </a:r>
            <a:endParaRPr sz="5000">
              <a:latin typeface="Montserrat"/>
              <a:ea typeface="Montserrat"/>
              <a:cs typeface="Montserrat"/>
              <a:sym typeface="Montserrat"/>
            </a:endParaRPr>
          </a:p>
          <a:p>
            <a:pPr indent="-546100" lvl="0" marL="9144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bone structure helps protect our brain? </a:t>
            </a:r>
            <a:endParaRPr sz="5000">
              <a:latin typeface="Montserrat"/>
              <a:ea typeface="Montserrat"/>
              <a:cs typeface="Montserrat"/>
              <a:sym typeface="Montserrat"/>
            </a:endParaRPr>
          </a:p>
          <a:p>
            <a:pPr indent="-546100" lvl="0" marL="914400" rtl="0" algn="l">
              <a:spcBef>
                <a:spcPts val="0"/>
              </a:spcBef>
              <a:spcAft>
                <a:spcPts val="0"/>
              </a:spcAft>
              <a:buSzPts val="5000"/>
              <a:buFont typeface="Montserrat"/>
              <a:buAutoNum type="arabicPeriod"/>
            </a:pPr>
            <a:r>
              <a:rPr lang="en-GB" sz="5000">
                <a:latin typeface="Montserrat"/>
                <a:ea typeface="Montserrat"/>
                <a:cs typeface="Montserrat"/>
                <a:sym typeface="Montserrat"/>
              </a:rPr>
              <a:t>What bone structure helps protect our lungs and heart?</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a:p>
            <a:pPr indent="0" lvl="0" marL="0" rtl="0" algn="l">
              <a:spcBef>
                <a:spcPts val="0"/>
              </a:spcBef>
              <a:spcAft>
                <a:spcPts val="0"/>
              </a:spcAft>
              <a:buNone/>
            </a:pPr>
            <a:r>
              <a:t/>
            </a:r>
            <a:endParaRPr sz="50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21" name="Google Shape;121;p19"/>
          <p:cNvSpPr txBox="1"/>
          <p:nvPr>
            <p:ph idx="1" type="subTitle"/>
          </p:nvPr>
        </p:nvSpPr>
        <p:spPr>
          <a:xfrm>
            <a:off x="917950" y="258150"/>
            <a:ext cx="4964400" cy="29472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500"/>
              <a:t>Can you label the bones we just discussed?</a:t>
            </a:r>
            <a:endParaRPr sz="4500"/>
          </a:p>
        </p:txBody>
      </p:sp>
      <p:pic>
        <p:nvPicPr>
          <p:cNvPr id="122" name="Google Shape;122;p19"/>
          <p:cNvPicPr preferRelativeResize="0"/>
          <p:nvPr/>
        </p:nvPicPr>
        <p:blipFill>
          <a:blip r:embed="rId3">
            <a:alphaModFix/>
          </a:blip>
          <a:stretch>
            <a:fillRect/>
          </a:stretch>
        </p:blipFill>
        <p:spPr>
          <a:xfrm>
            <a:off x="7110525" y="258150"/>
            <a:ext cx="4403374" cy="8806749"/>
          </a:xfrm>
          <a:prstGeom prst="rect">
            <a:avLst/>
          </a:prstGeom>
          <a:noFill/>
          <a:ln>
            <a:noFill/>
          </a:ln>
        </p:spPr>
      </p:pic>
      <p:cxnSp>
        <p:nvCxnSpPr>
          <p:cNvPr id="123" name="Google Shape;123;p19"/>
          <p:cNvCxnSpPr>
            <a:stCxn id="122" idx="0"/>
          </p:cNvCxnSpPr>
          <p:nvPr/>
        </p:nvCxnSpPr>
        <p:spPr>
          <a:xfrm>
            <a:off x="9312212" y="258150"/>
            <a:ext cx="2602200" cy="344400"/>
          </a:xfrm>
          <a:prstGeom prst="straightConnector1">
            <a:avLst/>
          </a:prstGeom>
          <a:noFill/>
          <a:ln cap="flat" cmpd="sng" w="38100">
            <a:solidFill>
              <a:schemeClr val="dk2"/>
            </a:solidFill>
            <a:prstDash val="solid"/>
            <a:round/>
            <a:headEnd len="med" w="med" type="none"/>
            <a:tailEnd len="med" w="med" type="none"/>
          </a:ln>
        </p:spPr>
      </p:cxnSp>
      <p:cxnSp>
        <p:nvCxnSpPr>
          <p:cNvPr id="124" name="Google Shape;124;p19"/>
          <p:cNvCxnSpPr/>
          <p:nvPr/>
        </p:nvCxnSpPr>
        <p:spPr>
          <a:xfrm flipH="1">
            <a:off x="7534250" y="1278225"/>
            <a:ext cx="1626900" cy="625800"/>
          </a:xfrm>
          <a:prstGeom prst="straightConnector1">
            <a:avLst/>
          </a:prstGeom>
          <a:noFill/>
          <a:ln cap="flat" cmpd="sng" w="38100">
            <a:solidFill>
              <a:schemeClr val="dk2"/>
            </a:solidFill>
            <a:prstDash val="solid"/>
            <a:round/>
            <a:headEnd len="med" w="med" type="none"/>
            <a:tailEnd len="med" w="med" type="none"/>
          </a:ln>
        </p:spPr>
      </p:cxnSp>
      <p:cxnSp>
        <p:nvCxnSpPr>
          <p:cNvPr id="125" name="Google Shape;125;p19"/>
          <p:cNvCxnSpPr/>
          <p:nvPr/>
        </p:nvCxnSpPr>
        <p:spPr>
          <a:xfrm flipH="1" rot="10800000">
            <a:off x="9611675" y="2654800"/>
            <a:ext cx="3203700" cy="50100"/>
          </a:xfrm>
          <a:prstGeom prst="straightConnector1">
            <a:avLst/>
          </a:prstGeom>
          <a:noFill/>
          <a:ln cap="flat" cmpd="sng" w="76200">
            <a:solidFill>
              <a:schemeClr val="dk2"/>
            </a:solidFill>
            <a:prstDash val="solid"/>
            <a:round/>
            <a:headEnd len="med" w="med" type="none"/>
            <a:tailEnd len="med" w="med" type="none"/>
          </a:ln>
        </p:spPr>
      </p:cxnSp>
      <p:cxnSp>
        <p:nvCxnSpPr>
          <p:cNvPr id="126" name="Google Shape;126;p19"/>
          <p:cNvCxnSpPr/>
          <p:nvPr/>
        </p:nvCxnSpPr>
        <p:spPr>
          <a:xfrm flipH="1">
            <a:off x="6282725" y="3881275"/>
            <a:ext cx="2603100" cy="675900"/>
          </a:xfrm>
          <a:prstGeom prst="straightConnector1">
            <a:avLst/>
          </a:prstGeom>
          <a:noFill/>
          <a:ln cap="flat" cmpd="sng" w="76200">
            <a:solidFill>
              <a:schemeClr val="dk2"/>
            </a:solidFill>
            <a:prstDash val="solid"/>
            <a:round/>
            <a:headEnd len="med" w="med" type="none"/>
            <a:tailEnd len="med" w="med" type="none"/>
          </a:ln>
        </p:spPr>
      </p:cxnSp>
      <p:cxnSp>
        <p:nvCxnSpPr>
          <p:cNvPr id="127" name="Google Shape;127;p19"/>
          <p:cNvCxnSpPr/>
          <p:nvPr/>
        </p:nvCxnSpPr>
        <p:spPr>
          <a:xfrm>
            <a:off x="9411450" y="3455775"/>
            <a:ext cx="3529200" cy="125100"/>
          </a:xfrm>
          <a:prstGeom prst="straightConnector1">
            <a:avLst/>
          </a:prstGeom>
          <a:noFill/>
          <a:ln cap="flat" cmpd="sng" w="76200">
            <a:solidFill>
              <a:schemeClr val="dk2"/>
            </a:solidFill>
            <a:prstDash val="solid"/>
            <a:round/>
            <a:headEnd len="med" w="med" type="none"/>
            <a:tailEnd len="med" w="med" type="none"/>
          </a:ln>
        </p:spPr>
      </p:cxnSp>
      <p:cxnSp>
        <p:nvCxnSpPr>
          <p:cNvPr id="128" name="Google Shape;128;p19"/>
          <p:cNvCxnSpPr/>
          <p:nvPr/>
        </p:nvCxnSpPr>
        <p:spPr>
          <a:xfrm>
            <a:off x="10287475" y="5758450"/>
            <a:ext cx="2452800" cy="425400"/>
          </a:xfrm>
          <a:prstGeom prst="straightConnector1">
            <a:avLst/>
          </a:prstGeom>
          <a:noFill/>
          <a:ln cap="flat" cmpd="sng" w="76200">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34" name="Google Shape;134;p20"/>
          <p:cNvSpPr txBox="1"/>
          <p:nvPr>
            <p:ph idx="1" type="subTitle"/>
          </p:nvPr>
        </p:nvSpPr>
        <p:spPr>
          <a:xfrm>
            <a:off x="917950" y="258150"/>
            <a:ext cx="4964400" cy="12705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500"/>
              <a:t>Answers:</a:t>
            </a:r>
            <a:endParaRPr sz="4500"/>
          </a:p>
        </p:txBody>
      </p:sp>
      <p:pic>
        <p:nvPicPr>
          <p:cNvPr id="135" name="Google Shape;135;p20"/>
          <p:cNvPicPr preferRelativeResize="0"/>
          <p:nvPr/>
        </p:nvPicPr>
        <p:blipFill>
          <a:blip r:embed="rId3">
            <a:alphaModFix/>
          </a:blip>
          <a:stretch>
            <a:fillRect/>
          </a:stretch>
        </p:blipFill>
        <p:spPr>
          <a:xfrm>
            <a:off x="7110525" y="258150"/>
            <a:ext cx="4403374" cy="8806749"/>
          </a:xfrm>
          <a:prstGeom prst="rect">
            <a:avLst/>
          </a:prstGeom>
          <a:noFill/>
          <a:ln>
            <a:noFill/>
          </a:ln>
        </p:spPr>
      </p:pic>
      <p:cxnSp>
        <p:nvCxnSpPr>
          <p:cNvPr id="136" name="Google Shape;136;p20"/>
          <p:cNvCxnSpPr>
            <a:stCxn id="135" idx="0"/>
          </p:cNvCxnSpPr>
          <p:nvPr/>
        </p:nvCxnSpPr>
        <p:spPr>
          <a:xfrm>
            <a:off x="9312212" y="258150"/>
            <a:ext cx="2602200" cy="344400"/>
          </a:xfrm>
          <a:prstGeom prst="straightConnector1">
            <a:avLst/>
          </a:prstGeom>
          <a:noFill/>
          <a:ln cap="flat" cmpd="sng" w="38100">
            <a:solidFill>
              <a:schemeClr val="dk2"/>
            </a:solidFill>
            <a:prstDash val="solid"/>
            <a:round/>
            <a:headEnd len="med" w="med" type="none"/>
            <a:tailEnd len="med" w="med" type="none"/>
          </a:ln>
        </p:spPr>
      </p:cxnSp>
      <p:cxnSp>
        <p:nvCxnSpPr>
          <p:cNvPr id="137" name="Google Shape;137;p20"/>
          <p:cNvCxnSpPr/>
          <p:nvPr/>
        </p:nvCxnSpPr>
        <p:spPr>
          <a:xfrm flipH="1">
            <a:off x="7534250" y="1278225"/>
            <a:ext cx="1626900" cy="625800"/>
          </a:xfrm>
          <a:prstGeom prst="straightConnector1">
            <a:avLst/>
          </a:prstGeom>
          <a:noFill/>
          <a:ln cap="flat" cmpd="sng" w="38100">
            <a:solidFill>
              <a:schemeClr val="dk2"/>
            </a:solidFill>
            <a:prstDash val="solid"/>
            <a:round/>
            <a:headEnd len="med" w="med" type="none"/>
            <a:tailEnd len="med" w="med" type="none"/>
          </a:ln>
        </p:spPr>
      </p:cxnSp>
      <p:cxnSp>
        <p:nvCxnSpPr>
          <p:cNvPr id="138" name="Google Shape;138;p20"/>
          <p:cNvCxnSpPr/>
          <p:nvPr/>
        </p:nvCxnSpPr>
        <p:spPr>
          <a:xfrm flipH="1" rot="10800000">
            <a:off x="9611675" y="2654800"/>
            <a:ext cx="3203700" cy="50100"/>
          </a:xfrm>
          <a:prstGeom prst="straightConnector1">
            <a:avLst/>
          </a:prstGeom>
          <a:noFill/>
          <a:ln cap="flat" cmpd="sng" w="76200">
            <a:solidFill>
              <a:schemeClr val="dk2"/>
            </a:solidFill>
            <a:prstDash val="solid"/>
            <a:round/>
            <a:headEnd len="med" w="med" type="none"/>
            <a:tailEnd len="med" w="med" type="none"/>
          </a:ln>
        </p:spPr>
      </p:cxnSp>
      <p:cxnSp>
        <p:nvCxnSpPr>
          <p:cNvPr id="139" name="Google Shape;139;p20"/>
          <p:cNvCxnSpPr/>
          <p:nvPr/>
        </p:nvCxnSpPr>
        <p:spPr>
          <a:xfrm flipH="1">
            <a:off x="6282725" y="3881275"/>
            <a:ext cx="2603100" cy="675900"/>
          </a:xfrm>
          <a:prstGeom prst="straightConnector1">
            <a:avLst/>
          </a:prstGeom>
          <a:noFill/>
          <a:ln cap="flat" cmpd="sng" w="76200">
            <a:solidFill>
              <a:schemeClr val="dk2"/>
            </a:solidFill>
            <a:prstDash val="solid"/>
            <a:round/>
            <a:headEnd len="med" w="med" type="none"/>
            <a:tailEnd len="med" w="med" type="none"/>
          </a:ln>
        </p:spPr>
      </p:cxnSp>
      <p:cxnSp>
        <p:nvCxnSpPr>
          <p:cNvPr id="140" name="Google Shape;140;p20"/>
          <p:cNvCxnSpPr/>
          <p:nvPr/>
        </p:nvCxnSpPr>
        <p:spPr>
          <a:xfrm>
            <a:off x="9411450" y="3455775"/>
            <a:ext cx="3529200" cy="125100"/>
          </a:xfrm>
          <a:prstGeom prst="straightConnector1">
            <a:avLst/>
          </a:prstGeom>
          <a:noFill/>
          <a:ln cap="flat" cmpd="sng" w="76200">
            <a:solidFill>
              <a:schemeClr val="dk2"/>
            </a:solidFill>
            <a:prstDash val="solid"/>
            <a:round/>
            <a:headEnd len="med" w="med" type="none"/>
            <a:tailEnd len="med" w="med" type="none"/>
          </a:ln>
        </p:spPr>
      </p:cxnSp>
      <p:cxnSp>
        <p:nvCxnSpPr>
          <p:cNvPr id="141" name="Google Shape;141;p20"/>
          <p:cNvCxnSpPr/>
          <p:nvPr/>
        </p:nvCxnSpPr>
        <p:spPr>
          <a:xfrm>
            <a:off x="10287475" y="5758450"/>
            <a:ext cx="2452800" cy="425400"/>
          </a:xfrm>
          <a:prstGeom prst="straightConnector1">
            <a:avLst/>
          </a:prstGeom>
          <a:noFill/>
          <a:ln cap="flat" cmpd="sng" w="76200">
            <a:solidFill>
              <a:schemeClr val="dk2"/>
            </a:solidFill>
            <a:prstDash val="solid"/>
            <a:round/>
            <a:headEnd len="med" w="med" type="none"/>
            <a:tailEnd len="med" w="med" type="none"/>
          </a:ln>
        </p:spPr>
      </p:cxnSp>
      <p:sp>
        <p:nvSpPr>
          <p:cNvPr id="142" name="Google Shape;142;p20"/>
          <p:cNvSpPr txBox="1"/>
          <p:nvPr/>
        </p:nvSpPr>
        <p:spPr>
          <a:xfrm>
            <a:off x="12264775" y="477300"/>
            <a:ext cx="27042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Skull</a:t>
            </a:r>
            <a:endParaRPr sz="3500">
              <a:latin typeface="Montserrat"/>
              <a:ea typeface="Montserrat"/>
              <a:cs typeface="Montserrat"/>
              <a:sym typeface="Montserrat"/>
            </a:endParaRPr>
          </a:p>
        </p:txBody>
      </p:sp>
      <p:sp>
        <p:nvSpPr>
          <p:cNvPr id="143" name="Google Shape;143;p20"/>
          <p:cNvSpPr txBox="1"/>
          <p:nvPr/>
        </p:nvSpPr>
        <p:spPr>
          <a:xfrm>
            <a:off x="13102975" y="2229900"/>
            <a:ext cx="27042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Ribs</a:t>
            </a:r>
            <a:endParaRPr sz="3500">
              <a:latin typeface="Montserrat"/>
              <a:ea typeface="Montserrat"/>
              <a:cs typeface="Montserrat"/>
              <a:sym typeface="Montserrat"/>
            </a:endParaRPr>
          </a:p>
        </p:txBody>
      </p:sp>
      <p:sp>
        <p:nvSpPr>
          <p:cNvPr id="144" name="Google Shape;144;p20"/>
          <p:cNvSpPr txBox="1"/>
          <p:nvPr/>
        </p:nvSpPr>
        <p:spPr>
          <a:xfrm>
            <a:off x="13102975" y="3234950"/>
            <a:ext cx="27042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Spine</a:t>
            </a:r>
            <a:endParaRPr sz="3500">
              <a:latin typeface="Montserrat"/>
              <a:ea typeface="Montserrat"/>
              <a:cs typeface="Montserrat"/>
              <a:sym typeface="Montserrat"/>
            </a:endParaRPr>
          </a:p>
        </p:txBody>
      </p:sp>
      <p:sp>
        <p:nvSpPr>
          <p:cNvPr id="145" name="Google Shape;145;p20"/>
          <p:cNvSpPr txBox="1"/>
          <p:nvPr/>
        </p:nvSpPr>
        <p:spPr>
          <a:xfrm>
            <a:off x="12940650" y="5890275"/>
            <a:ext cx="27042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Femur</a:t>
            </a:r>
            <a:endParaRPr sz="3500">
              <a:latin typeface="Montserrat"/>
              <a:ea typeface="Montserrat"/>
              <a:cs typeface="Montserrat"/>
              <a:sym typeface="Montserrat"/>
            </a:endParaRPr>
          </a:p>
        </p:txBody>
      </p:sp>
      <p:sp>
        <p:nvSpPr>
          <p:cNvPr id="146" name="Google Shape;146;p20"/>
          <p:cNvSpPr txBox="1"/>
          <p:nvPr/>
        </p:nvSpPr>
        <p:spPr>
          <a:xfrm>
            <a:off x="4157625" y="4302450"/>
            <a:ext cx="27042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Pelvis</a:t>
            </a:r>
            <a:endParaRPr sz="3500">
              <a:latin typeface="Montserrat"/>
              <a:ea typeface="Montserrat"/>
              <a:cs typeface="Montserrat"/>
              <a:sym typeface="Montserrat"/>
            </a:endParaRPr>
          </a:p>
        </p:txBody>
      </p:sp>
      <p:sp>
        <p:nvSpPr>
          <p:cNvPr id="147" name="Google Shape;147;p20"/>
          <p:cNvSpPr txBox="1"/>
          <p:nvPr/>
        </p:nvSpPr>
        <p:spPr>
          <a:xfrm>
            <a:off x="5060900" y="2051600"/>
            <a:ext cx="27042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Mandible</a:t>
            </a:r>
            <a:endParaRPr sz="35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3" name="Google Shape;153;p21"/>
          <p:cNvSpPr txBox="1"/>
          <p:nvPr>
            <p:ph idx="1" type="subTitle"/>
          </p:nvPr>
        </p:nvSpPr>
        <p:spPr>
          <a:xfrm>
            <a:off x="917950" y="258150"/>
            <a:ext cx="16452000" cy="1220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Name the animals that these endoskeletons belong to:</a:t>
            </a:r>
            <a:endParaRPr sz="4200"/>
          </a:p>
        </p:txBody>
      </p:sp>
      <p:pic>
        <p:nvPicPr>
          <p:cNvPr id="154" name="Google Shape;154;p21"/>
          <p:cNvPicPr preferRelativeResize="0"/>
          <p:nvPr/>
        </p:nvPicPr>
        <p:blipFill>
          <a:blip r:embed="rId3">
            <a:alphaModFix/>
          </a:blip>
          <a:stretch>
            <a:fillRect/>
          </a:stretch>
        </p:blipFill>
        <p:spPr>
          <a:xfrm>
            <a:off x="267175" y="1938475"/>
            <a:ext cx="3205026" cy="6410074"/>
          </a:xfrm>
          <a:prstGeom prst="rect">
            <a:avLst/>
          </a:prstGeom>
          <a:noFill/>
          <a:ln>
            <a:noFill/>
          </a:ln>
        </p:spPr>
      </p:pic>
      <p:pic>
        <p:nvPicPr>
          <p:cNvPr id="155" name="Google Shape;155;p21"/>
          <p:cNvPicPr preferRelativeResize="0"/>
          <p:nvPr/>
        </p:nvPicPr>
        <p:blipFill>
          <a:blip r:embed="rId4">
            <a:alphaModFix/>
          </a:blip>
          <a:stretch>
            <a:fillRect/>
          </a:stretch>
        </p:blipFill>
        <p:spPr>
          <a:xfrm>
            <a:off x="8505300" y="1938475"/>
            <a:ext cx="5752099" cy="2876050"/>
          </a:xfrm>
          <a:prstGeom prst="rect">
            <a:avLst/>
          </a:prstGeom>
          <a:noFill/>
          <a:ln>
            <a:noFill/>
          </a:ln>
        </p:spPr>
      </p:pic>
      <p:pic>
        <p:nvPicPr>
          <p:cNvPr id="156" name="Google Shape;156;p21"/>
          <p:cNvPicPr preferRelativeResize="0"/>
          <p:nvPr/>
        </p:nvPicPr>
        <p:blipFill>
          <a:blip r:embed="rId5">
            <a:alphaModFix/>
          </a:blip>
          <a:stretch>
            <a:fillRect/>
          </a:stretch>
        </p:blipFill>
        <p:spPr>
          <a:xfrm>
            <a:off x="12867700" y="4226127"/>
            <a:ext cx="5420301" cy="4361651"/>
          </a:xfrm>
          <a:prstGeom prst="rect">
            <a:avLst/>
          </a:prstGeom>
          <a:noFill/>
          <a:ln>
            <a:noFill/>
          </a:ln>
        </p:spPr>
      </p:pic>
      <p:pic>
        <p:nvPicPr>
          <p:cNvPr id="157" name="Google Shape;157;p21"/>
          <p:cNvPicPr preferRelativeResize="0"/>
          <p:nvPr/>
        </p:nvPicPr>
        <p:blipFill>
          <a:blip r:embed="rId6">
            <a:alphaModFix/>
          </a:blip>
          <a:stretch>
            <a:fillRect/>
          </a:stretch>
        </p:blipFill>
        <p:spPr>
          <a:xfrm>
            <a:off x="4480675" y="4923228"/>
            <a:ext cx="6532624" cy="3531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3" name="Google Shape;163;p22"/>
          <p:cNvSpPr txBox="1"/>
          <p:nvPr>
            <p:ph idx="1" type="subTitle"/>
          </p:nvPr>
        </p:nvSpPr>
        <p:spPr>
          <a:xfrm>
            <a:off x="917950" y="258150"/>
            <a:ext cx="16452000" cy="12204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Answers:</a:t>
            </a:r>
            <a:endParaRPr sz="4200"/>
          </a:p>
        </p:txBody>
      </p:sp>
      <p:pic>
        <p:nvPicPr>
          <p:cNvPr id="164" name="Google Shape;164;p22"/>
          <p:cNvPicPr preferRelativeResize="0"/>
          <p:nvPr/>
        </p:nvPicPr>
        <p:blipFill>
          <a:blip r:embed="rId3">
            <a:alphaModFix/>
          </a:blip>
          <a:stretch>
            <a:fillRect/>
          </a:stretch>
        </p:blipFill>
        <p:spPr>
          <a:xfrm>
            <a:off x="267175" y="1938475"/>
            <a:ext cx="3205026" cy="6410074"/>
          </a:xfrm>
          <a:prstGeom prst="rect">
            <a:avLst/>
          </a:prstGeom>
          <a:noFill/>
          <a:ln>
            <a:noFill/>
          </a:ln>
        </p:spPr>
      </p:pic>
      <p:pic>
        <p:nvPicPr>
          <p:cNvPr id="165" name="Google Shape;165;p22"/>
          <p:cNvPicPr preferRelativeResize="0"/>
          <p:nvPr/>
        </p:nvPicPr>
        <p:blipFill>
          <a:blip r:embed="rId4">
            <a:alphaModFix/>
          </a:blip>
          <a:stretch>
            <a:fillRect/>
          </a:stretch>
        </p:blipFill>
        <p:spPr>
          <a:xfrm>
            <a:off x="8505300" y="1938475"/>
            <a:ext cx="5752099" cy="2876050"/>
          </a:xfrm>
          <a:prstGeom prst="rect">
            <a:avLst/>
          </a:prstGeom>
          <a:noFill/>
          <a:ln>
            <a:noFill/>
          </a:ln>
        </p:spPr>
      </p:pic>
      <p:pic>
        <p:nvPicPr>
          <p:cNvPr id="166" name="Google Shape;166;p22"/>
          <p:cNvPicPr preferRelativeResize="0"/>
          <p:nvPr/>
        </p:nvPicPr>
        <p:blipFill>
          <a:blip r:embed="rId5">
            <a:alphaModFix/>
          </a:blip>
          <a:stretch>
            <a:fillRect/>
          </a:stretch>
        </p:blipFill>
        <p:spPr>
          <a:xfrm>
            <a:off x="12867700" y="4226127"/>
            <a:ext cx="5420301" cy="4361651"/>
          </a:xfrm>
          <a:prstGeom prst="rect">
            <a:avLst/>
          </a:prstGeom>
          <a:noFill/>
          <a:ln>
            <a:noFill/>
          </a:ln>
        </p:spPr>
      </p:pic>
      <p:pic>
        <p:nvPicPr>
          <p:cNvPr id="167" name="Google Shape;167;p22"/>
          <p:cNvPicPr preferRelativeResize="0"/>
          <p:nvPr/>
        </p:nvPicPr>
        <p:blipFill>
          <a:blip r:embed="rId6">
            <a:alphaModFix/>
          </a:blip>
          <a:stretch>
            <a:fillRect/>
          </a:stretch>
        </p:blipFill>
        <p:spPr>
          <a:xfrm>
            <a:off x="4480675" y="4923228"/>
            <a:ext cx="6532624" cy="3531700"/>
          </a:xfrm>
          <a:prstGeom prst="rect">
            <a:avLst/>
          </a:prstGeom>
          <a:noFill/>
          <a:ln>
            <a:noFill/>
          </a:ln>
        </p:spPr>
      </p:pic>
      <p:sp>
        <p:nvSpPr>
          <p:cNvPr id="168" name="Google Shape;168;p22"/>
          <p:cNvSpPr txBox="1"/>
          <p:nvPr/>
        </p:nvSpPr>
        <p:spPr>
          <a:xfrm>
            <a:off x="2753675" y="2179275"/>
            <a:ext cx="22026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Human</a:t>
            </a:r>
            <a:endParaRPr sz="3500">
              <a:latin typeface="Montserrat"/>
              <a:ea typeface="Montserrat"/>
              <a:cs typeface="Montserrat"/>
              <a:sym typeface="Montserrat"/>
            </a:endParaRPr>
          </a:p>
        </p:txBody>
      </p:sp>
      <p:sp>
        <p:nvSpPr>
          <p:cNvPr id="169" name="Google Shape;169;p22"/>
          <p:cNvSpPr txBox="1"/>
          <p:nvPr/>
        </p:nvSpPr>
        <p:spPr>
          <a:xfrm>
            <a:off x="14257400" y="1938475"/>
            <a:ext cx="22026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Fish</a:t>
            </a:r>
            <a:endParaRPr sz="3500">
              <a:latin typeface="Montserrat"/>
              <a:ea typeface="Montserrat"/>
              <a:cs typeface="Montserrat"/>
              <a:sym typeface="Montserrat"/>
            </a:endParaRPr>
          </a:p>
        </p:txBody>
      </p:sp>
      <p:sp>
        <p:nvSpPr>
          <p:cNvPr id="170" name="Google Shape;170;p22"/>
          <p:cNvSpPr txBox="1"/>
          <p:nvPr/>
        </p:nvSpPr>
        <p:spPr>
          <a:xfrm>
            <a:off x="14409800" y="4072075"/>
            <a:ext cx="22026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Horse</a:t>
            </a:r>
            <a:endParaRPr sz="3500">
              <a:latin typeface="Montserrat"/>
              <a:ea typeface="Montserrat"/>
              <a:cs typeface="Montserrat"/>
              <a:sym typeface="Montserrat"/>
            </a:endParaRPr>
          </a:p>
        </p:txBody>
      </p:sp>
      <p:sp>
        <p:nvSpPr>
          <p:cNvPr id="171" name="Google Shape;171;p22"/>
          <p:cNvSpPr txBox="1"/>
          <p:nvPr/>
        </p:nvSpPr>
        <p:spPr>
          <a:xfrm>
            <a:off x="6408800" y="4224475"/>
            <a:ext cx="2202600" cy="16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Snake</a:t>
            </a:r>
            <a:endParaRPr sz="35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7" name="Google Shape;177;p23"/>
          <p:cNvSpPr txBox="1"/>
          <p:nvPr>
            <p:ph idx="1" type="subTitle"/>
          </p:nvPr>
        </p:nvSpPr>
        <p:spPr>
          <a:xfrm>
            <a:off x="917950" y="258150"/>
            <a:ext cx="16452000" cy="1941300"/>
          </a:xfrm>
          <a:prstGeom prst="rect">
            <a:avLst/>
          </a:prstGeom>
        </p:spPr>
        <p:txBody>
          <a:bodyPr anchorCtr="0" anchor="t" bIns="182850" lIns="182850" spcFirstLastPara="1" rIns="182850" wrap="square" tIns="180000">
            <a:noAutofit/>
          </a:bodyPr>
          <a:lstStyle/>
          <a:p>
            <a:pPr indent="0" lvl="0" marL="0" rtl="0" algn="l">
              <a:spcBef>
                <a:spcPts val="0"/>
              </a:spcBef>
              <a:spcAft>
                <a:spcPts val="0"/>
              </a:spcAft>
              <a:buNone/>
            </a:pPr>
            <a:r>
              <a:rPr lang="en-GB" sz="4200"/>
              <a:t>Label these animals as animals with exoskeletons or endoskeletons</a:t>
            </a:r>
            <a:endParaRPr sz="4200"/>
          </a:p>
        </p:txBody>
      </p:sp>
      <p:pic>
        <p:nvPicPr>
          <p:cNvPr id="178" name="Google Shape;178;p23"/>
          <p:cNvPicPr preferRelativeResize="0"/>
          <p:nvPr/>
        </p:nvPicPr>
        <p:blipFill>
          <a:blip r:embed="rId3">
            <a:alphaModFix/>
          </a:blip>
          <a:stretch>
            <a:fillRect/>
          </a:stretch>
        </p:blipFill>
        <p:spPr>
          <a:xfrm>
            <a:off x="152400" y="2351850"/>
            <a:ext cx="3829050" cy="3971925"/>
          </a:xfrm>
          <a:prstGeom prst="rect">
            <a:avLst/>
          </a:prstGeom>
          <a:noFill/>
          <a:ln>
            <a:noFill/>
          </a:ln>
        </p:spPr>
      </p:pic>
      <p:pic>
        <p:nvPicPr>
          <p:cNvPr id="179" name="Google Shape;179;p23"/>
          <p:cNvPicPr preferRelativeResize="0"/>
          <p:nvPr/>
        </p:nvPicPr>
        <p:blipFill>
          <a:blip r:embed="rId4">
            <a:alphaModFix/>
          </a:blip>
          <a:stretch>
            <a:fillRect/>
          </a:stretch>
        </p:blipFill>
        <p:spPr>
          <a:xfrm>
            <a:off x="3738600" y="5630675"/>
            <a:ext cx="5081398" cy="3807074"/>
          </a:xfrm>
          <a:prstGeom prst="rect">
            <a:avLst/>
          </a:prstGeom>
          <a:noFill/>
          <a:ln>
            <a:noFill/>
          </a:ln>
        </p:spPr>
      </p:pic>
      <p:pic>
        <p:nvPicPr>
          <p:cNvPr id="180" name="Google Shape;180;p23"/>
          <p:cNvPicPr preferRelativeResize="0"/>
          <p:nvPr/>
        </p:nvPicPr>
        <p:blipFill>
          <a:blip r:embed="rId5">
            <a:alphaModFix/>
          </a:blip>
          <a:stretch>
            <a:fillRect/>
          </a:stretch>
        </p:blipFill>
        <p:spPr>
          <a:xfrm>
            <a:off x="8191274" y="2351850"/>
            <a:ext cx="5449949" cy="3631876"/>
          </a:xfrm>
          <a:prstGeom prst="rect">
            <a:avLst/>
          </a:prstGeom>
          <a:noFill/>
          <a:ln>
            <a:noFill/>
          </a:ln>
        </p:spPr>
      </p:pic>
      <p:pic>
        <p:nvPicPr>
          <p:cNvPr id="181" name="Google Shape;181;p23"/>
          <p:cNvPicPr preferRelativeResize="0"/>
          <p:nvPr/>
        </p:nvPicPr>
        <p:blipFill>
          <a:blip r:embed="rId6">
            <a:alphaModFix/>
          </a:blip>
          <a:stretch>
            <a:fillRect/>
          </a:stretch>
        </p:blipFill>
        <p:spPr>
          <a:xfrm>
            <a:off x="12228799" y="5630668"/>
            <a:ext cx="5449949" cy="32359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